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 id="2147483676" r:id="rId3"/>
    <p:sldMasterId id="2147483730" r:id="rId4"/>
    <p:sldMasterId id="2147483753" r:id="rId5"/>
    <p:sldMasterId id="2147483777" r:id="rId6"/>
    <p:sldMasterId id="2147483784" r:id="rId7"/>
  </p:sldMasterIdLst>
  <p:notesMasterIdLst>
    <p:notesMasterId r:id="rId61"/>
  </p:notesMasterIdLst>
  <p:sldIdLst>
    <p:sldId id="256" r:id="rId8"/>
    <p:sldId id="257" r:id="rId9"/>
    <p:sldId id="258" r:id="rId10"/>
    <p:sldId id="259" r:id="rId11"/>
    <p:sldId id="340" r:id="rId12"/>
    <p:sldId id="341" r:id="rId13"/>
    <p:sldId id="342" r:id="rId14"/>
    <p:sldId id="260" r:id="rId15"/>
    <p:sldId id="261" r:id="rId16"/>
    <p:sldId id="262" r:id="rId17"/>
    <p:sldId id="317" r:id="rId18"/>
    <p:sldId id="265" r:id="rId19"/>
    <p:sldId id="337" r:id="rId20"/>
    <p:sldId id="264" r:id="rId21"/>
    <p:sldId id="334" r:id="rId22"/>
    <p:sldId id="266" r:id="rId23"/>
    <p:sldId id="267" r:id="rId24"/>
    <p:sldId id="268" r:id="rId25"/>
    <p:sldId id="329" r:id="rId26"/>
    <p:sldId id="333" r:id="rId27"/>
    <p:sldId id="330" r:id="rId28"/>
    <p:sldId id="331" r:id="rId29"/>
    <p:sldId id="332" r:id="rId30"/>
    <p:sldId id="336" r:id="rId31"/>
    <p:sldId id="318" r:id="rId32"/>
    <p:sldId id="319" r:id="rId33"/>
    <p:sldId id="338" r:id="rId34"/>
    <p:sldId id="339" r:id="rId35"/>
    <p:sldId id="323" r:id="rId36"/>
    <p:sldId id="324" r:id="rId37"/>
    <p:sldId id="326" r:id="rId38"/>
    <p:sldId id="327" r:id="rId39"/>
    <p:sldId id="328" r:id="rId40"/>
    <p:sldId id="335" r:id="rId41"/>
    <p:sldId id="269"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9" d="100"/>
          <a:sy n="119" d="100"/>
        </p:scale>
        <p:origin x="-728"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60" Type="http://schemas.openxmlformats.org/officeDocument/2006/relationships/slide" Target="slides/slide53.xml"/><Relationship Id="rId61" Type="http://schemas.openxmlformats.org/officeDocument/2006/relationships/notesMaster" Target="notesMasters/notesMaster1.xml"/><Relationship Id="rId62" Type="http://schemas.openxmlformats.org/officeDocument/2006/relationships/printerSettings" Target="printerSettings/printerSettings1.bin"/><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400621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figure shows that in PCF 1.6 it is possible to deploy </a:t>
            </a:r>
            <a:r>
              <a:rPr lang="en-US" baseline="0" dirty="0" err="1" smtClean="0"/>
              <a:t>.net</a:t>
            </a:r>
            <a:r>
              <a:rPr lang="en-US" baseline="0" dirty="0" smtClean="0"/>
              <a:t> and </a:t>
            </a:r>
            <a:r>
              <a:rPr lang="en-US" baseline="0" dirty="0" err="1" smtClean="0"/>
              <a:t>docker</a:t>
            </a:r>
            <a:r>
              <a:rPr lang="en-US" baseline="0" dirty="0" smtClean="0"/>
              <a:t> apps alongside with a </a:t>
            </a:r>
            <a:r>
              <a:rPr lang="en-US" baseline="0" dirty="0" err="1" smtClean="0"/>
              <a:t>buildpack</a:t>
            </a:r>
            <a:r>
              <a:rPr lang="en-US" baseline="0" dirty="0" smtClean="0"/>
              <a:t> app, that here is represented by a spring and a ruby app. Spring, Ruby and </a:t>
            </a:r>
            <a:r>
              <a:rPr lang="en-US" baseline="0" dirty="0" err="1" smtClean="0"/>
              <a:t>docker</a:t>
            </a:r>
            <a:r>
              <a:rPr lang="en-US" baseline="0" dirty="0" smtClean="0"/>
              <a:t> containers are running side by side in the same </a:t>
            </a:r>
            <a:r>
              <a:rPr lang="en-US" baseline="0" dirty="0" err="1" smtClean="0"/>
              <a:t>linux</a:t>
            </a:r>
            <a:r>
              <a:rPr lang="en-US" baseline="0" dirty="0" smtClean="0"/>
              <a:t> host that is provisioned and managed by the platform, while the .NET app is running on a windows host that is provisioned and managed by the customer.</a:t>
            </a:r>
            <a:endParaRPr lang="en-US" dirty="0" smtClean="0"/>
          </a:p>
          <a:p>
            <a:endParaRPr lang="en-US" dirty="0" smtClean="0"/>
          </a:p>
          <a:p>
            <a:r>
              <a:rPr lang="en-US" dirty="0" smtClean="0"/>
              <a:t>The platform is improving support for Microsoft-based development with the general availability of .NET application workloads on Windows. The new platform runtime adds support for Windows Server 2012 R2 workloads with lifecycle management and backing services (windows hosts are not bosh managed for this version)</a:t>
            </a:r>
            <a:r>
              <a:rPr lang="en-US" baseline="0" dirty="0" smtClean="0"/>
              <a:t> </a:t>
            </a:r>
            <a:r>
              <a:rPr lang="en-US" dirty="0" smtClean="0"/>
              <a:t>. Developers can deploy any .NET application that follows 12-factor design patterns using standard Cloud Foundry CLI commands:</a:t>
            </a:r>
          </a:p>
          <a:p>
            <a:endParaRPr lang="en-US" dirty="0" smtClean="0"/>
          </a:p>
          <a:p>
            <a:r>
              <a:rPr lang="en-US" dirty="0" err="1" smtClean="0"/>
              <a:t>cf</a:t>
            </a:r>
            <a:r>
              <a:rPr lang="en-US" dirty="0" smtClean="0"/>
              <a:t> push APPNAME -s windows2012R2 -b </a:t>
            </a:r>
            <a:r>
              <a:rPr lang="en-US" dirty="0" err="1" smtClean="0"/>
              <a:t>binary_buildpack</a:t>
            </a:r>
            <a:endParaRPr lang="en-US" dirty="0" smtClean="0"/>
          </a:p>
          <a:p>
            <a:endParaRPr lang="en-US" dirty="0"/>
          </a:p>
          <a:p>
            <a:r>
              <a:rPr lang="en-US" dirty="0" smtClean="0"/>
              <a:t>The new platform runtime includes native support for deploying </a:t>
            </a:r>
            <a:r>
              <a:rPr lang="en-US" dirty="0" err="1" smtClean="0"/>
              <a:t>Docker</a:t>
            </a:r>
            <a:r>
              <a:rPr lang="en-US" dirty="0" smtClean="0"/>
              <a:t> container images with platform-managed health management, scaling and backing services. This public beta release supports image deployments from secure, public registries such as </a:t>
            </a:r>
            <a:r>
              <a:rPr lang="en-US" dirty="0" err="1" smtClean="0"/>
              <a:t>Docker</a:t>
            </a:r>
            <a:r>
              <a:rPr lang="en-US" dirty="0" smtClean="0"/>
              <a:t> Hub via a standard CLI command:</a:t>
            </a:r>
          </a:p>
          <a:p>
            <a:endParaRPr lang="en-US" dirty="0" smtClean="0"/>
          </a:p>
          <a:p>
            <a:r>
              <a:rPr lang="en-US" dirty="0" err="1" smtClean="0"/>
              <a:t>cf</a:t>
            </a:r>
            <a:r>
              <a:rPr lang="en-US" dirty="0" smtClean="0"/>
              <a:t> push APPNAME -o user/</a:t>
            </a:r>
            <a:r>
              <a:rPr lang="en-US" dirty="0" err="1" smtClean="0"/>
              <a:t>docker</a:t>
            </a:r>
            <a:r>
              <a:rPr lang="en-US" dirty="0" smtClean="0"/>
              <a:t>-image</a:t>
            </a:r>
          </a:p>
          <a:p>
            <a:endParaRPr lang="en-US" dirty="0" smtClean="0"/>
          </a:p>
          <a:p>
            <a:r>
              <a:rPr lang="en-US" dirty="0" err="1" smtClean="0"/>
              <a:t>Docker</a:t>
            </a:r>
            <a:r>
              <a:rPr lang="en-US" dirty="0" smtClean="0"/>
              <a:t> support currently has several documented caveats (https://</a:t>
            </a:r>
            <a:r>
              <a:rPr lang="en-US" dirty="0" err="1" smtClean="0"/>
              <a:t>docs.pivotal.io</a:t>
            </a:r>
            <a:r>
              <a:rPr lang="en-US" dirty="0" smtClean="0"/>
              <a:t>/</a:t>
            </a:r>
            <a:r>
              <a:rPr lang="en-US" dirty="0" err="1" smtClean="0"/>
              <a:t>pivotalcf</a:t>
            </a:r>
            <a:r>
              <a:rPr lang="en-US" dirty="0" smtClean="0"/>
              <a:t>/concepts/</a:t>
            </a:r>
            <a:r>
              <a:rPr lang="en-US" dirty="0" err="1" smtClean="0"/>
              <a:t>docker.html#caveatsthat</a:t>
            </a:r>
            <a:r>
              <a:rPr lang="en-US" dirty="0" smtClean="0"/>
              <a:t> are being improved for the upcoming GA release.</a:t>
            </a:r>
          </a:p>
        </p:txBody>
      </p:sp>
      <p:sp>
        <p:nvSpPr>
          <p:cNvPr id="4" name="Slide Number Placeholder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15</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501091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40" name="Shape 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Shape 5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33" name="Shape 5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x-none" dirty="0" smtClean="0"/>
              <a:t>And now you you can get all</a:t>
            </a:r>
            <a:r>
              <a:rPr lang="x-none" baseline="0" dirty="0" smtClean="0"/>
              <a:t> these products at once, released &amp; patched as a cohesive collction on Pivnet…introducing PCF suite: Ops Mgr + ERS + Ops Metrics + MySQL + RabbitMQ + Redis + GemFire</a:t>
            </a:r>
          </a:p>
        </p:txBody>
      </p:sp>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Single Sign-On Service on PCF offers a turnkey solution that enables strong application security while easing user experience. This technology release is based on standards like </a:t>
            </a:r>
            <a:r>
              <a:rPr lang="en-US" baseline="0" dirty="0" err="1" smtClean="0"/>
              <a:t>OAuth</a:t>
            </a:r>
            <a:r>
              <a:rPr lang="en-US" baseline="0" dirty="0" smtClean="0"/>
              <a:t>, </a:t>
            </a:r>
            <a:r>
              <a:rPr lang="en-US" baseline="0" dirty="0" err="1" smtClean="0"/>
              <a:t>OpenID</a:t>
            </a:r>
            <a:r>
              <a:rPr lang="en-US" baseline="0" dirty="0" smtClean="0"/>
              <a:t> Connect, and SAML 2.0. Our objective is to offer developers a simplified experience while making it easy for operators to deploy, configure and maintain the service. The service has been certified by industry-leading, federated identity providers like Ping Identity, CA SSO (formerly CA </a:t>
            </a:r>
            <a:r>
              <a:rPr lang="en-US" baseline="0" dirty="0" err="1" smtClean="0"/>
              <a:t>SiteMinder</a:t>
            </a:r>
            <a:r>
              <a:rPr lang="en-US" baseline="0" dirty="0" smtClean="0"/>
              <a:t>), Azure ADFS, </a:t>
            </a:r>
            <a:r>
              <a:rPr lang="en-US" baseline="0" dirty="0" err="1" smtClean="0"/>
              <a:t>ForgeRock</a:t>
            </a:r>
            <a:r>
              <a:rPr lang="en-US" baseline="0" dirty="0" smtClean="0"/>
              <a:t> </a:t>
            </a:r>
            <a:r>
              <a:rPr lang="en-US" baseline="0" dirty="0" err="1" smtClean="0"/>
              <a:t>OpenAM</a:t>
            </a:r>
            <a:r>
              <a:rPr lang="en-US" baseline="0" dirty="0" smtClean="0"/>
              <a:t>, VMware Identity Management, and </a:t>
            </a:r>
            <a:r>
              <a:rPr lang="en-US" baseline="0" dirty="0" err="1" smtClean="0"/>
              <a:t>Okta</a:t>
            </a:r>
            <a:r>
              <a:rPr lang="en-US" baseline="0" dirty="0" smtClean="0"/>
              <a:t>. Adopting other compliant identity standard providers requires little effort to integrate and validate.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20</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5150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Shape 113"/>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baseline="0" dirty="0" smtClean="0"/>
              <a:t>Although a critical critical element of continuous delivery, the ability to build, test and deploy code quickly and reliably via this </a:t>
            </a:r>
            <a:r>
              <a:rPr lang="en-US" baseline="0" dirty="0" err="1" smtClean="0"/>
              <a:t>toolchain</a:t>
            </a:r>
            <a:r>
              <a:rPr lang="en-US" baseline="0" dirty="0" smtClean="0"/>
              <a:t> is only half the story. Continuous delivery is a business goal and measured in the delivery of software functionality to customers, not in the delivery of bits to machines. As such, a holistic interpretation of continuous delivery must expand to include production concerns for applications. Only when deployed software can remain scalable, highly available, secure, and updateable in production—all without downtime—should it be deemed “delivered.”</a:t>
            </a:r>
          </a:p>
          <a:p>
            <a:endParaRPr lang="en-US" baseline="0" dirty="0" smtClean="0"/>
          </a:p>
          <a:p>
            <a:r>
              <a:rPr lang="en-US" baseline="0" dirty="0" smtClean="0"/>
              <a:t>Not only does PCF provide such operational excellence for the applications in production, but it also does so for the </a:t>
            </a:r>
            <a:r>
              <a:rPr lang="en-US" baseline="0" dirty="0" err="1" smtClean="0"/>
              <a:t>GitLab</a:t>
            </a:r>
            <a:r>
              <a:rPr lang="en-US" baseline="0" dirty="0" smtClean="0"/>
              <a:t>, </a:t>
            </a:r>
            <a:r>
              <a:rPr lang="en-US" baseline="0" dirty="0" err="1" smtClean="0"/>
              <a:t>CloudBees</a:t>
            </a:r>
            <a:r>
              <a:rPr lang="en-US" baseline="0" dirty="0" smtClean="0"/>
              <a:t> Jenkins and </a:t>
            </a:r>
            <a:r>
              <a:rPr lang="en-US" baseline="0" dirty="0" err="1" smtClean="0"/>
              <a:t>JFrog</a:t>
            </a:r>
            <a:r>
              <a:rPr lang="en-US" baseline="0" dirty="0" smtClean="0"/>
              <a:t> </a:t>
            </a:r>
            <a:r>
              <a:rPr lang="en-US" baseline="0" dirty="0" err="1" smtClean="0"/>
              <a:t>Artifactory</a:t>
            </a:r>
            <a:r>
              <a:rPr lang="en-US" baseline="0" dirty="0" smtClean="0"/>
              <a:t> services themselves. Integrating these services for streamlined delivery of code with PCF provides a reliable, turnkey, end-to-end platform for continuous delivery. It’s what enables Pivotal customers to get ideas from conception to production in less than a day, which in this day and age, is a truly strategic advantage.</a:t>
            </a:r>
            <a:endParaRPr lang="x-none" baseline="0" dirty="0" smtClean="0"/>
          </a:p>
        </p:txBody>
      </p:sp>
      <p:sp>
        <p:nvSpPr>
          <p:cNvPr id="114" name="Shape 11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development teams have found the </a:t>
            </a:r>
            <a:r>
              <a:rPr lang="en-US" dirty="0" err="1" smtClean="0"/>
              <a:t>microservices</a:t>
            </a:r>
            <a:r>
              <a:rPr lang="en-US" dirty="0" smtClean="0"/>
              <a:t> architectural style to be a superior approach to a monolithic architecture,</a:t>
            </a:r>
            <a:r>
              <a:rPr lang="en-US" baseline="0" dirty="0" smtClean="0"/>
              <a:t> but like any architectural style, </a:t>
            </a:r>
            <a:r>
              <a:rPr lang="en-US" baseline="0" dirty="0" err="1" smtClean="0"/>
              <a:t>microservices</a:t>
            </a:r>
            <a:r>
              <a:rPr lang="en-US" baseline="0" dirty="0" smtClean="0"/>
              <a:t> bring costs and benefits.</a:t>
            </a:r>
            <a:endParaRPr lang="en-US" dirty="0" smtClean="0"/>
          </a:p>
          <a:p>
            <a:endParaRPr lang="en-US" dirty="0" smtClean="0"/>
          </a:p>
          <a:p>
            <a:r>
              <a:rPr lang="en-US" dirty="0" smtClean="0"/>
              <a:t>Some</a:t>
            </a:r>
            <a:r>
              <a:rPr lang="en-US" baseline="0" dirty="0" smtClean="0"/>
              <a:t> of the benefits are:</a:t>
            </a:r>
          </a:p>
          <a:p>
            <a:endParaRPr lang="en-US" dirty="0" smtClean="0"/>
          </a:p>
          <a:p>
            <a:r>
              <a:rPr lang="en-US" dirty="0" smtClean="0"/>
              <a:t>Strong Module Boundaries: </a:t>
            </a:r>
            <a:r>
              <a:rPr lang="en-US" dirty="0" err="1" smtClean="0"/>
              <a:t>Microservices</a:t>
            </a:r>
            <a:r>
              <a:rPr lang="en-US" dirty="0" smtClean="0"/>
              <a:t> reinforce modular structure, which is particularly important for larger teams.</a:t>
            </a:r>
          </a:p>
          <a:p>
            <a:r>
              <a:rPr lang="en-US" dirty="0" smtClean="0"/>
              <a:t>Independent Deployment (Deployment</a:t>
            </a:r>
            <a:r>
              <a:rPr lang="en-US" baseline="0" dirty="0" smtClean="0"/>
              <a:t> of smaller pieces with lower risk)</a:t>
            </a:r>
            <a:r>
              <a:rPr lang="en-US" dirty="0" smtClean="0"/>
              <a:t>: Simple services are easier to deploy, and since they are autonomous, are less likely to cause system failures when they go wrong</a:t>
            </a:r>
          </a:p>
          <a:p>
            <a:r>
              <a:rPr lang="en-US" dirty="0" smtClean="0"/>
              <a:t>Selective scaling:</a:t>
            </a:r>
            <a:r>
              <a:rPr lang="en-US" baseline="0" dirty="0" smtClean="0"/>
              <a:t> if one service gets a lot of load you can scale just it, rather than the entire application</a:t>
            </a:r>
            <a:endParaRPr lang="en-US" dirty="0" smtClean="0"/>
          </a:p>
          <a:p>
            <a:r>
              <a:rPr lang="en-US" dirty="0" smtClean="0"/>
              <a:t>Technology Diversity/</a:t>
            </a:r>
            <a:r>
              <a:rPr lang="en-US" dirty="0" err="1" smtClean="0"/>
              <a:t>Heteregeneous</a:t>
            </a:r>
            <a:r>
              <a:rPr lang="en-US" dirty="0" smtClean="0"/>
              <a:t> technology landscape: With </a:t>
            </a:r>
            <a:r>
              <a:rPr lang="en-US" dirty="0" err="1" smtClean="0"/>
              <a:t>microservices</a:t>
            </a:r>
            <a:r>
              <a:rPr lang="en-US" dirty="0" smtClean="0"/>
              <a:t> you can mix multiple languages, development frameworks and data-storage technologies.</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22</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282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0" name="Shape 13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a:solidFill>
                  <a:schemeClr val="dk1"/>
                </a:solidFill>
                <a:latin typeface="Calibri"/>
                <a:ea typeface="Calibri"/>
                <a:cs typeface="Calibri"/>
                <a:sym typeface="Calibri"/>
              </a:rPr>
              <a:t>Businesses really face two very big challenges. How do they acquire the technical capability? How they transform the culture of the organization, to realize the full potential of these capabilities. </a:t>
            </a:r>
          </a:p>
        </p:txBody>
      </p:sp>
      <p:sp>
        <p:nvSpPr>
          <p:cNvPr id="131" name="Shape 13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Spring Cloud Services is a subset of Spring Cloud, which is a subset of Netflix OSS. Make sure the picture is not misinterpreted.</a:t>
            </a:r>
            <a:endParaRPr lang="en-US" dirty="0" smtClean="0"/>
          </a:p>
          <a:p>
            <a:endParaRPr lang="en-US" dirty="0" smtClean="0"/>
          </a:p>
          <a:p>
            <a:r>
              <a:rPr lang="en-US" dirty="0" smtClean="0"/>
              <a:t>Spring Cloud Services provides the first and only secure, enterprise-ready distribution of core </a:t>
            </a:r>
            <a:r>
              <a:rPr lang="en-US" dirty="0" err="1" smtClean="0"/>
              <a:t>NetflixOSS</a:t>
            </a:r>
            <a:r>
              <a:rPr lang="en-US" dirty="0" smtClean="0"/>
              <a:t> and Spring Cloud components, specifically geared toward providing proper architectural scaffolding for </a:t>
            </a:r>
            <a:r>
              <a:rPr lang="en-US" dirty="0" err="1" smtClean="0"/>
              <a:t>microservices</a:t>
            </a:r>
            <a:r>
              <a:rPr lang="en-US" dirty="0" smtClean="0"/>
              <a:t> applications. SCS 1.0 operationalizes these components as managed services within PCF, including a configuration server, service registry, and circuit breaker dashboard service.</a:t>
            </a:r>
          </a:p>
          <a:p>
            <a:endParaRPr lang="en-US" dirty="0" smtClean="0"/>
          </a:p>
          <a:p>
            <a:r>
              <a:rPr lang="en-US" dirty="0" smtClean="0"/>
              <a:t>Each of these components is made available from the Pivotal Cloud Foundry services marketplace. The service catalog is presented to Pivotal Cloud Foundry by a service broker—behind the scenes, it manages each developer-created service instance as applications deployed to Pivotal Cloud Foundry! As such, they benefit from all of the operational capabilities provided by Pivotal Cloud Foundry</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baseline="0" smtClean="0">
                <a:solidFill>
                  <a:schemeClr val="dk1"/>
                </a:solidFill>
                <a:latin typeface="Calibri"/>
                <a:ea typeface="Calibri"/>
                <a:cs typeface="Calibri"/>
                <a:sym typeface="Calibri"/>
              </a:rPr>
              <a:t>23</a:t>
            </a:fld>
            <a:endParaRPr lang="en-US" sz="1200" b="0" i="0" u="none" strike="noStrike" cap="none" baseline="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2044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Shape 869"/>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70" name="Shape 870"/>
          <p:cNvSpPr txBox="1">
            <a:spLocks noGrp="1"/>
          </p:cNvSpPr>
          <p:nvPr>
            <p:ph type="body" idx="1"/>
          </p:nvPr>
        </p:nvSpPr>
        <p:spPr>
          <a:xfrm>
            <a:off x="295171" y="2972430"/>
            <a:ext cx="6267560" cy="5793619"/>
          </a:xfrm>
          <a:prstGeom prst="rect">
            <a:avLst/>
          </a:prstGeom>
          <a:noFill/>
          <a:ln>
            <a:noFill/>
          </a:ln>
        </p:spPr>
        <p:txBody>
          <a:bodyPr lIns="90556" tIns="90556" rIns="90556" bIns="90556" anchor="t" anchorCtr="0">
            <a:noAutofit/>
          </a:bodyPr>
          <a:lstStyle/>
          <a:p>
            <a:pPr>
              <a:buClr>
                <a:schemeClr val="dk1"/>
              </a:buClr>
              <a:buSzPct val="25000"/>
            </a:pPr>
            <a:r>
              <a:rPr lang="en-US" sz="1100" dirty="0">
                <a:latin typeface="Verdana"/>
                <a:ea typeface="Verdana"/>
                <a:cs typeface="Verdana"/>
                <a:sym typeface="Verdana"/>
              </a:rPr>
              <a:t>Because we do everything from the cloud API the whole way up, the platform operator has push button control of the whole stack including the OS. This same layer deploys manages and scales the platform runtime and data services on your cloud API of choice. Open application and orchestration standards enable operators to migrate apps between any prevalent cloud (i.e. VMware </a:t>
            </a:r>
            <a:r>
              <a:rPr lang="en-US" sz="1100" dirty="0" err="1">
                <a:latin typeface="Verdana"/>
                <a:ea typeface="Verdana"/>
                <a:cs typeface="Verdana"/>
                <a:sym typeface="Verdana"/>
              </a:rPr>
              <a:t>vSphere</a:t>
            </a:r>
            <a:r>
              <a:rPr lang="en-US" sz="1100" dirty="0">
                <a:latin typeface="Verdana"/>
                <a:ea typeface="Verdana"/>
                <a:cs typeface="Verdana"/>
                <a:sym typeface="Verdana"/>
              </a:rPr>
              <a:t>, </a:t>
            </a:r>
            <a:r>
              <a:rPr lang="en-US" sz="1100" dirty="0" err="1">
                <a:latin typeface="Verdana"/>
                <a:ea typeface="Verdana"/>
                <a:cs typeface="Verdana"/>
                <a:sym typeface="Verdana"/>
              </a:rPr>
              <a:t>OpenStack</a:t>
            </a:r>
            <a:r>
              <a:rPr lang="en-US" sz="1100" dirty="0">
                <a:latin typeface="Verdana"/>
                <a:ea typeface="Verdana"/>
                <a:cs typeface="Verdana"/>
                <a:sym typeface="Verdana"/>
              </a:rPr>
              <a:t>, and Amazon Web Services). This gives IT organizations unprecedented “write once, deploy anywhere” flexibility on their choice of infrastructure to take advantage of new features and pricing without needing to refactor or rebuild applications”.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at Rackspace, we’re pretty big fans of the as-a-service concept; it’s at the core of what we do. Let’s take </a:t>
            </a:r>
            <a:r>
              <a:rPr lang="en-US" dirty="0" err="1" smtClean="0"/>
              <a:t>OpenStack</a:t>
            </a:r>
            <a:r>
              <a:rPr lang="en-US" dirty="0" smtClean="0"/>
              <a:t>, for example. This five-year-old open source cloud platform continues to gain fans and users. It’s no longer the sole domain of born-in-the-cloud companies like </a:t>
            </a:r>
            <a:r>
              <a:rPr lang="en-US" dirty="0" err="1" smtClean="0"/>
              <a:t>Ebay</a:t>
            </a:r>
            <a:r>
              <a:rPr lang="en-US" dirty="0" smtClean="0"/>
              <a:t> and PayPal using </a:t>
            </a:r>
            <a:r>
              <a:rPr lang="en-US" dirty="0" err="1" smtClean="0"/>
              <a:t>OpenStack</a:t>
            </a:r>
            <a:r>
              <a:rPr lang="en-US" dirty="0" smtClean="0"/>
              <a:t> for their production environments. </a:t>
            </a:r>
            <a:r>
              <a:rPr lang="en-US" dirty="0" err="1" smtClean="0"/>
              <a:t>Nnon</a:t>
            </a:r>
            <a:r>
              <a:rPr lang="en-US" dirty="0" smtClean="0"/>
              <a:t>-cloud-native enterprises like Best Buy, BMW, Comcast, Disney and Wal-Mart have also climbed on board.</a:t>
            </a:r>
          </a:p>
          <a:p>
            <a:endParaRPr lang="en-US" dirty="0" smtClean="0"/>
          </a:p>
          <a:p>
            <a:r>
              <a:rPr lang="en-US" dirty="0" smtClean="0"/>
              <a:t>But still too often, </a:t>
            </a:r>
            <a:r>
              <a:rPr lang="en-US" dirty="0" err="1" smtClean="0"/>
              <a:t>OpenStack</a:t>
            </a:r>
            <a:r>
              <a:rPr lang="en-US" dirty="0" smtClean="0"/>
              <a:t> adopters choose the wrong consumption model to suit their needs, leading to misaligned expectations, writes Christian Foster, Rackspace’s Senior Director of Marketing for the </a:t>
            </a:r>
            <a:r>
              <a:rPr lang="en-US" dirty="0" err="1" smtClean="0"/>
              <a:t>OpenStack</a:t>
            </a:r>
            <a:r>
              <a:rPr lang="en-US" dirty="0" smtClean="0"/>
              <a:t> Cloud this week in InfoWorld.</a:t>
            </a:r>
          </a:p>
          <a:p>
            <a:endParaRPr lang="en-US" dirty="0" smtClean="0"/>
          </a:p>
          <a:p>
            <a:r>
              <a:rPr lang="en-US" dirty="0" smtClean="0"/>
              <a:t>Sure, you can DIY </a:t>
            </a:r>
            <a:r>
              <a:rPr lang="en-US" dirty="0" err="1" smtClean="0"/>
              <a:t>OpenStack</a:t>
            </a:r>
            <a:r>
              <a:rPr lang="en-US" dirty="0" smtClean="0"/>
              <a:t>, or consume it as a commercial distribution. But, he cautions, “unless you have an internal center of deep expertise, </a:t>
            </a:r>
            <a:r>
              <a:rPr lang="en-US" dirty="0" err="1" smtClean="0"/>
              <a:t>OpenStack</a:t>
            </a:r>
            <a:r>
              <a:rPr lang="en-US" dirty="0" smtClean="0"/>
              <a:t> is best consumed as a service.”</a:t>
            </a:r>
          </a:p>
          <a:p>
            <a:r>
              <a:rPr lang="en-US" dirty="0" smtClean="0"/>
              <a:t>https://</a:t>
            </a:r>
            <a:r>
              <a:rPr lang="en-US" dirty="0" err="1" smtClean="0"/>
              <a:t>blog.rackspace.com</a:t>
            </a:r>
            <a:r>
              <a:rPr lang="en-US" dirty="0" smtClean="0"/>
              <a:t>/the-download-</a:t>
            </a:r>
            <a:r>
              <a:rPr lang="en-US" dirty="0" err="1" smtClean="0"/>
              <a:t>openstack</a:t>
            </a:r>
            <a:r>
              <a:rPr lang="en-US" smtClean="0"/>
              <a:t>-as-a-service/</a:t>
            </a:r>
          </a:p>
          <a:p>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39599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Shape 115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160" name="Shape 1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Shape 125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255" name="Shape 12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Shape 138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382" name="Shape 1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8" name="Shape 78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a:latin typeface="Verdana"/>
                <a:ea typeface="Verdana"/>
                <a:cs typeface="Verdana"/>
                <a:sym typeface="Verdana"/>
              </a:rPr>
              <a:t>We talk about PCF providing an abstraction layer over VMs providing lifecycle management of large scale distributed services. It was designed with the assumption that complex systems </a:t>
            </a:r>
            <a:r>
              <a:rPr lang="en-US" sz="1100" i="1" dirty="0">
                <a:latin typeface="Verdana"/>
                <a:ea typeface="Verdana"/>
                <a:cs typeface="Verdana"/>
                <a:sym typeface="Verdana"/>
              </a:rPr>
              <a:t>will</a:t>
            </a:r>
            <a:r>
              <a:rPr lang="en-US" sz="1100" dirty="0">
                <a:latin typeface="Verdana"/>
                <a:ea typeface="Verdana"/>
                <a:cs typeface="Verdana"/>
                <a:sym typeface="Verdana"/>
              </a:rPr>
              <a:t> develop inconsistencies over time. So platform was purpose-built for what you might call “day 2 operations”. The previous generations of configuration tools leave a lot of ad hoc orchestration burden on operators to build and run a service. The difference with BOSH is that it isn’t told what to do, but its told the desired state of what it should be, and then it does the right things to make that be true. The constant checking, detection and remediation make sure that state always returns to consistency.</a:t>
            </a:r>
          </a:p>
          <a:p>
            <a:pPr>
              <a:spcBef>
                <a:spcPts val="1189"/>
              </a:spcBef>
              <a:buClr>
                <a:schemeClr val="dk1"/>
              </a:buClr>
              <a:buSzPct val="25000"/>
            </a:pPr>
            <a:r>
              <a:rPr lang="en-US" sz="1100" dirty="0">
                <a:latin typeface="Verdana"/>
                <a:ea typeface="Verdana"/>
                <a:cs typeface="Verdana"/>
                <a:sym typeface="Verdana"/>
              </a:rPr>
              <a:t> </a:t>
            </a:r>
          </a:p>
          <a:p>
            <a:pPr>
              <a:buClr>
                <a:schemeClr val="dk1"/>
              </a:buClr>
              <a:buSzPct val="25000"/>
            </a:pPr>
            <a:r>
              <a:rPr lang="en-US" sz="1100" dirty="0">
                <a:latin typeface="Verdana"/>
                <a:ea typeface="Verdana"/>
                <a:cs typeface="Verdana"/>
                <a:sym typeface="Verdana"/>
              </a:rPr>
              <a:t>This resiliency is what makes PCF an excellent infrastructure abstraction layer. It mediates with the infrastructure, draws from </a:t>
            </a:r>
            <a:r>
              <a:rPr lang="en-US" sz="1100" b="1" dirty="0">
                <a:latin typeface="Verdana"/>
                <a:ea typeface="Verdana"/>
                <a:cs typeface="Verdana"/>
                <a:sym typeface="Verdana"/>
              </a:rPr>
              <a:t>pools of resources in order to</a:t>
            </a:r>
            <a:r>
              <a:rPr lang="en-US" sz="1100" dirty="0">
                <a:latin typeface="Verdana"/>
                <a:ea typeface="Verdana"/>
                <a:cs typeface="Verdana"/>
                <a:sym typeface="Verdana"/>
              </a:rPr>
              <a:t> deploy distributed services like the Elastic runtime, data services, messaging layer, CI system &amp; others.  Now operators can provision services to developers instead of machines</a:t>
            </a:r>
          </a:p>
          <a:p>
            <a:pPr>
              <a:spcBef>
                <a:spcPts val="1189"/>
              </a:spcBef>
              <a:buClr>
                <a:schemeClr val="dk1"/>
              </a:buClr>
            </a:pPr>
            <a:endParaRPr lang="en-US" sz="1100" dirty="0">
              <a:latin typeface="Verdana"/>
              <a:ea typeface="Verdana"/>
              <a:cs typeface="Verdana"/>
              <a:sym typeface="Verdana"/>
            </a:endParaRPr>
          </a:p>
          <a:p>
            <a:pPr>
              <a:spcBef>
                <a:spcPts val="1189"/>
              </a:spcBef>
              <a:buClr>
                <a:schemeClr val="dk1"/>
              </a:buClr>
              <a:buSzPct val="25000"/>
            </a:pPr>
            <a:endParaRPr lang="en-US" sz="1100" dirty="0">
              <a:latin typeface="Verdana"/>
              <a:ea typeface="Verdana"/>
              <a:cs typeface="Verdana"/>
              <a:sym typeface="Verdana"/>
            </a:endParaRPr>
          </a:p>
          <a:p>
            <a:pPr>
              <a:spcBef>
                <a:spcPts val="1189"/>
              </a:spcBef>
              <a:buClr>
                <a:schemeClr val="dk1"/>
              </a:buClr>
              <a:buSzPct val="25000"/>
            </a:pPr>
            <a:r>
              <a:rPr lang="en-US" sz="1100" i="1" dirty="0">
                <a:latin typeface="Verdana"/>
                <a:ea typeface="Verdana"/>
                <a:cs typeface="Verdana"/>
                <a:sym typeface="Verdana"/>
              </a:rPr>
              <a:t>[[For a longer discussion , you can even discuss  that BOSH together with Runtime, provides the 4 layers of HA  - App Instances, processes, VMs , AZs]]</a:t>
            </a:r>
          </a:p>
          <a:p>
            <a:pPr>
              <a:spcBef>
                <a:spcPts val="1189"/>
              </a:spcBef>
              <a:buClr>
                <a:schemeClr val="dk1"/>
              </a:buClr>
              <a:buSzPct val="25000"/>
            </a:pPr>
            <a:r>
              <a:rPr lang="en-US" sz="1100" i="1" dirty="0">
                <a:latin typeface="Verdana"/>
                <a:ea typeface="Verdana"/>
                <a:cs typeface="Verdana"/>
                <a:sym typeface="Verdana"/>
              </a:rPr>
              <a:t> </a:t>
            </a:r>
          </a:p>
          <a:p>
            <a:pPr>
              <a:spcBef>
                <a:spcPts val="1189"/>
              </a:spcBef>
              <a:buClr>
                <a:schemeClr val="dk1"/>
              </a:buClr>
              <a:buSzPct val="25000"/>
            </a:pPr>
            <a:r>
              <a:rPr lang="en-US" sz="1100" dirty="0">
                <a:latin typeface="Verdana"/>
                <a:ea typeface="Verdana"/>
                <a:cs typeface="Verdana"/>
                <a:sym typeface="Verdana"/>
              </a:rPr>
              <a:t> Check if we want to call out BOSH by name or just say infra automation layer</a:t>
            </a:r>
          </a:p>
          <a:p>
            <a:pPr>
              <a:spcBef>
                <a:spcPts val="1189"/>
              </a:spcBef>
              <a:buClr>
                <a:schemeClr val="dk1"/>
              </a:buClr>
            </a:pPr>
            <a:endParaRPr sz="1100" dirty="0">
              <a:latin typeface="Verdana"/>
              <a:ea typeface="Verdana"/>
              <a:cs typeface="Verdana"/>
              <a:sym typeface="Verdan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Shape 1060"/>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endParaRPr/>
          </a:p>
        </p:txBody>
      </p:sp>
      <p:sp>
        <p:nvSpPr>
          <p:cNvPr id="1061" name="Shape 1061"/>
          <p:cNvSpPr>
            <a:spLocks noGrp="1" noRot="1" noChangeAspect="1"/>
          </p:cNvSpPr>
          <p:nvPr>
            <p:ph type="sldImg" idx="2"/>
          </p:nvPr>
        </p:nvSpPr>
        <p:spPr>
          <a:xfrm>
            <a:off x="1610876" y="686430"/>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91" name="Shape 5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Shape 59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598" name="Shape 5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Shape 6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08" name="Shape 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Shape 6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19" name="Shape 6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Shape 6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33" name="Shape 6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50" name="Shape 6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Shape 66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70" name="Shape 6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Shape 69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693" name="Shape 6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Shape 71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19" name="Shape 7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Shape 75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752" name="Shape 7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00" name="Shape 8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Shape 84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50" name="Shape 8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6" name="Shape 166"/>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lnSpc>
                <a:spcPct val="80000"/>
              </a:lnSpc>
              <a:spcBef>
                <a:spcPts val="0"/>
              </a:spcBef>
              <a:spcAft>
                <a:spcPts val="0"/>
              </a:spcAft>
              <a:buClr>
                <a:schemeClr val="lt2"/>
              </a:buClr>
              <a:buSzPct val="25000"/>
              <a:buFont typeface="Verdana"/>
              <a:buNone/>
            </a:pPr>
            <a:r>
              <a:rPr lang="en-US" sz="1000" b="0" i="0" u="none" strike="noStrike" cap="none">
                <a:solidFill>
                  <a:srgbClr val="000000"/>
                </a:solidFill>
                <a:latin typeface="Verdana"/>
                <a:ea typeface="Verdana"/>
                <a:cs typeface="Verdana"/>
                <a:sym typeface="Verdana"/>
              </a:rPr>
              <a:t>How are many enterprise moving to an cloud native application designs? </a:t>
            </a:r>
            <a:r>
              <a:rPr lang="en-US" sz="1000" b="1" i="0" u="none" strike="noStrike" cap="none">
                <a:solidFill>
                  <a:srgbClr val="000000"/>
                </a:solidFill>
                <a:latin typeface="Verdana"/>
                <a:ea typeface="Verdana"/>
                <a:cs typeface="Verdana"/>
                <a:sym typeface="Verdana"/>
              </a:rPr>
              <a:t>Technology bingo</a:t>
            </a:r>
            <a:r>
              <a:rPr lang="en-US" sz="1000" b="0" i="0" u="none" strike="noStrike" cap="none">
                <a:solidFill>
                  <a:srgbClr val="000000"/>
                </a:solidFill>
                <a:latin typeface="Verdana"/>
                <a:ea typeface="Verdana"/>
                <a:cs typeface="Verdana"/>
                <a:sym typeface="Verdana"/>
              </a:rPr>
              <a:t> with different tools. A cloud and automation tools a-la-carte today, using a combination of individual cloud services or technologies:  Just EC2 + services. Just Docker.  Docker with Puppet/Chef/Ansible/SALT.   MesosSphere or Kubernetes with Docker on EC2.  etc etc.</a:t>
            </a:r>
          </a:p>
          <a:p>
            <a:pPr marL="0" marR="0" lvl="0" indent="0" algn="l" rtl="0">
              <a:lnSpc>
                <a:spcPct val="80000"/>
              </a:lnSpc>
              <a:spcBef>
                <a:spcPts val="1189"/>
              </a:spcBef>
              <a:spcAft>
                <a:spcPts val="0"/>
              </a:spcAft>
              <a:buSzPct val="25000"/>
              <a:buNone/>
            </a:pPr>
            <a:endParaRPr sz="1000" b="0" i="0" u="none" strike="noStrike" cap="none">
              <a:solidFill>
                <a:srgbClr val="000000"/>
              </a:solidFill>
              <a:latin typeface="Verdana"/>
              <a:ea typeface="Verdana"/>
              <a:cs typeface="Verdana"/>
              <a:sym typeface="Verdana"/>
            </a:endParaRPr>
          </a:p>
          <a:p>
            <a:pPr marL="0" marR="0" lvl="0" indent="0" algn="l" rtl="0">
              <a:lnSpc>
                <a:spcPct val="80000"/>
              </a:lnSpc>
              <a:spcBef>
                <a:spcPts val="1189"/>
              </a:spcBef>
              <a:spcAft>
                <a:spcPts val="0"/>
              </a:spcAft>
              <a:buSzPct val="25000"/>
              <a:buNone/>
            </a:pPr>
            <a:r>
              <a:rPr lang="en-US" sz="1000" b="0" i="0" u="none" strike="noStrike" cap="none">
                <a:solidFill>
                  <a:srgbClr val="000000"/>
                </a:solidFill>
                <a:latin typeface="Verdana"/>
                <a:ea typeface="Verdana"/>
                <a:cs typeface="Verdana"/>
                <a:sym typeface="Verdana"/>
              </a:rPr>
              <a:t>Ad hoc tools are particularly difficult to update, the “Day 2” operation side. When you invest by combining all range of open source projects together,, you end up spending a huge amount of time working on integration. If you’ve got a dozen different open source projects in production, you’ll have to curate thousands of pull requests a wee,, into a secure package. This is an ongoing effort</a:t>
            </a:r>
          </a:p>
          <a:p>
            <a:pPr marL="0" marR="0" lvl="0" indent="0" algn="l" rtl="0">
              <a:lnSpc>
                <a:spcPct val="80000"/>
              </a:lnSpc>
              <a:spcBef>
                <a:spcPts val="1189"/>
              </a:spcBef>
              <a:spcAft>
                <a:spcPts val="0"/>
              </a:spcAft>
              <a:buSzPct val="25000"/>
              <a:buNone/>
            </a:pPr>
            <a:endParaRPr sz="1000" b="0" i="0" u="none" strike="noStrike" cap="none">
              <a:solidFill>
                <a:srgbClr val="000000"/>
              </a:solidFill>
              <a:latin typeface="Verdana"/>
              <a:ea typeface="Verdana"/>
              <a:cs typeface="Verdana"/>
              <a:sym typeface="Verdana"/>
            </a:endParaRPr>
          </a:p>
          <a:p>
            <a:pPr marL="0" marR="0" lvl="0" indent="0" algn="l" rtl="0">
              <a:lnSpc>
                <a:spcPct val="80000"/>
              </a:lnSpc>
              <a:spcBef>
                <a:spcPts val="1189"/>
              </a:spcBef>
              <a:spcAft>
                <a:spcPts val="0"/>
              </a:spcAft>
              <a:buSzPct val="25000"/>
              <a:buNone/>
            </a:pPr>
            <a:endParaRPr sz="1000" b="0" i="0" u="none" strike="noStrike" cap="none">
              <a:solidFill>
                <a:srgbClr val="000000"/>
              </a:solidFill>
              <a:latin typeface="Verdana"/>
              <a:ea typeface="Verdana"/>
              <a:cs typeface="Verdana"/>
              <a:sym typeface="Verdana"/>
            </a:endParaRPr>
          </a:p>
          <a:p>
            <a:pPr marL="0" marR="0" lvl="0" indent="0" algn="l" rtl="0">
              <a:lnSpc>
                <a:spcPct val="80000"/>
              </a:lnSpc>
              <a:spcBef>
                <a:spcPts val="1189"/>
              </a:spcBef>
              <a:spcAft>
                <a:spcPts val="0"/>
              </a:spcAft>
              <a:buSzPct val="25000"/>
              <a:buNone/>
            </a:pPr>
            <a:endParaRPr sz="400" b="0" i="0" u="none" strike="noStrike" cap="none">
              <a:solidFill>
                <a:srgbClr val="000000"/>
              </a:solidFill>
              <a:latin typeface="Verdana"/>
              <a:ea typeface="Verdana"/>
              <a:cs typeface="Verdana"/>
              <a:sym typeface="Verdana"/>
            </a:endParaRPr>
          </a:p>
          <a:p>
            <a:pPr marL="0" marR="0" lvl="0" indent="0" algn="l" rtl="0">
              <a:lnSpc>
                <a:spcPct val="80000"/>
              </a:lnSpc>
              <a:spcBef>
                <a:spcPts val="1189"/>
              </a:spcBef>
              <a:buSzPct val="25000"/>
              <a:buNone/>
            </a:pPr>
            <a:endParaRPr sz="400" b="0" i="0" u="none" strike="noStrike" cap="none">
              <a:solidFill>
                <a:srgbClr val="000000"/>
              </a:solidFill>
              <a:latin typeface="Verdana"/>
              <a:ea typeface="Verdana"/>
              <a:cs typeface="Verdana"/>
              <a:sym typeface="Verdana"/>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862" name="Shape 8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Shape 94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44" name="Shape 9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Shape 95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54" name="Shape 9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Shape 964"/>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65" name="Shape 9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Shape 99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91" name="Shape 9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Shape 103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33" name="Shape 10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Shape 107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1079" name="Shape 10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0" name="Shape 666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6661" name="Shape 6661"/>
          <p:cNvSpPr>
            <a:spLocks noGrp="1"/>
          </p:cNvSpPr>
          <p:nvPr>
            <p:ph type="body" sz="quarter" idx="1"/>
          </p:nvPr>
        </p:nvSpPr>
        <p:spPr>
          <a:prstGeom prst="rect">
            <a:avLst/>
          </a:prstGeom>
        </p:spPr>
        <p:txBody>
          <a:bodyPr/>
          <a:lstStyle/>
          <a:p>
            <a:pPr marL="376115" lvl="0" indent="-376115">
              <a:buSzPct val="100000"/>
              <a:buAutoNum type="arabicPeriod"/>
              <a:defRPr sz="1800"/>
            </a:pPr>
            <a:endParaRPr lang="en-US" sz="3600" dirty="0" smtClean="0"/>
          </a:p>
          <a:p>
            <a:pPr marL="376115" lvl="0" indent="-376115">
              <a:buSzPct val="100000"/>
              <a:buAutoNum type="arabicPeriod"/>
              <a:defRPr sz="1800"/>
            </a:pPr>
            <a:endParaRPr lang="en-US" sz="3600" dirty="0" smtClean="0"/>
          </a:p>
          <a:p>
            <a:pPr marL="376115" lvl="0" indent="-376115">
              <a:buSzPct val="100000"/>
              <a:buAutoNum type="arabicPeriod"/>
              <a:defRPr sz="1800"/>
            </a:pPr>
            <a:endParaRPr lang="en-US" sz="3600" dirty="0" smtClean="0"/>
          </a:p>
          <a:p>
            <a:pPr marL="376115" marR="0" lvl="0" indent="-376115" algn="l" defTabSz="457002" rtl="0" eaLnBrk="1" fontAlgn="auto" latinLnBrk="0" hangingPunct="1">
              <a:lnSpc>
                <a:spcPct val="100000"/>
              </a:lnSpc>
              <a:spcBef>
                <a:spcPts val="0"/>
              </a:spcBef>
              <a:spcAft>
                <a:spcPts val="0"/>
              </a:spcAft>
              <a:buClrTx/>
              <a:buSzPct val="100000"/>
              <a:buFontTx/>
              <a:buAutoNum type="arabicPeriod"/>
              <a:tabLst/>
              <a:defRPr sz="1800"/>
            </a:pPr>
            <a:r>
              <a:rPr lang="en-US" sz="3600" dirty="0" smtClean="0">
                <a:solidFill>
                  <a:schemeClr val="bg1"/>
                </a:solidFill>
              </a:rPr>
              <a:t>Application Architecture</a:t>
            </a:r>
          </a:p>
          <a:p>
            <a:pPr marL="376115" lvl="0" indent="-376115">
              <a:buSzPct val="100000"/>
              <a:buAutoNum type="arabicPeriod"/>
              <a:defRPr sz="1800"/>
            </a:pPr>
            <a:endParaRPr lang="en-US" sz="3600" dirty="0" smtClean="0"/>
          </a:p>
          <a:p>
            <a:pPr marL="376115" lvl="0" indent="-376115">
              <a:buSzPct val="100000"/>
              <a:buAutoNum type="arabicPeriod"/>
              <a:defRPr sz="1800"/>
            </a:pPr>
            <a:r>
              <a:rPr lang="en-US" sz="3600" dirty="0" smtClean="0"/>
              <a:t>Operations &amp; Runtime</a:t>
            </a:r>
          </a:p>
          <a:p>
            <a:pPr marL="376115" lvl="0" indent="-376115">
              <a:buSzPct val="100000"/>
              <a:buAutoNum type="arabicPeriod"/>
              <a:defRPr sz="1800"/>
            </a:pPr>
            <a:r>
              <a:rPr lang="en-US" sz="3600" dirty="0" smtClean="0"/>
              <a:t>Culture </a:t>
            </a:r>
          </a:p>
          <a:p>
            <a:pPr marL="376115" lvl="0" indent="-376115">
              <a:buSzPct val="100000"/>
              <a:buAutoNum type="arabicPeriod"/>
              <a:defRPr sz="1800"/>
            </a:pPr>
            <a:endParaRPr lang="en-US" sz="3600" dirty="0" smtClean="0"/>
          </a:p>
          <a:p>
            <a:pPr marL="376115" lvl="0" indent="-376115">
              <a:buSzPct val="100000"/>
              <a:buAutoNum type="arabicPeriod"/>
              <a:defRPr sz="1800"/>
            </a:pPr>
            <a:endParaRPr lang="en-US" sz="3600" dirty="0" smtClean="0"/>
          </a:p>
          <a:p>
            <a:pPr marL="376115" lvl="0" indent="-376115">
              <a:buSzPct val="100000"/>
              <a:buAutoNum type="arabicPeriod"/>
              <a:defRPr sz="1800"/>
            </a:pPr>
            <a:r>
              <a:rPr lang="en-US" sz="3600" dirty="0" smtClean="0"/>
              <a:t>UG example – which attributes relate to them – call one out </a:t>
            </a:r>
          </a:p>
          <a:p>
            <a:pPr>
              <a:buSzPct val="75000"/>
              <a:defRPr sz="1800"/>
            </a:pPr>
            <a:r>
              <a:rPr lang="en-US" sz="3600" dirty="0" smtClean="0">
                <a:solidFill>
                  <a:schemeClr val="bg1">
                    <a:lumMod val="65000"/>
                  </a:schemeClr>
                </a:solidFill>
              </a:rPr>
              <a:t>Micro services  </a:t>
            </a:r>
          </a:p>
          <a:p>
            <a:pPr>
              <a:buSzPct val="75000"/>
              <a:defRPr sz="1800"/>
            </a:pPr>
            <a:r>
              <a:rPr lang="en-US" sz="3600" dirty="0" smtClean="0">
                <a:solidFill>
                  <a:schemeClr val="bg1">
                    <a:lumMod val="65000"/>
                  </a:schemeClr>
                </a:solidFill>
              </a:rPr>
              <a:t>12 factor App</a:t>
            </a:r>
          </a:p>
          <a:p>
            <a:pPr lvl="0">
              <a:buSzPct val="75000"/>
              <a:defRPr sz="1800"/>
            </a:pPr>
            <a:r>
              <a:rPr lang="en-US" sz="3600" dirty="0" smtClean="0">
                <a:solidFill>
                  <a:srgbClr val="A6A6A6"/>
                </a:solidFill>
              </a:rPr>
              <a:t>Polyglot </a:t>
            </a:r>
            <a:r>
              <a:rPr lang="en-US" sz="3600" dirty="0" err="1" smtClean="0">
                <a:solidFill>
                  <a:srgbClr val="A6A6A6"/>
                </a:solidFill>
              </a:rPr>
              <a:t>buildpacks</a:t>
            </a:r>
            <a:endParaRPr lang="en-US" sz="3600" dirty="0" smtClean="0">
              <a:solidFill>
                <a:srgbClr val="A6A6A6"/>
              </a:solidFill>
            </a:endParaRPr>
          </a:p>
          <a:p>
            <a:pPr>
              <a:buSzPct val="75000"/>
              <a:defRPr sz="1800"/>
            </a:pPr>
            <a:r>
              <a:rPr lang="en-US" sz="3600" dirty="0" smtClean="0">
                <a:solidFill>
                  <a:schemeClr val="bg1">
                    <a:lumMod val="65000"/>
                  </a:schemeClr>
                </a:solidFill>
              </a:rPr>
              <a:t>Spring Boot/Spring Cloud</a:t>
            </a:r>
          </a:p>
          <a:p>
            <a:pPr marL="376115" lvl="0" indent="-376115">
              <a:buSzPct val="100000"/>
              <a:buAutoNum type="arabicPeriod"/>
              <a:defRPr sz="1800"/>
            </a:pPr>
            <a:endParaRPr lang="en-US" sz="3600" dirty="0" smtClean="0"/>
          </a:p>
          <a:p>
            <a:pPr marL="376115" lvl="0" indent="-376115">
              <a:buSzPct val="100000"/>
              <a:buAutoNum type="arabicPeriod"/>
              <a:defRPr sz="1800"/>
            </a:pPr>
            <a:endParaRPr lang="en-US" sz="3600" dirty="0" smtClean="0"/>
          </a:p>
          <a:p>
            <a:pPr>
              <a:buSzPct val="75000"/>
              <a:defRPr sz="1800"/>
            </a:pPr>
            <a:r>
              <a:rPr lang="en-US" sz="3600" dirty="0" smtClean="0">
                <a:solidFill>
                  <a:schemeClr val="bg1">
                    <a:lumMod val="65000"/>
                  </a:schemeClr>
                </a:solidFill>
              </a:rPr>
              <a:t>Automate Infrastructure</a:t>
            </a:r>
          </a:p>
          <a:p>
            <a:pPr>
              <a:buSzPct val="75000"/>
              <a:defRPr sz="1800"/>
            </a:pPr>
            <a:r>
              <a:rPr lang="en-US" sz="3600" dirty="0" smtClean="0">
                <a:solidFill>
                  <a:schemeClr val="bg1">
                    <a:lumMod val="65000"/>
                  </a:schemeClr>
                </a:solidFill>
              </a:rPr>
              <a:t>Manage services, not servers</a:t>
            </a:r>
          </a:p>
          <a:p>
            <a:pPr>
              <a:buSzPct val="75000"/>
              <a:defRPr sz="1800"/>
            </a:pPr>
            <a:r>
              <a:rPr lang="en-US" sz="3600" dirty="0" smtClean="0">
                <a:solidFill>
                  <a:schemeClr val="bg1">
                    <a:lumMod val="65000"/>
                  </a:schemeClr>
                </a:solidFill>
              </a:rPr>
              <a:t>Container Orchestration</a:t>
            </a:r>
          </a:p>
          <a:p>
            <a:pPr>
              <a:buSzPct val="75000"/>
              <a:defRPr sz="1800"/>
            </a:pPr>
            <a:endParaRPr lang="en-US" sz="3600" dirty="0" smtClean="0">
              <a:solidFill>
                <a:schemeClr val="bg1">
                  <a:lumMod val="65000"/>
                </a:schemeClr>
              </a:solidFill>
            </a:endParaRPr>
          </a:p>
          <a:p>
            <a:pPr>
              <a:buSzPct val="75000"/>
              <a:defRPr sz="1800"/>
            </a:pPr>
            <a:r>
              <a:rPr lang="en-US" sz="3600" dirty="0" smtClean="0">
                <a:solidFill>
                  <a:schemeClr val="bg1">
                    <a:lumMod val="65000"/>
                  </a:schemeClr>
                </a:solidFill>
              </a:rPr>
              <a:t>DevOps</a:t>
            </a:r>
          </a:p>
          <a:p>
            <a:pPr>
              <a:buSzPct val="75000"/>
              <a:defRPr sz="1800"/>
            </a:pPr>
            <a:r>
              <a:rPr lang="en-US" sz="3600" dirty="0" smtClean="0">
                <a:solidFill>
                  <a:schemeClr val="bg1">
                    <a:lumMod val="65000"/>
                  </a:schemeClr>
                </a:solidFill>
              </a:rPr>
              <a:t>Continuous Delivery</a:t>
            </a:r>
          </a:p>
          <a:p>
            <a:pPr>
              <a:buSzPct val="75000"/>
              <a:defRPr sz="1800"/>
            </a:pPr>
            <a:r>
              <a:rPr lang="en-US" sz="3600" dirty="0" smtClean="0">
                <a:solidFill>
                  <a:schemeClr val="bg1">
                    <a:lumMod val="65000"/>
                  </a:schemeClr>
                </a:solidFill>
              </a:rPr>
              <a:t>Developer Self Service</a:t>
            </a:r>
          </a:p>
          <a:p>
            <a:pPr>
              <a:buSzPct val="75000"/>
              <a:defRPr sz="1800"/>
            </a:pPr>
            <a:r>
              <a:rPr lang="en-US" sz="3600" dirty="0" smtClean="0">
                <a:solidFill>
                  <a:schemeClr val="bg1">
                    <a:lumMod val="65000"/>
                  </a:schemeClr>
                </a:solidFill>
              </a:rPr>
              <a:t>Test driven development</a:t>
            </a:r>
          </a:p>
          <a:p>
            <a:pPr marL="376115" lvl="0" indent="-376115">
              <a:buSzPct val="100000"/>
              <a:buAutoNum type="arabicPeriod"/>
              <a:defRPr sz="1800"/>
            </a:pPr>
            <a:endParaRPr sz="36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Pivotal breaks</a:t>
            </a:r>
            <a:r>
              <a:rPr lang="en-US" baseline="0" dirty="0" smtClean="0"/>
              <a:t> down cloud native technology into 3 layers, which is all supported, reinforced and optimized by cloud native culture.</a:t>
            </a:r>
          </a:p>
          <a:p>
            <a:endParaRPr lang="en-US" baseline="0" dirty="0" smtClean="0"/>
          </a:p>
          <a:p>
            <a:r>
              <a:rPr lang="en-US" baseline="0" dirty="0" smtClean="0"/>
              <a:t>At the bottom, we have API driven cloud native infrastructure automation. This abstracts the provisioning and configuration of computing, networking and storage resources.</a:t>
            </a:r>
          </a:p>
          <a:p>
            <a:endParaRPr lang="en-US" baseline="0" dirty="0" smtClean="0"/>
          </a:p>
          <a:p>
            <a:r>
              <a:rPr lang="en-US" baseline="0" dirty="0" smtClean="0"/>
              <a:t>Then we have a cloud native container scheduling runtime responsible for building, running and operating applications.</a:t>
            </a:r>
          </a:p>
          <a:p>
            <a:endParaRPr lang="en-US" baseline="0" dirty="0" smtClean="0"/>
          </a:p>
          <a:p>
            <a:r>
              <a:rPr lang="en-US" baseline="0" dirty="0" smtClean="0"/>
              <a:t>The top layer consists of frameworks that enable the rapid development of cloud native applications with reusable components and patterns.</a:t>
            </a:r>
          </a:p>
          <a:p>
            <a:endParaRPr lang="en-US" baseline="0" dirty="0" smtClean="0"/>
          </a:p>
          <a:p>
            <a:endParaRPr lang="en-US" dirty="0"/>
          </a:p>
        </p:txBody>
      </p:sp>
    </p:spTree>
    <p:extLst>
      <p:ext uri="{BB962C8B-B14F-4D97-AF65-F5344CB8AC3E}">
        <p14:creationId xmlns:p14="http://schemas.microsoft.com/office/powerpoint/2010/main" val="2163456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1610876" y="686429"/>
            <a:ext cx="3692769" cy="208290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99" name="Shape 199"/>
          <p:cNvSpPr txBox="1">
            <a:spLocks noGrp="1"/>
          </p:cNvSpPr>
          <p:nvPr>
            <p:ph type="body" idx="1"/>
          </p:nvPr>
        </p:nvSpPr>
        <p:spPr>
          <a:xfrm>
            <a:off x="295170" y="2972429"/>
            <a:ext cx="6267659" cy="5793719"/>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chemeClr val="dk1"/>
              </a:buClr>
              <a:buSzPct val="25000"/>
              <a:buFont typeface="Arial"/>
              <a:buNone/>
            </a:pPr>
            <a:r>
              <a:rPr lang="en-US" sz="1100" b="1" i="0" u="none" strike="noStrike" cap="none">
                <a:solidFill>
                  <a:schemeClr val="dk1"/>
                </a:solidFill>
                <a:latin typeface="Verdana"/>
                <a:ea typeface="Verdana"/>
                <a:cs typeface="Verdana"/>
                <a:sym typeface="Verdana"/>
              </a:rPr>
              <a:t>WHAT</a:t>
            </a:r>
          </a:p>
          <a:p>
            <a:pPr marL="0" marR="0" lvl="0" indent="0" algn="l" rtl="0">
              <a:lnSpc>
                <a:spcPct val="90000"/>
              </a:lnSpc>
              <a:spcBef>
                <a:spcPts val="1200"/>
              </a:spcBef>
              <a:spcAft>
                <a:spcPts val="0"/>
              </a:spcAft>
              <a:buClr>
                <a:schemeClr val="dk1"/>
              </a:buClr>
              <a:buSzPct val="25000"/>
              <a:buFont typeface="Arial"/>
              <a:buNone/>
            </a:pPr>
            <a:r>
              <a:rPr lang="en-US" sz="1100" b="0" i="0" u="none" strike="noStrike" cap="none">
                <a:solidFill>
                  <a:schemeClr val="dk1"/>
                </a:solidFill>
                <a:latin typeface="Verdana"/>
                <a:ea typeface="Verdana"/>
                <a:cs typeface="Verdana"/>
                <a:sym typeface="Verdana"/>
              </a:rPr>
              <a:t>Pivotal CF is next generation middleware that delivers 9 things that are typically delivered via point software products. </a:t>
            </a:r>
          </a:p>
          <a:p>
            <a:pPr marL="0" marR="0" lvl="0" indent="0" algn="l" rtl="0">
              <a:lnSpc>
                <a:spcPct val="90000"/>
              </a:lnSpc>
              <a:spcBef>
                <a:spcPts val="1200"/>
              </a:spcBef>
              <a:spcAft>
                <a:spcPts val="0"/>
              </a:spcAft>
              <a:buClr>
                <a:schemeClr val="dk1"/>
              </a:buClr>
              <a:buSzPct val="25000"/>
              <a:buFont typeface="Arial"/>
              <a:buNone/>
            </a:pPr>
            <a:endParaRPr sz="1100" b="0" i="0" u="none" strike="noStrike" cap="none">
              <a:solidFill>
                <a:schemeClr val="dk1"/>
              </a:solidFill>
              <a:latin typeface="Verdana"/>
              <a:ea typeface="Verdana"/>
              <a:cs typeface="Verdana"/>
              <a:sym typeface="Verdana"/>
            </a:endParaRPr>
          </a:p>
          <a:p>
            <a:pPr marL="228600" marR="0" lvl="0" indent="-234950" algn="l" rtl="0">
              <a:lnSpc>
                <a:spcPct val="90000"/>
              </a:lnSpc>
              <a:spcBef>
                <a:spcPts val="1200"/>
              </a:spcBef>
              <a:spcAft>
                <a:spcPts val="0"/>
              </a:spcAft>
              <a:buClr>
                <a:schemeClr val="dk1"/>
              </a:buClr>
              <a:buSzPct val="100000"/>
              <a:buFont typeface="Arial"/>
              <a:buAutoNum type="arabicPeriod"/>
            </a:pPr>
            <a:r>
              <a:rPr lang="en-US" sz="1100" b="0" i="0" u="none" strike="noStrike" cap="none">
                <a:solidFill>
                  <a:schemeClr val="dk1"/>
                </a:solidFill>
                <a:latin typeface="Verdana"/>
                <a:ea typeface="Verdana"/>
                <a:cs typeface="Verdana"/>
                <a:sym typeface="Verdana"/>
              </a:rPr>
              <a:t>We provision operating systems and middleware. </a:t>
            </a:r>
          </a:p>
          <a:p>
            <a:pPr marL="228600" marR="0" lvl="0" indent="-234950" algn="l" rtl="0">
              <a:lnSpc>
                <a:spcPct val="90000"/>
              </a:lnSpc>
              <a:spcBef>
                <a:spcPts val="1200"/>
              </a:spcBef>
              <a:spcAft>
                <a:spcPts val="0"/>
              </a:spcAft>
              <a:buClr>
                <a:schemeClr val="dk1"/>
              </a:buClr>
              <a:buSzPct val="100000"/>
              <a:buFont typeface="Arial"/>
              <a:buAutoNum type="arabicPeriod"/>
            </a:pPr>
            <a:r>
              <a:rPr lang="en-US" sz="1100" b="0" i="0" u="none" strike="noStrike" cap="none">
                <a:solidFill>
                  <a:schemeClr val="dk1"/>
                </a:solidFill>
                <a:latin typeface="Verdana"/>
                <a:ea typeface="Verdana"/>
                <a:cs typeface="Verdana"/>
                <a:sym typeface="Verdana"/>
              </a:rPr>
              <a:t>We deliver workload density without compromising application performance.</a:t>
            </a:r>
          </a:p>
          <a:p>
            <a:pPr marL="228600" marR="0" lvl="0" indent="-234950" algn="l" rtl="0">
              <a:lnSpc>
                <a:spcPct val="90000"/>
              </a:lnSpc>
              <a:spcBef>
                <a:spcPts val="1200"/>
              </a:spcBef>
              <a:spcAft>
                <a:spcPts val="0"/>
              </a:spcAft>
              <a:buClr>
                <a:schemeClr val="dk1"/>
              </a:buClr>
              <a:buSzPct val="100000"/>
              <a:buFont typeface="Arial"/>
              <a:buAutoNum type="arabicPeriod"/>
            </a:pPr>
            <a:r>
              <a:rPr lang="en-US" sz="1100" b="0" i="0" u="none" strike="noStrike" cap="none">
                <a:solidFill>
                  <a:schemeClr val="dk1"/>
                </a:solidFill>
                <a:latin typeface="Verdana"/>
                <a:ea typeface="Verdana"/>
                <a:cs typeface="Verdana"/>
                <a:sym typeface="Verdana"/>
              </a:rPr>
              <a:t>We ensure that applications have appropriate network security safe guards to prevent security threats.</a:t>
            </a:r>
          </a:p>
          <a:p>
            <a:pPr marL="228600" marR="0" lvl="0" indent="-234950" algn="l" rtl="0">
              <a:lnSpc>
                <a:spcPct val="90000"/>
              </a:lnSpc>
              <a:spcBef>
                <a:spcPts val="1200"/>
              </a:spcBef>
              <a:spcAft>
                <a:spcPts val="0"/>
              </a:spcAft>
              <a:buClr>
                <a:schemeClr val="dk1"/>
              </a:buClr>
              <a:buSzPct val="100000"/>
              <a:buFont typeface="Arial"/>
              <a:buAutoNum type="arabicPeriod"/>
            </a:pPr>
            <a:r>
              <a:rPr lang="en-US" sz="1100" b="0" i="0" u="none" strike="noStrike" cap="none">
                <a:solidFill>
                  <a:schemeClr val="dk1"/>
                </a:solidFill>
                <a:latin typeface="Verdana"/>
                <a:ea typeface="Verdana"/>
                <a:cs typeface="Verdana"/>
                <a:sym typeface="Verdana"/>
              </a:rPr>
              <a:t>We support application connections to external sources including databases and legacy middleware.</a:t>
            </a:r>
          </a:p>
          <a:p>
            <a:pPr marL="228600" marR="0" lvl="0" indent="-234950" algn="l" rtl="0">
              <a:lnSpc>
                <a:spcPct val="90000"/>
              </a:lnSpc>
              <a:spcBef>
                <a:spcPts val="1200"/>
              </a:spcBef>
              <a:spcAft>
                <a:spcPts val="0"/>
              </a:spcAft>
              <a:buClr>
                <a:schemeClr val="dk1"/>
              </a:buClr>
              <a:buSzPct val="100000"/>
              <a:buFont typeface="Arial"/>
              <a:buAutoNum type="arabicPeriod"/>
            </a:pPr>
            <a:r>
              <a:rPr lang="en-US" sz="1100" b="0" i="0" u="none" strike="noStrike" cap="none">
                <a:solidFill>
                  <a:schemeClr val="dk1"/>
                </a:solidFill>
                <a:latin typeface="Verdana"/>
                <a:ea typeface="Verdana"/>
                <a:cs typeface="Verdana"/>
                <a:sym typeface="Verdana"/>
              </a:rPr>
              <a:t>We provide 4 levels of HA, with built in load balancing for scale in/out</a:t>
            </a:r>
          </a:p>
          <a:p>
            <a:pPr marL="228600" marR="0" lvl="0" indent="-234950" algn="l" rtl="0">
              <a:lnSpc>
                <a:spcPct val="90000"/>
              </a:lnSpc>
              <a:spcBef>
                <a:spcPts val="1200"/>
              </a:spcBef>
              <a:spcAft>
                <a:spcPts val="0"/>
              </a:spcAft>
              <a:buClr>
                <a:schemeClr val="dk1"/>
              </a:buClr>
              <a:buSzPct val="100000"/>
              <a:buFont typeface="Arial"/>
              <a:buAutoNum type="arabicPeriod"/>
            </a:pPr>
            <a:r>
              <a:rPr lang="en-US" sz="1100" b="0" i="0" u="none" strike="noStrike" cap="none">
                <a:solidFill>
                  <a:schemeClr val="dk1"/>
                </a:solidFill>
                <a:latin typeface="Verdana"/>
                <a:ea typeface="Verdana"/>
                <a:cs typeface="Verdana"/>
                <a:sym typeface="Verdana"/>
              </a:rPr>
              <a:t>We support multi-tenant environments so that each line of business can operate with a discrete quota and isolated system access.</a:t>
            </a:r>
          </a:p>
          <a:p>
            <a:pPr marL="228600" marR="0" lvl="0" indent="-234950" algn="l" rtl="0">
              <a:lnSpc>
                <a:spcPct val="90000"/>
              </a:lnSpc>
              <a:spcBef>
                <a:spcPts val="1200"/>
              </a:spcBef>
              <a:spcAft>
                <a:spcPts val="0"/>
              </a:spcAft>
              <a:buClr>
                <a:schemeClr val="dk1"/>
              </a:buClr>
              <a:buSzPct val="100000"/>
              <a:buFont typeface="Arial"/>
              <a:buAutoNum type="arabicPeriod"/>
            </a:pPr>
            <a:r>
              <a:rPr lang="en-US" sz="1100" b="0" i="0" u="none" strike="noStrike" cap="none">
                <a:solidFill>
                  <a:schemeClr val="dk1"/>
                </a:solidFill>
                <a:latin typeface="Verdana"/>
                <a:ea typeface="Verdana"/>
                <a:cs typeface="Verdana"/>
                <a:sym typeface="Verdana"/>
              </a:rPr>
              <a:t>We provision next generation data services including NOSQL databases, traditional databases and hadoop clusters.  </a:t>
            </a:r>
          </a:p>
          <a:p>
            <a:pPr marL="228600" marR="0" lvl="0" indent="-234950" algn="l" rtl="0">
              <a:lnSpc>
                <a:spcPct val="90000"/>
              </a:lnSpc>
              <a:spcBef>
                <a:spcPts val="1200"/>
              </a:spcBef>
              <a:spcAft>
                <a:spcPts val="0"/>
              </a:spcAft>
              <a:buClr>
                <a:schemeClr val="dk1"/>
              </a:buClr>
              <a:buSzPct val="100000"/>
              <a:buFont typeface="Arial"/>
              <a:buAutoNum type="arabicPeriod"/>
            </a:pPr>
            <a:r>
              <a:rPr lang="en-US" sz="1100" b="0" i="0" u="none" strike="noStrike" cap="none">
                <a:solidFill>
                  <a:schemeClr val="dk1"/>
                </a:solidFill>
                <a:latin typeface="Verdana"/>
                <a:ea typeface="Verdana"/>
                <a:cs typeface="Verdana"/>
                <a:sym typeface="Verdana"/>
              </a:rPr>
              <a:t>We provide horizontal and vertical scaling for the underlying IaaS so that you can scale your infrastructure in lock step with your Business.</a:t>
            </a:r>
          </a:p>
          <a:p>
            <a:pPr marL="228600" marR="0" lvl="0" indent="-234950" algn="l" rtl="0">
              <a:lnSpc>
                <a:spcPct val="90000"/>
              </a:lnSpc>
              <a:spcBef>
                <a:spcPts val="1200"/>
              </a:spcBef>
              <a:spcAft>
                <a:spcPts val="0"/>
              </a:spcAft>
              <a:buClr>
                <a:schemeClr val="dk1"/>
              </a:buClr>
              <a:buSzPct val="100000"/>
              <a:buFont typeface="Arial"/>
              <a:buAutoNum type="arabicPeriod"/>
            </a:pPr>
            <a:r>
              <a:rPr lang="en-US" sz="1100" b="0" i="0" u="none" strike="noStrike" cap="none">
                <a:solidFill>
                  <a:schemeClr val="dk1"/>
                </a:solidFill>
                <a:latin typeface="Verdana"/>
                <a:ea typeface="Verdana"/>
                <a:cs typeface="Verdana"/>
                <a:sym typeface="Verdana"/>
              </a:rPr>
              <a:t>We provide a built-in log aggregation service, built-in APM metrics and utilization based auto-scaling so that you can monitor the health of your applications and scale out without human or 3</a:t>
            </a:r>
            <a:r>
              <a:rPr lang="en-US" sz="1100" b="0" i="0" u="none" strike="noStrike" cap="none" baseline="30000">
                <a:solidFill>
                  <a:schemeClr val="dk1"/>
                </a:solidFill>
                <a:latin typeface="Verdana"/>
                <a:ea typeface="Verdana"/>
                <a:cs typeface="Verdana"/>
                <a:sym typeface="Verdana"/>
              </a:rPr>
              <a:t>rd</a:t>
            </a:r>
            <a:r>
              <a:rPr lang="en-US" sz="1100" b="0" i="0" u="none" strike="noStrike" cap="none">
                <a:solidFill>
                  <a:schemeClr val="dk1"/>
                </a:solidFill>
                <a:latin typeface="Verdana"/>
                <a:ea typeface="Verdana"/>
                <a:cs typeface="Verdana"/>
                <a:sym typeface="Verdana"/>
              </a:rPr>
              <a:t> party tool intervention.</a:t>
            </a:r>
          </a:p>
          <a:p>
            <a:pPr marL="228600" marR="0" lvl="0" indent="-234950" algn="l" rtl="0">
              <a:lnSpc>
                <a:spcPct val="90000"/>
              </a:lnSpc>
              <a:spcBef>
                <a:spcPts val="1200"/>
              </a:spcBef>
              <a:spcAft>
                <a:spcPts val="0"/>
              </a:spcAft>
              <a:buClr>
                <a:schemeClr val="dk1"/>
              </a:buClr>
              <a:buSzPct val="100000"/>
              <a:buFont typeface="Arial"/>
              <a:buNone/>
            </a:pPr>
            <a:endParaRPr sz="1100" b="0" i="0" u="none" strike="noStrike" cap="none">
              <a:solidFill>
                <a:schemeClr val="dk1"/>
              </a:solidFill>
              <a:latin typeface="Verdana"/>
              <a:ea typeface="Verdana"/>
              <a:cs typeface="Verdana"/>
              <a:sym typeface="Verdana"/>
            </a:endParaRPr>
          </a:p>
          <a:p>
            <a:pPr marL="0" marR="0" lvl="0" indent="0" algn="l" rtl="0">
              <a:lnSpc>
                <a:spcPct val="90000"/>
              </a:lnSpc>
              <a:spcBef>
                <a:spcPts val="1200"/>
              </a:spcBef>
              <a:buClr>
                <a:schemeClr val="dk1"/>
              </a:buClr>
              <a:buSzPct val="25000"/>
              <a:buFont typeface="Arial"/>
              <a:buNone/>
            </a:pPr>
            <a:r>
              <a:rPr lang="en-US" sz="1100" b="0" i="0" u="none" strike="noStrike" cap="none">
                <a:solidFill>
                  <a:schemeClr val="dk1"/>
                </a:solidFill>
                <a:latin typeface="Verdana"/>
                <a:ea typeface="Verdana"/>
                <a:cs typeface="Verdana"/>
                <a:sym typeface="Verdana"/>
              </a:rPr>
              <a:t>I am going to cover each of these 9 capabilities in more detail, but it’s important to note the impact of this collection of capabilities. The following slides will include information on CAPEX and OPEX reduction. We will also discuss how you can deliver faster time to value while holding the line on infrastructure cost.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1606550" y="685800"/>
            <a:ext cx="3702049"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50" name="Shape 250"/>
          <p:cNvSpPr txBox="1">
            <a:spLocks noGrp="1"/>
          </p:cNvSpPr>
          <p:nvPr>
            <p:ph type="body" idx="1"/>
          </p:nvPr>
        </p:nvSpPr>
        <p:spPr>
          <a:xfrm>
            <a:off x="295170" y="2972430"/>
            <a:ext cx="6267658" cy="5793719"/>
          </a:xfrm>
          <a:prstGeom prst="rect">
            <a:avLst/>
          </a:prstGeom>
          <a:noFill/>
          <a:ln>
            <a:noFill/>
          </a:ln>
        </p:spPr>
        <p:txBody>
          <a:bodyPr lIns="0" tIns="0" rIns="0" bIns="0" anchor="t" anchorCtr="0">
            <a:noAutofit/>
          </a:bodyPr>
          <a:lstStyle/>
          <a:p>
            <a:pPr marL="0" marR="0" lvl="0" indent="0" algn="l" rtl="0">
              <a:spcBef>
                <a:spcPts val="0"/>
              </a:spcBef>
              <a:spcAft>
                <a:spcPts val="0"/>
              </a:spcAft>
              <a:buSzPct val="25000"/>
              <a:buNone/>
            </a:pPr>
            <a:r>
              <a:rPr lang="en-US" sz="1100" b="0" i="0" u="none" strike="noStrike" cap="none">
                <a:solidFill>
                  <a:schemeClr val="dk1"/>
                </a:solidFill>
                <a:latin typeface="Helvetica Neue"/>
                <a:ea typeface="Helvetica Neue"/>
                <a:cs typeface="Helvetica Neue"/>
                <a:sym typeface="Helvetica Neue"/>
              </a:rPr>
              <a:t>Not only did we start from day one on an open-source basis, but we went out of our way to recruit others in the industry to join with us in a Foundation.   Our partners in the governance of that foundation include IBM, HP, SAP, Intel, and about 40 other companies.  The biggest technology companies in the world are rallying behind Cloud Foundry to make it the open cloud standard for the industry and allow enterprises of any size and scale to build modern cloud applications, whether that really starts in their data center or they start using hybrid or public cloud infrastructures.</a:t>
            </a: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spcAft>
                <a:spcPts val="0"/>
              </a:spcAft>
              <a:buSzPct val="25000"/>
              <a:buNone/>
            </a:pPr>
            <a:endParaRPr sz="1100" b="0" i="0" u="none" strike="noStrike" cap="none">
              <a:solidFill>
                <a:schemeClr val="dk1"/>
              </a:solidFill>
              <a:latin typeface="Verdana"/>
              <a:ea typeface="Verdana"/>
              <a:cs typeface="Verdana"/>
              <a:sym typeface="Verdana"/>
            </a:endParaRPr>
          </a:p>
          <a:p>
            <a:pPr marL="0" marR="0" lvl="0" indent="0" algn="l" rtl="0">
              <a:spcBef>
                <a:spcPts val="1189"/>
              </a:spcBef>
              <a:buSzPct val="25000"/>
              <a:buNone/>
            </a:pPr>
            <a:endParaRPr sz="11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7" name="Shape 307"/>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08" name="Shape 30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6_Blank">
    <p:bg>
      <p:bgPr>
        <a:solidFill>
          <a:schemeClr val="lt1"/>
        </a:solidFill>
        <a:effectLst/>
      </p:bgPr>
    </p:bg>
    <p:spTree>
      <p:nvGrpSpPr>
        <p:cNvPr id="1" name="Shape 11"/>
        <p:cNvGrpSpPr/>
        <p:nvPr/>
      </p:nvGrpSpPr>
      <p:grpSpPr>
        <a:xfrm>
          <a:off x="0" y="0"/>
          <a:ext cx="0" cy="0"/>
          <a:chOff x="0" y="0"/>
          <a:chExt cx="0" cy="0"/>
        </a:xfrm>
      </p:grpSpPr>
      <p:sp>
        <p:nvSpPr>
          <p:cNvPr id="12" name="Shape 12"/>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13" name="Shape 13"/>
          <p:cNvSpPr>
            <a:spLocks noGrp="1"/>
          </p:cNvSpPr>
          <p:nvPr>
            <p:ph type="pic" idx="2"/>
          </p:nvPr>
        </p:nvSpPr>
        <p:spPr>
          <a:xfrm>
            <a:off x="114300" y="112713"/>
            <a:ext cx="8915400" cy="4918074"/>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Arial"/>
              <a:buNone/>
              <a:defRPr sz="1000" b="0" i="0" u="none" strike="noStrike" cap="none">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5" name="Shape 15"/>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0_Blank">
    <p:bg>
      <p:bgPr>
        <a:solidFill>
          <a:schemeClr val="lt1"/>
        </a:solidFill>
        <a:effectLst/>
      </p:bgPr>
    </p:bg>
    <p:spTree>
      <p:nvGrpSpPr>
        <p:cNvPr id="1" name="Shape 48"/>
        <p:cNvGrpSpPr/>
        <p:nvPr/>
      </p:nvGrpSpPr>
      <p:grpSpPr>
        <a:xfrm>
          <a:off x="0" y="0"/>
          <a:ext cx="0" cy="0"/>
          <a:chOff x="0" y="0"/>
          <a:chExt cx="0" cy="0"/>
        </a:xfrm>
      </p:grpSpPr>
      <p:sp>
        <p:nvSpPr>
          <p:cNvPr id="49" name="Shape 49"/>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0" name="Shape 50"/>
          <p:cNvSpPr>
            <a:spLocks noGrp="1"/>
          </p:cNvSpPr>
          <p:nvPr>
            <p:ph type="pic" idx="2"/>
          </p:nvPr>
        </p:nvSpPr>
        <p:spPr>
          <a:xfrm>
            <a:off x="114300" y="112713"/>
            <a:ext cx="8915400" cy="4918074"/>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1" name="Shape 51"/>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520575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995150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Presentation Title">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553526" y="5021494"/>
            <a:ext cx="533399" cy="126900"/>
          </a:xfrm>
          <a:prstGeom prst="rect">
            <a:avLst/>
          </a:prstGeom>
          <a:noFill/>
          <a:ln>
            <a:noFill/>
          </a:ln>
        </p:spPr>
        <p:txBody>
          <a:bodyPr lIns="91389" tIns="45682" rIns="91389" bIns="45682" anchor="t" anchorCtr="0">
            <a:noAutofit/>
          </a:bodyPr>
          <a:lstStyle>
            <a:lvl1pPr marL="0" marR="0" indent="0" algn="l" rtl="0">
              <a:spcBef>
                <a:spcPts val="0"/>
              </a:spcBef>
              <a:buNone/>
              <a:defRPr sz="1800" b="0" i="0" u="none" strike="noStrike" cap="none" baseline="0">
                <a:solidFill>
                  <a:schemeClr val="dk1"/>
                </a:solidFill>
                <a:latin typeface="Arial"/>
                <a:ea typeface="Arial"/>
                <a:cs typeface="Arial"/>
                <a:sym typeface="Arial"/>
              </a:defRPr>
            </a:lvl1pPr>
          </a:lstStyle>
          <a:p>
            <a:pPr>
              <a:buSzPct val="25000"/>
            </a:pPr>
            <a:fld id="{00000000-1234-1234-1234-123412341234}" type="slidenum">
              <a:rPr lang="en" smtClean="0">
                <a:solidFill>
                  <a:srgbClr val="4D4D4D"/>
                </a:solidFill>
              </a:rPr>
              <a:pPr>
                <a:buSzPct val="25000"/>
              </a:pPr>
              <a:t>‹#›</a:t>
            </a:fld>
            <a:endParaRPr lang="en">
              <a:solidFill>
                <a:srgbClr val="4D4D4D"/>
              </a:solidFill>
            </a:endParaRPr>
          </a:p>
        </p:txBody>
      </p:sp>
      <p:sp>
        <p:nvSpPr>
          <p:cNvPr id="11" name="Shape 11"/>
          <p:cNvSpPr txBox="1">
            <a:spLocks noGrp="1"/>
          </p:cNvSpPr>
          <p:nvPr>
            <p:ph type="ctrTitle"/>
          </p:nvPr>
        </p:nvSpPr>
        <p:spPr>
          <a:xfrm>
            <a:off x="890587" y="1312907"/>
            <a:ext cx="4384200" cy="1006500"/>
          </a:xfrm>
          <a:prstGeom prst="rect">
            <a:avLst/>
          </a:prstGeom>
          <a:noFill/>
          <a:ln>
            <a:noFill/>
          </a:ln>
        </p:spPr>
        <p:txBody>
          <a:bodyPr lIns="91389" tIns="91389" rIns="91389" bIns="91389" anchor="b" anchorCtr="0"/>
          <a:lstStyle>
            <a:lvl1pPr marL="0" marR="0" indent="0" algn="l" rtl="0">
              <a:lnSpc>
                <a:spcPct val="90000"/>
              </a:lnSpc>
              <a:spcBef>
                <a:spcPts val="0"/>
              </a:spcBef>
              <a:spcAft>
                <a:spcPts val="0"/>
              </a:spcAft>
              <a:defRPr/>
            </a:lvl1pPr>
            <a:lvl2pPr marL="0" marR="0" indent="0" algn="l" rtl="0">
              <a:spcBef>
                <a:spcPts val="0"/>
              </a:spcBef>
              <a:spcAft>
                <a:spcPts val="0"/>
              </a:spcAft>
              <a:defRPr/>
            </a:lvl2pPr>
            <a:lvl3pPr marL="0" marR="0" indent="0" algn="l" rtl="0">
              <a:spcBef>
                <a:spcPts val="0"/>
              </a:spcBef>
              <a:spcAft>
                <a:spcPts val="0"/>
              </a:spcAft>
              <a:defRPr/>
            </a:lvl3pPr>
            <a:lvl4pPr marL="0" marR="0" indent="0" algn="l" rtl="0">
              <a:spcBef>
                <a:spcPts val="0"/>
              </a:spcBef>
              <a:spcAft>
                <a:spcPts val="0"/>
              </a:spcAft>
              <a:defRPr/>
            </a:lvl4pPr>
            <a:lvl5pPr marL="0" marR="0" indent="0" algn="l" rtl="0">
              <a:spcBef>
                <a:spcPts val="0"/>
              </a:spcBef>
              <a:spcAft>
                <a:spcPts val="0"/>
              </a:spcAft>
              <a:defRPr/>
            </a:lvl5pPr>
            <a:lvl6pPr marL="457002" marR="0" indent="0" algn="l" rtl="0">
              <a:spcBef>
                <a:spcPts val="0"/>
              </a:spcBef>
              <a:spcAft>
                <a:spcPts val="0"/>
              </a:spcAft>
              <a:defRPr/>
            </a:lvl6pPr>
            <a:lvl7pPr marL="913986" marR="0" indent="0" algn="l" rtl="0">
              <a:spcBef>
                <a:spcPts val="0"/>
              </a:spcBef>
              <a:spcAft>
                <a:spcPts val="0"/>
              </a:spcAft>
              <a:defRPr/>
            </a:lvl7pPr>
            <a:lvl8pPr marL="1370988" marR="0" indent="0" algn="l" rtl="0">
              <a:spcBef>
                <a:spcPts val="0"/>
              </a:spcBef>
              <a:spcAft>
                <a:spcPts val="0"/>
              </a:spcAft>
              <a:defRPr/>
            </a:lvl8pPr>
            <a:lvl9pPr marL="1827972" marR="0" indent="0" algn="l" rtl="0">
              <a:spcBef>
                <a:spcPts val="0"/>
              </a:spcBef>
              <a:spcAft>
                <a:spcPts val="0"/>
              </a:spcAft>
              <a:defRPr/>
            </a:lvl9pPr>
          </a:lstStyle>
          <a:p>
            <a:endParaRPr/>
          </a:p>
        </p:txBody>
      </p:sp>
      <p:sp>
        <p:nvSpPr>
          <p:cNvPr id="12" name="Shape 12"/>
          <p:cNvSpPr txBox="1">
            <a:spLocks noGrp="1"/>
          </p:cNvSpPr>
          <p:nvPr>
            <p:ph type="subTitle" idx="1"/>
          </p:nvPr>
        </p:nvSpPr>
        <p:spPr>
          <a:xfrm>
            <a:off x="890619" y="2633430"/>
            <a:ext cx="6048299" cy="369299"/>
          </a:xfrm>
          <a:prstGeom prst="rect">
            <a:avLst/>
          </a:prstGeom>
          <a:noFill/>
          <a:ln>
            <a:noFill/>
          </a:ln>
        </p:spPr>
        <p:txBody>
          <a:bodyPr lIns="91389" tIns="91389" rIns="91389" bIns="91389" anchor="t" anchorCtr="0"/>
          <a:lstStyle>
            <a:lvl1pPr marL="0" marR="0" indent="0" algn="l" rtl="0">
              <a:spcBef>
                <a:spcPts val="0"/>
              </a:spcBef>
              <a:spcAft>
                <a:spcPts val="0"/>
              </a:spcAft>
              <a:buClr>
                <a:srgbClr val="2C95DD"/>
              </a:buClr>
              <a:buFont typeface="Arial"/>
              <a:buNone/>
              <a:defRPr/>
            </a:lvl1pPr>
            <a:lvl2pPr marL="457002" marR="0" indent="0" algn="ctr" rtl="0">
              <a:spcBef>
                <a:spcPts val="480"/>
              </a:spcBef>
              <a:spcAft>
                <a:spcPts val="0"/>
              </a:spcAft>
              <a:buClr>
                <a:srgbClr val="2C95DD"/>
              </a:buClr>
              <a:buFont typeface="Arial"/>
              <a:buNone/>
              <a:defRPr/>
            </a:lvl2pPr>
            <a:lvl3pPr marL="913986" marR="0" indent="0" algn="ctr" rtl="0">
              <a:spcBef>
                <a:spcPts val="400"/>
              </a:spcBef>
              <a:spcAft>
                <a:spcPts val="0"/>
              </a:spcAft>
              <a:buClr>
                <a:srgbClr val="2C95DD"/>
              </a:buClr>
              <a:buFont typeface="Arial"/>
              <a:buNone/>
              <a:defRPr/>
            </a:lvl3pPr>
            <a:lvl4pPr marL="1370988" marR="0" indent="0" algn="ctr" rtl="0">
              <a:spcBef>
                <a:spcPts val="360"/>
              </a:spcBef>
              <a:spcAft>
                <a:spcPts val="0"/>
              </a:spcAft>
              <a:buClr>
                <a:srgbClr val="2C95DD"/>
              </a:buClr>
              <a:buFont typeface="Arial"/>
              <a:buNone/>
              <a:defRPr/>
            </a:lvl4pPr>
            <a:lvl5pPr marL="1827972" marR="0" indent="0" algn="ctr" rtl="0">
              <a:spcBef>
                <a:spcPts val="360"/>
              </a:spcBef>
              <a:spcAft>
                <a:spcPts val="0"/>
              </a:spcAft>
              <a:buClr>
                <a:srgbClr val="2C95DD"/>
              </a:buClr>
              <a:buFont typeface="Arial"/>
              <a:buNone/>
              <a:defRPr/>
            </a:lvl5pPr>
            <a:lvl6pPr marL="2284974" marR="0" indent="0" algn="ctr" rtl="0">
              <a:spcBef>
                <a:spcPts val="400"/>
              </a:spcBef>
              <a:buClr>
                <a:srgbClr val="ACACAC"/>
              </a:buClr>
              <a:buFont typeface="Arial"/>
              <a:buNone/>
              <a:defRPr/>
            </a:lvl6pPr>
            <a:lvl7pPr marL="2741958" marR="0" indent="0" algn="ctr" rtl="0">
              <a:spcBef>
                <a:spcPts val="400"/>
              </a:spcBef>
              <a:buClr>
                <a:srgbClr val="ACACAC"/>
              </a:buClr>
              <a:buFont typeface="Arial"/>
              <a:buNone/>
              <a:defRPr/>
            </a:lvl7pPr>
            <a:lvl8pPr marL="3198960" marR="0" indent="0" algn="ctr" rtl="0">
              <a:spcBef>
                <a:spcPts val="400"/>
              </a:spcBef>
              <a:buClr>
                <a:srgbClr val="ACACAC"/>
              </a:buClr>
              <a:buFont typeface="Arial"/>
              <a:buNone/>
              <a:defRPr/>
            </a:lvl8pPr>
            <a:lvl9pPr marL="3655961" marR="0" indent="0" algn="ctr" rtl="0">
              <a:spcBef>
                <a:spcPts val="400"/>
              </a:spcBef>
              <a:buClr>
                <a:srgbClr val="ACACAC"/>
              </a:buClr>
              <a:buFont typeface="Arial"/>
              <a:buNone/>
              <a:defRPr/>
            </a:lvl9pPr>
          </a:lstStyle>
          <a:p>
            <a:endParaRPr/>
          </a:p>
        </p:txBody>
      </p:sp>
      <p:sp>
        <p:nvSpPr>
          <p:cNvPr id="13" name="Shape 13"/>
          <p:cNvSpPr txBox="1">
            <a:spLocks noGrp="1"/>
          </p:cNvSpPr>
          <p:nvPr>
            <p:ph type="body" idx="2"/>
          </p:nvPr>
        </p:nvSpPr>
        <p:spPr>
          <a:xfrm>
            <a:off x="908582" y="3710148"/>
            <a:ext cx="5026500" cy="276899"/>
          </a:xfrm>
          <a:prstGeom prst="rect">
            <a:avLst/>
          </a:prstGeom>
          <a:noFill/>
          <a:ln>
            <a:noFill/>
          </a:ln>
        </p:spPr>
        <p:txBody>
          <a:bodyPr lIns="91389" tIns="91389" rIns="91389" bIns="91389" anchor="t" anchorCtr="0"/>
          <a:lstStyle>
            <a:lvl1pPr rtl="0">
              <a:spcBef>
                <a:spcPts val="0"/>
              </a:spcBef>
              <a:buClr>
                <a:schemeClr val="l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25111390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p:spTree>
      <p:nvGrpSpPr>
        <p:cNvPr id="1" name="Shape 14"/>
        <p:cNvGrpSpPr/>
        <p:nvPr/>
      </p:nvGrpSpPr>
      <p:grpSpPr>
        <a:xfrm>
          <a:off x="0" y="0"/>
          <a:ext cx="0" cy="0"/>
          <a:chOff x="0" y="0"/>
          <a:chExt cx="0" cy="0"/>
        </a:xfrm>
      </p:grpSpPr>
      <p:sp>
        <p:nvSpPr>
          <p:cNvPr id="15" name="Shape 15"/>
          <p:cNvSpPr txBox="1">
            <a:spLocks noGrp="1"/>
          </p:cNvSpPr>
          <p:nvPr>
            <p:ph type="title"/>
          </p:nvPr>
        </p:nvSpPr>
        <p:spPr>
          <a:xfrm>
            <a:off x="366763" y="325437"/>
            <a:ext cx="8410499" cy="460500"/>
          </a:xfrm>
          <a:prstGeom prst="rect">
            <a:avLst/>
          </a:prstGeom>
          <a:noFill/>
          <a:ln>
            <a:noFill/>
          </a:ln>
        </p:spPr>
        <p:txBody>
          <a:bodyPr lIns="91389" tIns="91389" rIns="91389" bIns="9138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54172645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with Subtitle Only">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366763" y="785812"/>
            <a:ext cx="8410499" cy="346200"/>
          </a:xfrm>
          <a:prstGeom prst="rect">
            <a:avLst/>
          </a:prstGeom>
          <a:noFill/>
          <a:ln>
            <a:noFill/>
          </a:ln>
        </p:spPr>
        <p:txBody>
          <a:bodyPr lIns="91389" tIns="91389" rIns="91389" bIns="91389" anchor="t" anchorCtr="0"/>
          <a:lstStyle>
            <a:lvl1pPr marL="0" indent="0" rtl="0">
              <a:spcBef>
                <a:spcPts val="0"/>
              </a:spcBef>
              <a:buClr>
                <a:schemeClr val="lt1"/>
              </a:buClr>
              <a:buFont typeface="Arial"/>
              <a:buNone/>
              <a:defRPr/>
            </a:lvl1pPr>
            <a:lvl2pPr marL="457002" indent="0" rtl="0">
              <a:spcBef>
                <a:spcPts val="0"/>
              </a:spcBef>
              <a:buNone/>
              <a:defRPr/>
            </a:lvl2pPr>
            <a:lvl3pPr marL="913986" indent="0" rtl="0">
              <a:spcBef>
                <a:spcPts val="0"/>
              </a:spcBef>
              <a:buNone/>
              <a:defRPr/>
            </a:lvl3pPr>
            <a:lvl4pPr marL="1370988" indent="0" rtl="0">
              <a:spcBef>
                <a:spcPts val="0"/>
              </a:spcBef>
              <a:buNone/>
              <a:defRPr/>
            </a:lvl4pPr>
            <a:lvl5pPr marL="1827972" indent="0" rtl="0">
              <a:spcBef>
                <a:spcPts val="0"/>
              </a:spcBef>
              <a:buNone/>
              <a:defRPr/>
            </a:lvl5pPr>
            <a:lvl6pPr marL="2284974" indent="0" rtl="0">
              <a:spcBef>
                <a:spcPts val="0"/>
              </a:spcBef>
              <a:buFont typeface="Arial"/>
              <a:buNone/>
              <a:defRPr/>
            </a:lvl6pPr>
            <a:lvl7pPr marL="2741958" indent="0" rtl="0">
              <a:spcBef>
                <a:spcPts val="0"/>
              </a:spcBef>
              <a:buFont typeface="Arial"/>
              <a:buNone/>
              <a:defRPr/>
            </a:lvl7pPr>
            <a:lvl8pPr marL="3198960" indent="0" rtl="0">
              <a:spcBef>
                <a:spcPts val="0"/>
              </a:spcBef>
              <a:buFont typeface="Arial"/>
              <a:buNone/>
              <a:defRPr/>
            </a:lvl8pPr>
            <a:lvl9pPr marL="3655961" indent="0" rtl="0">
              <a:spcBef>
                <a:spcPts val="0"/>
              </a:spcBef>
              <a:buFont typeface="Arial"/>
              <a:buNone/>
              <a:defRPr/>
            </a:lvl9pPr>
          </a:lstStyle>
          <a:p>
            <a:endParaRPr/>
          </a:p>
        </p:txBody>
      </p:sp>
      <p:sp>
        <p:nvSpPr>
          <p:cNvPr id="59" name="Shape 59"/>
          <p:cNvSpPr txBox="1">
            <a:spLocks noGrp="1"/>
          </p:cNvSpPr>
          <p:nvPr>
            <p:ph type="title"/>
          </p:nvPr>
        </p:nvSpPr>
        <p:spPr>
          <a:xfrm>
            <a:off x="366763" y="325437"/>
            <a:ext cx="8410499" cy="460500"/>
          </a:xfrm>
          <a:prstGeom prst="rect">
            <a:avLst/>
          </a:prstGeom>
          <a:noFill/>
          <a:ln>
            <a:noFill/>
          </a:ln>
        </p:spPr>
        <p:txBody>
          <a:bodyPr lIns="91389" tIns="91389" rIns="91389" bIns="91389"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39964892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18"/>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389" tIns="45682" rIns="91389" bIns="45682" anchor="ctr" anchorCtr="0">
            <a:noAutofit/>
          </a:bodyPr>
          <a:lstStyle/>
          <a:p>
            <a:pPr algn="ctr">
              <a:buClr>
                <a:srgbClr val="FFFFFF"/>
              </a:buClr>
              <a:buFont typeface="Arial"/>
              <a:buNone/>
            </a:pPr>
            <a:endParaRPr sz="1800">
              <a:solidFill>
                <a:srgbClr val="FFFFFF"/>
              </a:solidFill>
            </a:endParaRPr>
          </a:p>
        </p:txBody>
      </p:sp>
      <p:sp>
        <p:nvSpPr>
          <p:cNvPr id="63" name="Shape 63"/>
          <p:cNvSpPr/>
          <p:nvPr/>
        </p:nvSpPr>
        <p:spPr>
          <a:xfrm>
            <a:off x="0" y="4629150"/>
            <a:ext cx="9144000" cy="385800"/>
          </a:xfrm>
          <a:prstGeom prst="rect">
            <a:avLst/>
          </a:prstGeom>
          <a:solidFill>
            <a:srgbClr val="00786E"/>
          </a:solidFill>
          <a:ln>
            <a:noFill/>
          </a:ln>
        </p:spPr>
        <p:txBody>
          <a:bodyPr lIns="91389" tIns="45682" rIns="91389" bIns="45682" anchor="ctr" anchorCtr="0">
            <a:noAutofit/>
          </a:bodyPr>
          <a:lstStyle/>
          <a:p>
            <a:pPr>
              <a:buClr>
                <a:srgbClr val="FFFFFF"/>
              </a:buClr>
              <a:buFont typeface="Arial"/>
              <a:buNone/>
            </a:pPr>
            <a:endParaRPr sz="1800">
              <a:solidFill>
                <a:srgbClr val="FFFFFF"/>
              </a:solidFill>
            </a:endParaRPr>
          </a:p>
        </p:txBody>
      </p:sp>
      <p:sp>
        <p:nvSpPr>
          <p:cNvPr id="64" name="Shape 64"/>
          <p:cNvSpPr txBox="1"/>
          <p:nvPr/>
        </p:nvSpPr>
        <p:spPr>
          <a:xfrm flipH="1">
            <a:off x="8553526" y="5021309"/>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rPr>
              <a:pPr algn="r">
                <a:buClr>
                  <a:srgbClr val="7F7F7F"/>
                </a:buClr>
                <a:buSzPct val="25000"/>
                <a:buFont typeface="Arial"/>
                <a:buNone/>
              </a:pPr>
              <a:t>‹#›</a:t>
            </a:fld>
            <a:endParaRPr lang="en" sz="800">
              <a:solidFill>
                <a:srgbClr val="7F7F7F"/>
              </a:solidFill>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rPr>
              <a:t>© Copyright 2013 Pivotal. All rights reserved.</a:t>
            </a:r>
          </a:p>
        </p:txBody>
      </p:sp>
      <p:pic>
        <p:nvPicPr>
          <p:cNvPr id="66" name="Shape 66"/>
          <p:cNvPicPr preferRelativeResize="0"/>
          <p:nvPr/>
        </p:nvPicPr>
        <p:blipFill rotWithShape="1">
          <a:blip r:embed="rId2">
            <a:alphaModFix/>
          </a:blip>
          <a:srcRect/>
          <a:stretch/>
        </p:blipFill>
        <p:spPr>
          <a:xfrm>
            <a:off x="7942339" y="4713287"/>
            <a:ext cx="957299" cy="220800"/>
          </a:xfrm>
          <a:prstGeom prst="rect">
            <a:avLst/>
          </a:prstGeom>
          <a:noFill/>
          <a:ln>
            <a:noFill/>
          </a:ln>
        </p:spPr>
      </p:pic>
    </p:spTree>
    <p:extLst>
      <p:ext uri="{BB962C8B-B14F-4D97-AF65-F5344CB8AC3E}">
        <p14:creationId xmlns:p14="http://schemas.microsoft.com/office/powerpoint/2010/main" val="124917356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57200" y="205979"/>
            <a:ext cx="8229600" cy="857400"/>
          </a:xfrm>
          <a:prstGeom prst="rect">
            <a:avLst/>
          </a:prstGeom>
          <a:noFill/>
          <a:ln>
            <a:noFill/>
          </a:ln>
        </p:spPr>
        <p:txBody>
          <a:bodyPr lIns="91389" tIns="91389" rIns="91389" bIns="91389" anchor="t" anchorCtr="0"/>
          <a:lstStyle>
            <a:lvl1pPr algn="l" rtl="0">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7002" algn="l" rtl="0">
              <a:spcBef>
                <a:spcPts val="0"/>
              </a:spcBef>
              <a:spcAft>
                <a:spcPts val="0"/>
              </a:spcAft>
              <a:defRPr/>
            </a:lvl6pPr>
            <a:lvl7pPr marL="913986" algn="l" rtl="0">
              <a:spcBef>
                <a:spcPts val="0"/>
              </a:spcBef>
              <a:spcAft>
                <a:spcPts val="0"/>
              </a:spcAft>
              <a:defRPr/>
            </a:lvl7pPr>
            <a:lvl8pPr marL="1370988" algn="l" rtl="0">
              <a:spcBef>
                <a:spcPts val="0"/>
              </a:spcBef>
              <a:spcAft>
                <a:spcPts val="0"/>
              </a:spcAft>
              <a:defRPr/>
            </a:lvl8pPr>
            <a:lvl9pPr marL="1827972" algn="l" rtl="0">
              <a:spcBef>
                <a:spcPts val="0"/>
              </a:spcBef>
              <a:spcAft>
                <a:spcPts val="0"/>
              </a:spcAft>
              <a:defRPr/>
            </a:lvl9pPr>
          </a:lstStyle>
          <a:p>
            <a:endParaRPr/>
          </a:p>
        </p:txBody>
      </p:sp>
      <p:sp>
        <p:nvSpPr>
          <p:cNvPr id="72" name="Shape 72"/>
          <p:cNvSpPr txBox="1">
            <a:spLocks noGrp="1"/>
          </p:cNvSpPr>
          <p:nvPr>
            <p:ph type="body" idx="1"/>
          </p:nvPr>
        </p:nvSpPr>
        <p:spPr>
          <a:xfrm>
            <a:off x="457200" y="1200150"/>
            <a:ext cx="8229600" cy="3394500"/>
          </a:xfrm>
          <a:prstGeom prst="rect">
            <a:avLst/>
          </a:prstGeom>
          <a:noFill/>
          <a:ln>
            <a:noFill/>
          </a:ln>
        </p:spPr>
        <p:txBody>
          <a:bodyPr lIns="91389" tIns="91389" rIns="91389" bIns="91389"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2"/>
          </p:nvPr>
        </p:nvSpPr>
        <p:spPr>
          <a:xfrm>
            <a:off x="567274" y="951248"/>
            <a:ext cx="8119500" cy="259799"/>
          </a:xfrm>
          <a:prstGeom prst="rect">
            <a:avLst/>
          </a:prstGeom>
          <a:noFill/>
          <a:ln>
            <a:noFill/>
          </a:ln>
        </p:spPr>
        <p:txBody>
          <a:bodyPr lIns="91389" tIns="91389" rIns="91389" bIns="91389" anchor="t" anchorCtr="0"/>
          <a:lstStyle>
            <a:lvl1pPr marL="0" indent="0" rtl="0">
              <a:spcBef>
                <a:spcPts val="0"/>
              </a:spcBef>
              <a:buClr>
                <a:schemeClr val="dk1"/>
              </a:buClr>
              <a:buFont typeface="Arial"/>
              <a:buNone/>
              <a:defRPr/>
            </a:lvl1pPr>
            <a:lvl2pPr marL="457002" indent="0" rtl="0">
              <a:spcBef>
                <a:spcPts val="0"/>
              </a:spcBef>
              <a:buNone/>
              <a:defRPr/>
            </a:lvl2pPr>
            <a:lvl3pPr marL="913986" indent="0" rtl="0">
              <a:spcBef>
                <a:spcPts val="0"/>
              </a:spcBef>
              <a:buNone/>
              <a:defRPr/>
            </a:lvl3pPr>
            <a:lvl4pPr marL="1370988" indent="0" rtl="0">
              <a:spcBef>
                <a:spcPts val="0"/>
              </a:spcBef>
              <a:buNone/>
              <a:defRPr/>
            </a:lvl4pPr>
            <a:lvl5pPr marL="1827972" indent="0" rtl="0">
              <a:spcBef>
                <a:spcPts val="0"/>
              </a:spcBef>
              <a:buNone/>
              <a:defRPr/>
            </a:lvl5pPr>
            <a:lvl6pPr marL="2284974" indent="0" rtl="0">
              <a:spcBef>
                <a:spcPts val="0"/>
              </a:spcBef>
              <a:buFont typeface="Arial"/>
              <a:buNone/>
              <a:defRPr/>
            </a:lvl6pPr>
            <a:lvl7pPr marL="2741958" indent="0" rtl="0">
              <a:spcBef>
                <a:spcPts val="0"/>
              </a:spcBef>
              <a:buFont typeface="Arial"/>
              <a:buNone/>
              <a:defRPr/>
            </a:lvl7pPr>
            <a:lvl8pPr marL="3198960" indent="0" rtl="0">
              <a:spcBef>
                <a:spcPts val="0"/>
              </a:spcBef>
              <a:buFont typeface="Arial"/>
              <a:buNone/>
              <a:defRPr/>
            </a:lvl8pPr>
            <a:lvl9pPr marL="3655961" indent="0" rtl="0">
              <a:spcBef>
                <a:spcPts val="0"/>
              </a:spcBef>
              <a:buFont typeface="Arial"/>
              <a:buNone/>
              <a:defRPr/>
            </a:lvl9pPr>
          </a:lstStyle>
          <a:p>
            <a:endParaRPr/>
          </a:p>
        </p:txBody>
      </p:sp>
    </p:spTree>
    <p:extLst>
      <p:ext uri="{BB962C8B-B14F-4D97-AF65-F5344CB8AC3E}">
        <p14:creationId xmlns:p14="http://schemas.microsoft.com/office/powerpoint/2010/main" val="325610321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xfrm>
            <a:off x="633425" y="357188"/>
            <a:ext cx="7877175" cy="857250"/>
          </a:xfrm>
          <a:prstGeom prst="rect">
            <a:avLst/>
          </a:prstGeom>
        </p:spPr>
        <p:txBody>
          <a:bodyPr lIns="34290" tIns="17145" rIns="34290" bIns="17145"/>
          <a:lstStyle/>
          <a:p>
            <a:pPr lvl="0">
              <a:defRPr sz="1800"/>
            </a:pPr>
            <a:r>
              <a:rPr sz="4200"/>
              <a:t>Title Text</a:t>
            </a:r>
          </a:p>
        </p:txBody>
      </p:sp>
      <p:sp>
        <p:nvSpPr>
          <p:cNvPr id="19" name="Shape 19"/>
          <p:cNvSpPr>
            <a:spLocks noGrp="1"/>
          </p:cNvSpPr>
          <p:nvPr>
            <p:ph type="body" idx="1"/>
          </p:nvPr>
        </p:nvSpPr>
        <p:spPr>
          <a:xfrm>
            <a:off x="633425" y="1214462"/>
            <a:ext cx="7877175" cy="3452813"/>
          </a:xfrm>
          <a:prstGeom prst="rect">
            <a:avLst/>
          </a:prstGeom>
        </p:spPr>
        <p:txBody>
          <a:bodyPr lIns="34290" tIns="17145" rIns="34290" bIns="17145"/>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Tree>
    <p:extLst>
      <p:ext uri="{BB962C8B-B14F-4D97-AF65-F5344CB8AC3E}">
        <p14:creationId xmlns:p14="http://schemas.microsoft.com/office/powerpoint/2010/main" val="2555923356"/>
      </p:ext>
    </p:extLst>
  </p:cSld>
  <p:clrMapOvr>
    <a:masterClrMapping/>
  </p:clrMapOvr>
  <p:transition xmlns:p14="http://schemas.microsoft.com/office/powerpoint/2010/main" spd="med"/>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4651813"/>
            <a:ext cx="2133600" cy="274637"/>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srgbClr val="4D4D4D">
                    <a:tint val="75000"/>
                  </a:srgbClr>
                </a:solidFill>
              </a:rPr>
              <a:pPr/>
              <a:t>‹#›</a:t>
            </a:fld>
            <a:endParaRPr lang="en-US">
              <a:solidFill>
                <a:srgbClr val="4D4D4D">
                  <a:tint val="75000"/>
                </a:srgbClr>
              </a:solidFill>
            </a:endParaRPr>
          </a:p>
        </p:txBody>
      </p:sp>
    </p:spTree>
    <p:extLst>
      <p:ext uri="{BB962C8B-B14F-4D97-AF65-F5344CB8AC3E}">
        <p14:creationId xmlns:p14="http://schemas.microsoft.com/office/powerpoint/2010/main" val="415258017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371600" indent="0">
              <a:spcBef>
                <a:spcPts val="300"/>
              </a:spcBef>
              <a:buClr>
                <a:schemeClr val="accent1"/>
              </a:buClr>
              <a:buFont typeface="Verdana" pitchFamily="34" charset="0"/>
              <a:buNone/>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2"/>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39027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3_Blank">
    <p:bg>
      <p:bgPr>
        <a:solidFill>
          <a:schemeClr val="lt1"/>
        </a:solidFill>
        <a:effectLst/>
      </p:bgPr>
    </p:bg>
    <p:spTree>
      <p:nvGrpSpPr>
        <p:cNvPr id="1" name="Shape 53"/>
        <p:cNvGrpSpPr/>
        <p:nvPr/>
      </p:nvGrpSpPr>
      <p:grpSpPr>
        <a:xfrm>
          <a:off x="0" y="0"/>
          <a:ext cx="0" cy="0"/>
          <a:chOff x="0" y="0"/>
          <a:chExt cx="0" cy="0"/>
        </a:xfrm>
      </p:grpSpPr>
      <p:sp>
        <p:nvSpPr>
          <p:cNvPr id="54" name="Shape 54"/>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55" name="Shape 55"/>
          <p:cNvSpPr>
            <a:spLocks noGrp="1"/>
          </p:cNvSpPr>
          <p:nvPr>
            <p:ph type="pic" idx="2"/>
          </p:nvPr>
        </p:nvSpPr>
        <p:spPr>
          <a:xfrm>
            <a:off x="114300" y="112713"/>
            <a:ext cx="8915400" cy="4918074"/>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8D375F2C-5624-604E-AC6A-922E738943F8}" type="datetimeFigureOut">
              <a:rPr lang="en-US" smtClean="0"/>
              <a:pPr/>
              <a:t>1/31/16</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DBCC380E-C6F0-F141-8097-B98E29C9EF05}" type="slidenum">
              <a:rPr lang="en-US" smtClean="0"/>
              <a:pPr/>
              <a:t>‹#›</a:t>
            </a:fld>
            <a:endParaRPr lang="en-US"/>
          </a:p>
        </p:txBody>
      </p:sp>
    </p:spTree>
    <p:extLst>
      <p:ext uri="{BB962C8B-B14F-4D97-AF65-F5344CB8AC3E}">
        <p14:creationId xmlns:p14="http://schemas.microsoft.com/office/powerpoint/2010/main" val="31896348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sz="1800" kern="1200" dirty="0">
              <a:solidFill>
                <a:srgbClr val="FFFFFF"/>
              </a:solidFill>
              <a:latin typeface="Arial"/>
            </a:endParaRPr>
          </a:p>
        </p:txBody>
      </p:sp>
      <p:sp>
        <p:nvSpPr>
          <p:cNvPr id="8" name="TextBox 7"/>
          <p:cNvSpPr txBox="1"/>
          <p:nvPr userDrawn="1"/>
        </p:nvSpPr>
        <p:spPr bwMode="gray">
          <a:xfrm flipH="1">
            <a:off x="8553450" y="5021290"/>
            <a:ext cx="533400" cy="123111"/>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75218FA2-8EEF-C941-BA6F-FC69AED90C38}"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9" name="TextBox 8"/>
          <p:cNvSpPr txBox="1"/>
          <p:nvPr userDrawn="1"/>
        </p:nvSpPr>
        <p:spPr bwMode="gray">
          <a:xfrm>
            <a:off x="366753" y="5018130"/>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10"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3" name="Subtitle 2"/>
          <p:cNvSpPr>
            <a:spLocks noGrp="1"/>
          </p:cNvSpPr>
          <p:nvPr>
            <p:ph type="subTitle" idx="1"/>
          </p:nvPr>
        </p:nvSpPr>
        <p:spPr bwMode="gray">
          <a:xfrm>
            <a:off x="890594"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002" indent="0" algn="ctr">
              <a:buNone/>
              <a:defRPr>
                <a:solidFill>
                  <a:schemeClr val="tx1">
                    <a:tint val="75000"/>
                  </a:schemeClr>
                </a:solidFill>
              </a:defRPr>
            </a:lvl2pPr>
            <a:lvl3pPr marL="913986" indent="0" algn="ctr">
              <a:buNone/>
              <a:defRPr>
                <a:solidFill>
                  <a:schemeClr val="tx1">
                    <a:tint val="75000"/>
                  </a:schemeClr>
                </a:solidFill>
              </a:defRPr>
            </a:lvl3pPr>
            <a:lvl4pPr marL="1370988" indent="0" algn="ctr">
              <a:buNone/>
              <a:defRPr>
                <a:solidFill>
                  <a:schemeClr val="tx1">
                    <a:tint val="75000"/>
                  </a:schemeClr>
                </a:solidFill>
              </a:defRPr>
            </a:lvl4pPr>
            <a:lvl5pPr marL="1827972" indent="0" algn="ctr">
              <a:buNone/>
              <a:defRPr>
                <a:solidFill>
                  <a:schemeClr val="tx1">
                    <a:tint val="75000"/>
                  </a:schemeClr>
                </a:solidFill>
              </a:defRPr>
            </a:lvl5pPr>
            <a:lvl6pPr marL="2284974" indent="0" algn="ctr">
              <a:buNone/>
              <a:defRPr>
                <a:solidFill>
                  <a:schemeClr val="tx1">
                    <a:tint val="75000"/>
                  </a:schemeClr>
                </a:solidFill>
              </a:defRPr>
            </a:lvl6pPr>
            <a:lvl7pPr marL="2741958" indent="0" algn="ctr">
              <a:buNone/>
              <a:defRPr>
                <a:solidFill>
                  <a:schemeClr val="tx1">
                    <a:tint val="75000"/>
                  </a:schemeClr>
                </a:solidFill>
              </a:defRPr>
            </a:lvl7pPr>
            <a:lvl8pPr marL="3198960" indent="0" algn="ctr">
              <a:buNone/>
              <a:defRPr>
                <a:solidFill>
                  <a:schemeClr val="tx1">
                    <a:tint val="75000"/>
                  </a:schemeClr>
                </a:solidFill>
              </a:defRPr>
            </a:lvl8pPr>
            <a:lvl9pPr marL="3655961" indent="0" algn="ctr">
              <a:buNone/>
              <a:defRPr>
                <a:solidFill>
                  <a:schemeClr val="tx1">
                    <a:tint val="75000"/>
                  </a:schemeClr>
                </a:solidFill>
              </a:defRPr>
            </a:lvl9pPr>
          </a:lstStyle>
          <a:p>
            <a:r>
              <a:rPr lang="en-US" smtClean="0"/>
              <a:t>Click to edit Master subtitle style</a:t>
            </a:r>
            <a:endParaRPr lang="en-US" dirty="0"/>
          </a:p>
        </p:txBody>
      </p:sp>
      <p:sp>
        <p:nvSpPr>
          <p:cNvPr id="7" name="Content Placeholder 6"/>
          <p:cNvSpPr>
            <a:spLocks noGrp="1"/>
          </p:cNvSpPr>
          <p:nvPr>
            <p:ph sz="quarter" idx="11"/>
          </p:nvPr>
        </p:nvSpPr>
        <p:spPr bwMode="gray">
          <a:xfrm>
            <a:off x="908582" y="3710128"/>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solidFill>
                <a:effectLst/>
                <a:uLnTx/>
                <a:uFillTx/>
                <a:latin typeface="Arial"/>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3189480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sz="1800" kern="1200">
              <a:solidFill>
                <a:srgbClr val="FFFFFF"/>
              </a:solidFill>
              <a:latin typeface="Arial"/>
            </a:endParaRPr>
          </a:p>
        </p:txBody>
      </p:sp>
      <p:sp>
        <p:nvSpPr>
          <p:cNvPr id="5" name="Rectangle 4"/>
          <p:cNvSpPr/>
          <p:nvPr userDrawn="1"/>
        </p:nvSpPr>
        <p:spPr bwMode="gray">
          <a:xfrm>
            <a:off x="0" y="4629193"/>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sz="1800" kern="1200" dirty="0">
              <a:solidFill>
                <a:srgbClr val="FFFFFF"/>
              </a:solidFill>
              <a:latin typeface="Arial"/>
            </a:endParaRPr>
          </a:p>
        </p:txBody>
      </p:sp>
      <p:sp>
        <p:nvSpPr>
          <p:cNvPr id="6" name="TextBox 5"/>
          <p:cNvSpPr txBox="1"/>
          <p:nvPr userDrawn="1"/>
        </p:nvSpPr>
        <p:spPr bwMode="gray">
          <a:xfrm flipH="1">
            <a:off x="8553450" y="5021290"/>
            <a:ext cx="533400" cy="123111"/>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6FB40428-3FB6-404A-8573-98B2CBF62F2B}"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7" name="TextBox 6"/>
          <p:cNvSpPr txBox="1"/>
          <p:nvPr userDrawn="1"/>
        </p:nvSpPr>
        <p:spPr bwMode="gray">
          <a:xfrm>
            <a:off x="366753" y="5018130"/>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8"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bwMode="gray">
          <a:xfrm>
            <a:off x="1017588" y="1130535"/>
            <a:ext cx="6048376" cy="1230080"/>
          </a:xfrm>
          <a:prstGeom prst="rect">
            <a:avLst/>
          </a:prstGeom>
          <a:noFill/>
        </p:spPr>
        <p:txBody>
          <a:bodyPr lIns="0" tIns="0" rIns="0" bIns="0" anchor="b" anchorCtr="0">
            <a:spAutoFit/>
          </a:bodyPr>
          <a:lstStyle>
            <a:lvl1pPr algn="l" defTabSz="913986"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smtClean="0"/>
              <a:t>Click to edit Master title style</a:t>
            </a:r>
            <a:endParaRPr lang="en-US" dirty="0"/>
          </a:p>
        </p:txBody>
      </p:sp>
      <p:sp>
        <p:nvSpPr>
          <p:cNvPr id="18" name="Content Placeholder 3"/>
          <p:cNvSpPr>
            <a:spLocks noGrp="1"/>
          </p:cNvSpPr>
          <p:nvPr>
            <p:ph sz="quarter" idx="10"/>
          </p:nvPr>
        </p:nvSpPr>
        <p:spPr bwMode="gray">
          <a:xfrm>
            <a:off x="1026083" y="2447130"/>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smtClean="0"/>
              <a:t>Click to edit Master text styles</a:t>
            </a:r>
          </a:p>
        </p:txBody>
      </p:sp>
    </p:spTree>
    <p:extLst>
      <p:ext uri="{BB962C8B-B14F-4D97-AF65-F5344CB8AC3E}">
        <p14:creationId xmlns:p14="http://schemas.microsoft.com/office/powerpoint/2010/main" val="3703424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sz="1800" kern="1200">
              <a:solidFill>
                <a:srgbClr val="FFFFFF"/>
              </a:solidFill>
              <a:latin typeface="Arial"/>
            </a:endParaRPr>
          </a:p>
        </p:txBody>
      </p:sp>
      <p:sp>
        <p:nvSpPr>
          <p:cNvPr id="4" name="Rectangle 3"/>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sz="1800" kern="1200" dirty="0">
              <a:solidFill>
                <a:srgbClr val="FFFFFF"/>
              </a:solidFill>
              <a:latin typeface="Arial"/>
            </a:endParaRPr>
          </a:p>
        </p:txBody>
      </p:sp>
      <p:sp>
        <p:nvSpPr>
          <p:cNvPr id="5" name="TextBox 4"/>
          <p:cNvSpPr txBox="1"/>
          <p:nvPr userDrawn="1"/>
        </p:nvSpPr>
        <p:spPr bwMode="gray">
          <a:xfrm flipH="1">
            <a:off x="8553450" y="5021290"/>
            <a:ext cx="533400" cy="123111"/>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D408246C-5950-0943-AE83-AAB7F61D3C4F}"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6" name="TextBox 5"/>
          <p:cNvSpPr txBox="1"/>
          <p:nvPr userDrawn="1"/>
        </p:nvSpPr>
        <p:spPr bwMode="gray">
          <a:xfrm>
            <a:off x="366753" y="5018130"/>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7"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bwMode="gray">
          <a:xfrm>
            <a:off x="670455" y="-984905"/>
            <a:ext cx="6048376" cy="4013406"/>
          </a:xfrm>
          <a:prstGeom prst="rect">
            <a:avLst/>
          </a:prstGeom>
          <a:noFill/>
          <a:effectLst>
            <a:reflection stA="50000" endPos="75000" dist="12700" dir="5400000" sy="-100000" algn="bl" rotWithShape="0"/>
          </a:effectLst>
        </p:spPr>
        <p:txBody>
          <a:bodyPr lIns="0" tIns="0" rIns="0" bIns="0" anchor="b" anchorCtr="0">
            <a:spAutoFit/>
          </a:bodyPr>
          <a:lstStyle>
            <a:lvl1pPr algn="l" defTabSz="913986"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38827398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hf sldNum="0"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smtClean="0"/>
              <a:t>Click to edit Master title style</a:t>
            </a:r>
            <a:endParaRPr lang="en-US" dirty="0"/>
          </a:p>
        </p:txBody>
      </p:sp>
    </p:spTree>
    <p:extLst>
      <p:ext uri="{BB962C8B-B14F-4D97-AF65-F5344CB8AC3E}">
        <p14:creationId xmlns:p14="http://schemas.microsoft.com/office/powerpoint/2010/main" val="27286123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Clr>
                <a:schemeClr val="bg1"/>
              </a:buClr>
              <a:buNone/>
              <a:tabLst/>
              <a:defRPr sz="2000" b="0">
                <a:solidFill>
                  <a:schemeClr val="bg1"/>
                </a:solidFill>
                <a:latin typeface="Arial"/>
                <a:cs typeface="Arial"/>
              </a:defRPr>
            </a:lvl1pPr>
            <a:lvl2pPr marL="457002" indent="0">
              <a:buNone/>
              <a:defRPr sz="2000" b="1"/>
            </a:lvl2pPr>
            <a:lvl3pPr marL="913986" indent="0">
              <a:buNone/>
              <a:defRPr sz="1800" b="1"/>
            </a:lvl3pPr>
            <a:lvl4pPr marL="1370988" indent="0">
              <a:buNone/>
              <a:defRPr sz="1600" b="1"/>
            </a:lvl4pPr>
            <a:lvl5pPr marL="1827972" indent="0">
              <a:buNone/>
              <a:defRPr sz="1600" b="1"/>
            </a:lvl5pPr>
            <a:lvl6pPr marL="2284974" indent="0">
              <a:buNone/>
              <a:defRPr sz="1600" b="1"/>
            </a:lvl6pPr>
            <a:lvl7pPr marL="2741958" indent="0">
              <a:buNone/>
              <a:defRPr sz="1600" b="1"/>
            </a:lvl7pPr>
            <a:lvl8pPr marL="3198960" indent="0">
              <a:buNone/>
              <a:defRPr sz="1600" b="1"/>
            </a:lvl8pPr>
            <a:lvl9pPr marL="3655961"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419227"/>
            <a:ext cx="8410574" cy="3038475"/>
          </a:xfrm>
          <a:prstGeom prst="rect">
            <a:avLst/>
          </a:prstGeom>
          <a:noFill/>
        </p:spPr>
        <p:txBody>
          <a:bodyPr lIns="0" tIns="0" rIns="0" bIns="0">
            <a:noAutofit/>
          </a:bodyPr>
          <a:lstStyle>
            <a:lvl1pPr>
              <a:spcBef>
                <a:spcPts val="1200"/>
              </a:spcBef>
              <a:buClr>
                <a:schemeClr val="bg1"/>
              </a:buClr>
              <a:buFont typeface="Wingdings" pitchFamily="2" charset="2"/>
              <a:buChar char=""/>
              <a:defRPr sz="2400">
                <a:solidFill>
                  <a:schemeClr val="bg1"/>
                </a:solidFill>
                <a:latin typeface="Arial"/>
                <a:cs typeface="Arial"/>
              </a:defRPr>
            </a:lvl1pPr>
            <a:lvl2pPr>
              <a:spcBef>
                <a:spcPts val="300"/>
              </a:spcBef>
              <a:buClr>
                <a:schemeClr val="bg1"/>
              </a:buClr>
              <a:buFont typeface="Verdana" pitchFamily="34" charset="0"/>
              <a:buChar char="–"/>
              <a:defRPr sz="2000">
                <a:solidFill>
                  <a:schemeClr val="bg1"/>
                </a:solidFill>
                <a:latin typeface="Arial"/>
                <a:cs typeface="Arial"/>
              </a:defRPr>
            </a:lvl2pPr>
            <a:lvl3pPr>
              <a:spcBef>
                <a:spcPts val="300"/>
              </a:spcBef>
              <a:buClr>
                <a:schemeClr val="bg1"/>
              </a:buClr>
              <a:buFont typeface="Verdana" pitchFamily="34" charset="0"/>
              <a:buChar char="▪"/>
              <a:defRPr sz="1600">
                <a:solidFill>
                  <a:schemeClr val="bg1"/>
                </a:solidFill>
                <a:latin typeface="Arial"/>
                <a:cs typeface="Arial"/>
              </a:defRPr>
            </a:lvl3pPr>
            <a:lvl4pPr marL="1658184" indent="-287212">
              <a:spcBef>
                <a:spcPts val="300"/>
              </a:spcBef>
              <a:buClr>
                <a:schemeClr val="bg1"/>
              </a:buClr>
              <a:buFont typeface="Verdana" pitchFamily="34" charset="0"/>
              <a:buChar char="—"/>
              <a:defRPr sz="1200">
                <a:solidFill>
                  <a:schemeClr val="bg1"/>
                </a:solidFill>
                <a:latin typeface="Arial"/>
                <a:cs typeface="Arial"/>
              </a:defRPr>
            </a:lvl4pPr>
            <a:lvl5pPr>
              <a:spcBef>
                <a:spcPts val="300"/>
              </a:spcBef>
              <a:buClr>
                <a:schemeClr val="bg1"/>
              </a:buClr>
              <a:buFont typeface="Verdana" pitchFamily="34" charset="0"/>
              <a:buChar char="»"/>
              <a:defRPr sz="1100">
                <a:solidFill>
                  <a:schemeClr val="bg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66052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with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785856"/>
            <a:ext cx="8410575" cy="346219"/>
          </a:xfrm>
          <a:prstGeom prst="rect">
            <a:avLst/>
          </a:prstGeom>
          <a:noFill/>
        </p:spPr>
        <p:txBody>
          <a:bodyPr lIns="0" tIns="0" rIns="0" bIns="0" anchor="t" anchorCtr="0"/>
          <a:lstStyle>
            <a:lvl1pPr marL="0" indent="0">
              <a:spcBef>
                <a:spcPts val="0"/>
              </a:spcBef>
              <a:buClr>
                <a:schemeClr val="bg1"/>
              </a:buClr>
              <a:buNone/>
              <a:tabLst/>
              <a:defRPr sz="2000" b="0">
                <a:solidFill>
                  <a:schemeClr val="bg1"/>
                </a:solidFill>
                <a:latin typeface="Arial"/>
                <a:cs typeface="Arial"/>
              </a:defRPr>
            </a:lvl1pPr>
            <a:lvl2pPr marL="457002" indent="0">
              <a:buNone/>
              <a:defRPr sz="2000" b="1"/>
            </a:lvl2pPr>
            <a:lvl3pPr marL="913986" indent="0">
              <a:buNone/>
              <a:defRPr sz="1800" b="1"/>
            </a:lvl3pPr>
            <a:lvl4pPr marL="1370988" indent="0">
              <a:buNone/>
              <a:defRPr sz="1600" b="1"/>
            </a:lvl4pPr>
            <a:lvl5pPr marL="1827972" indent="0">
              <a:buNone/>
              <a:defRPr sz="1600" b="1"/>
            </a:lvl5pPr>
            <a:lvl6pPr marL="2284974" indent="0">
              <a:buNone/>
              <a:defRPr sz="1600" b="1"/>
            </a:lvl6pPr>
            <a:lvl7pPr marL="2741958" indent="0">
              <a:buNone/>
              <a:defRPr sz="1600" b="1"/>
            </a:lvl7pPr>
            <a:lvl8pPr marL="3198960" indent="0">
              <a:buNone/>
              <a:defRPr sz="1600" b="1"/>
            </a:lvl8pPr>
            <a:lvl9pPr marL="3655961"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0833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p:nvPr>
        </p:nvSpPr>
        <p:spPr bwMode="gray">
          <a:xfrm>
            <a:off x="366725" y="325481"/>
            <a:ext cx="8410575" cy="460375"/>
          </a:xfrm>
          <a:prstGeom prst="rect">
            <a:avLst/>
          </a:prstGeom>
          <a:noFill/>
        </p:spPr>
        <p:txBody>
          <a:bodyPr lIns="0" tIns="0" rIns="0" bIns="0" anchor="t" anchorCtr="0"/>
          <a:lstStyle>
            <a:lvl1pPr>
              <a:lnSpc>
                <a:spcPct val="90000"/>
              </a:lnSpc>
              <a:defRPr sz="3200">
                <a:solidFill>
                  <a:schemeClr val="bg1"/>
                </a:solidFill>
                <a:latin typeface="Arial"/>
                <a:cs typeface="Arial"/>
              </a:defRPr>
            </a:lvl1pPr>
          </a:lstStyle>
          <a:p>
            <a:r>
              <a:rPr lang="en-US" smtClean="0"/>
              <a:t>Click to edit Master title style</a:t>
            </a:r>
            <a:endParaRPr lang="en-US" dirty="0"/>
          </a:p>
        </p:txBody>
      </p:sp>
      <p:sp>
        <p:nvSpPr>
          <p:cNvPr id="9" name="Content Placeholder 3"/>
          <p:cNvSpPr>
            <a:spLocks noGrp="1"/>
          </p:cNvSpPr>
          <p:nvPr>
            <p:ph sz="quarter" idx="12"/>
          </p:nvPr>
        </p:nvSpPr>
        <p:spPr bwMode="gray">
          <a:xfrm>
            <a:off x="366741"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42"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184" indent="-287212">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5966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ck background">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sz="1800" kern="1200">
              <a:solidFill>
                <a:srgbClr val="FFFFFF"/>
              </a:solidFill>
              <a:latin typeface="Arial"/>
            </a:endParaRPr>
          </a:p>
        </p:txBody>
      </p:sp>
      <p:sp>
        <p:nvSpPr>
          <p:cNvPr id="3" name="Rectangle 2"/>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sz="1800" kern="1200" dirty="0">
              <a:solidFill>
                <a:srgbClr val="FFFFFF"/>
              </a:solidFill>
              <a:latin typeface="Arial"/>
            </a:endParaRPr>
          </a:p>
        </p:txBody>
      </p:sp>
      <p:sp>
        <p:nvSpPr>
          <p:cNvPr id="4" name="TextBox 3"/>
          <p:cNvSpPr txBox="1"/>
          <p:nvPr userDrawn="1"/>
        </p:nvSpPr>
        <p:spPr bwMode="gray">
          <a:xfrm flipH="1">
            <a:off x="8553450" y="5021290"/>
            <a:ext cx="533400" cy="123111"/>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r" eaLnBrk="1" fontAlgn="base" hangingPunct="1">
              <a:spcBef>
                <a:spcPct val="0"/>
              </a:spcBef>
              <a:spcAft>
                <a:spcPct val="0"/>
              </a:spcAft>
              <a:defRPr/>
            </a:pPr>
            <a:fld id="{EDC2B28D-F8A8-3B4F-A25A-DCDA6E95E018}" type="slidenum">
              <a:rPr lang="en-US" sz="800" kern="1200" smtClean="0">
                <a:solidFill>
                  <a:srgbClr val="7F7F7F"/>
                </a:solidFill>
                <a:cs typeface="Arial" charset="0"/>
              </a:rPr>
              <a:pPr algn="r" eaLnBrk="1" fontAlgn="base" hangingPunct="1">
                <a:spcBef>
                  <a:spcPct val="0"/>
                </a:spcBef>
                <a:spcAft>
                  <a:spcPct val="0"/>
                </a:spcAft>
                <a:defRPr/>
              </a:pPr>
              <a:t>‹#›</a:t>
            </a:fld>
            <a:endParaRPr lang="en-US" sz="800" kern="1200" smtClean="0">
              <a:solidFill>
                <a:srgbClr val="7F7F7F"/>
              </a:solidFill>
              <a:cs typeface="Arial" charset="0"/>
            </a:endParaRPr>
          </a:p>
        </p:txBody>
      </p:sp>
      <p:sp>
        <p:nvSpPr>
          <p:cNvPr id="5" name="TextBox 4"/>
          <p:cNvSpPr txBox="1"/>
          <p:nvPr userDrawn="1"/>
        </p:nvSpPr>
        <p:spPr bwMode="gray">
          <a:xfrm>
            <a:off x="366753" y="5018130"/>
            <a:ext cx="2274887" cy="92333"/>
          </a:xfrm>
          <a:prstGeom prst="rect">
            <a:avLst/>
          </a:prstGeom>
          <a:noFill/>
        </p:spPr>
        <p:txBody>
          <a:bodyPr lIns="0" tIns="0" rIns="0" bIns="0">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fontAlgn="base" hangingPunct="1">
              <a:spcBef>
                <a:spcPct val="0"/>
              </a:spcBef>
              <a:spcAft>
                <a:spcPct val="0"/>
              </a:spcAft>
              <a:defRPr/>
            </a:pPr>
            <a:r>
              <a:rPr lang="en-US" sz="600" kern="1200" smtClean="0">
                <a:solidFill>
                  <a:srgbClr val="7F7F7F"/>
                </a:solidFill>
                <a:cs typeface="Arial" charset="0"/>
              </a:rPr>
              <a:t>© Copyright 2013 Pivotal. All rights reserved.</a:t>
            </a:r>
          </a:p>
        </p:txBody>
      </p:sp>
      <p:pic>
        <p:nvPicPr>
          <p:cNvPr id="6" name="Picture 13"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9671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lgn="ctr">
              <a:defRPr/>
            </a:pPr>
            <a:endParaRPr lang="en-US" sz="1800" kern="1200">
              <a:solidFill>
                <a:srgbClr val="FFFFFF"/>
              </a:solidFill>
              <a:latin typeface="Arial"/>
            </a:endParaRPr>
          </a:p>
        </p:txBody>
      </p:sp>
      <p:sp>
        <p:nvSpPr>
          <p:cNvPr id="3" name="TextBox 2"/>
          <p:cNvSpPr txBox="1"/>
          <p:nvPr userDrawn="1"/>
        </p:nvSpPr>
        <p:spPr>
          <a:xfrm>
            <a:off x="1701800" y="3094057"/>
            <a:ext cx="5689600" cy="446240"/>
          </a:xfrm>
          <a:prstGeom prst="rect">
            <a:avLst/>
          </a:prstGeom>
          <a:noFill/>
        </p:spPr>
        <p:txBody>
          <a:bodyPr lIns="91404" tIns="45702" rIns="91404" bIns="45702">
            <a:spAutoFit/>
          </a:bodyPr>
          <a:lstStyle/>
          <a:p>
            <a:pPr algn="ctr">
              <a:defRPr/>
            </a:pPr>
            <a:r>
              <a:rPr lang="en-US" sz="2300" kern="1200" dirty="0">
                <a:solidFill>
                  <a:srgbClr val="F27C3A"/>
                </a:solidFill>
                <a:ea typeface="ＭＳ Ｐゴシック" charset="0"/>
              </a:rPr>
              <a:t>BUILT FOR THE</a:t>
            </a:r>
            <a:r>
              <a:rPr lang="en-US" sz="2300" kern="1200" cap="all" dirty="0">
                <a:solidFill>
                  <a:srgbClr val="F27C3A"/>
                </a:solidFill>
                <a:ea typeface="ＭＳ Ｐゴシック" charset="0"/>
              </a:rPr>
              <a:t> </a:t>
            </a:r>
            <a:r>
              <a:rPr lang="en-US" sz="2300" kern="1200" dirty="0">
                <a:solidFill>
                  <a:srgbClr val="3EA7BC"/>
                </a:solidFill>
                <a:ea typeface="ＭＳ Ｐゴシック" charset="0"/>
              </a:rPr>
              <a:t>SPEED OF BUSINESS</a:t>
            </a:r>
          </a:p>
        </p:txBody>
      </p:sp>
      <p:pic>
        <p:nvPicPr>
          <p:cNvPr id="4" name="Picture 10" descr="Pivotal_Logo_white.png"/>
          <p:cNvPicPr>
            <a:picLocks noChangeAspect="1"/>
          </p:cNvPicPr>
          <p:nvPr userDrawn="1"/>
        </p:nvPicPr>
        <p:blipFill>
          <a:blip r:embed="rId2" cstate="email">
            <a:extLst>
              <a:ext uri="{28A0092B-C50C-407E-A947-70E740481C1C}">
                <a14:useLocalDpi xmlns:a14="http://schemas.microsoft.com/office/drawing/2010/main"/>
              </a:ext>
            </a:extLst>
          </a:blip>
          <a:srcRect r="5548"/>
          <a:stretch>
            <a:fillRect/>
          </a:stretch>
        </p:blipFill>
        <p:spPr bwMode="auto">
          <a:xfrm>
            <a:off x="1973331" y="1658981"/>
            <a:ext cx="5189537"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700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bg>
      <p:bgPr>
        <a:solidFill>
          <a:schemeClr val="accent1"/>
        </a:solidFill>
        <a:effectLst/>
      </p:bgPr>
    </p:bg>
    <p:spTree>
      <p:nvGrpSpPr>
        <p:cNvPr id="1" name="Shape 58"/>
        <p:cNvGrpSpPr/>
        <p:nvPr/>
      </p:nvGrpSpPr>
      <p:grpSpPr>
        <a:xfrm>
          <a:off x="0" y="0"/>
          <a:ext cx="0" cy="0"/>
          <a:chOff x="0" y="0"/>
          <a:chExt cx="0" cy="0"/>
        </a:xfrm>
      </p:grpSpPr>
      <p:sp>
        <p:nvSpPr>
          <p:cNvPr id="59" name="Shape 59"/>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60" name="Shape 60"/>
          <p:cNvSpPr/>
          <p:nvPr/>
        </p:nvSpPr>
        <p:spPr>
          <a:xfrm>
            <a:off x="0" y="112014"/>
            <a:ext cx="9144000" cy="5031486"/>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61" name="Shape 61"/>
          <p:cNvPicPr preferRelativeResize="0"/>
          <p:nvPr/>
        </p:nvPicPr>
        <p:blipFill rotWithShape="1">
          <a:blip r:embed="rId2">
            <a:alphaModFix/>
          </a:blip>
          <a:srcRect/>
          <a:stretch/>
        </p:blipFill>
        <p:spPr>
          <a:xfrm>
            <a:off x="8096900" y="4710514"/>
            <a:ext cx="755649" cy="185677"/>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Presentation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4" name="Title 1"/>
          <p:cNvSpPr>
            <a:spLocks noGrp="1"/>
          </p:cNvSpPr>
          <p:nvPr>
            <p:ph type="ctrTitle"/>
          </p:nvPr>
        </p:nvSpPr>
        <p:spPr bwMode="gray">
          <a:xfrm>
            <a:off x="890589" y="13129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smtClean="0"/>
              <a:t>Click to edit Master title style</a:t>
            </a:r>
            <a:endParaRPr lang="en-US" dirty="0"/>
          </a:p>
        </p:txBody>
      </p:sp>
      <p:sp>
        <p:nvSpPr>
          <p:cNvPr id="5" name="Subtitle 2"/>
          <p:cNvSpPr>
            <a:spLocks noGrp="1"/>
          </p:cNvSpPr>
          <p:nvPr>
            <p:ph type="subTitle" idx="1"/>
          </p:nvPr>
        </p:nvSpPr>
        <p:spPr bwMode="gray">
          <a:xfrm>
            <a:off x="890594"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002" indent="0" algn="ctr">
              <a:buNone/>
              <a:defRPr>
                <a:solidFill>
                  <a:schemeClr val="tx1">
                    <a:tint val="75000"/>
                  </a:schemeClr>
                </a:solidFill>
              </a:defRPr>
            </a:lvl2pPr>
            <a:lvl3pPr marL="913986" indent="0" algn="ctr">
              <a:buNone/>
              <a:defRPr>
                <a:solidFill>
                  <a:schemeClr val="tx1">
                    <a:tint val="75000"/>
                  </a:schemeClr>
                </a:solidFill>
              </a:defRPr>
            </a:lvl3pPr>
            <a:lvl4pPr marL="1370988" indent="0" algn="ctr">
              <a:buNone/>
              <a:defRPr>
                <a:solidFill>
                  <a:schemeClr val="tx1">
                    <a:tint val="75000"/>
                  </a:schemeClr>
                </a:solidFill>
              </a:defRPr>
            </a:lvl4pPr>
            <a:lvl5pPr marL="1827972" indent="0" algn="ctr">
              <a:buNone/>
              <a:defRPr>
                <a:solidFill>
                  <a:schemeClr val="tx1">
                    <a:tint val="75000"/>
                  </a:schemeClr>
                </a:solidFill>
              </a:defRPr>
            </a:lvl5pPr>
            <a:lvl6pPr marL="2284974" indent="0" algn="ctr">
              <a:buNone/>
              <a:defRPr>
                <a:solidFill>
                  <a:schemeClr val="tx1">
                    <a:tint val="75000"/>
                  </a:schemeClr>
                </a:solidFill>
              </a:defRPr>
            </a:lvl6pPr>
            <a:lvl7pPr marL="2741958" indent="0" algn="ctr">
              <a:buNone/>
              <a:defRPr>
                <a:solidFill>
                  <a:schemeClr val="tx1">
                    <a:tint val="75000"/>
                  </a:schemeClr>
                </a:solidFill>
              </a:defRPr>
            </a:lvl7pPr>
            <a:lvl8pPr marL="3198960" indent="0" algn="ctr">
              <a:buNone/>
              <a:defRPr>
                <a:solidFill>
                  <a:schemeClr val="tx1">
                    <a:tint val="75000"/>
                  </a:schemeClr>
                </a:solidFill>
              </a:defRPr>
            </a:lvl8pPr>
            <a:lvl9pPr marL="3655961" indent="0" algn="ctr">
              <a:buNone/>
              <a:defRPr>
                <a:solidFill>
                  <a:schemeClr val="tx1">
                    <a:tint val="75000"/>
                  </a:schemeClr>
                </a:solidFill>
              </a:defRPr>
            </a:lvl9pPr>
          </a:lstStyle>
          <a:p>
            <a:r>
              <a:rPr lang="en-US" smtClean="0"/>
              <a:t>Click to edit Master subtitle style</a:t>
            </a:r>
            <a:endParaRPr lang="en-US" dirty="0"/>
          </a:p>
        </p:txBody>
      </p:sp>
      <p:sp>
        <p:nvSpPr>
          <p:cNvPr id="6" name="Content Placeholder 6"/>
          <p:cNvSpPr>
            <a:spLocks noGrp="1"/>
          </p:cNvSpPr>
          <p:nvPr>
            <p:ph sz="quarter" idx="11"/>
          </p:nvPr>
        </p:nvSpPr>
        <p:spPr bwMode="gray">
          <a:xfrm>
            <a:off x="908582" y="3710128"/>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solidFill>
                <a:effectLst/>
                <a:uLnTx/>
                <a:uFillTx/>
                <a:latin typeface="Arial"/>
                <a:ea typeface="+mn-ea"/>
                <a:cs typeface="Arial"/>
              </a:defRPr>
            </a:lvl1pPr>
          </a:lstStyle>
          <a:p>
            <a:pPr lvl="0"/>
            <a:r>
              <a:rPr lang="en-US" smtClean="0"/>
              <a:t>Click to edit Master text styles</a:t>
            </a:r>
          </a:p>
        </p:txBody>
      </p:sp>
    </p:spTree>
    <p:extLst>
      <p:ext uri="{BB962C8B-B14F-4D97-AF65-F5344CB8AC3E}">
        <p14:creationId xmlns:p14="http://schemas.microsoft.com/office/powerpoint/2010/main" val="3670875626"/>
      </p:ext>
    </p:extLst>
  </p:cSld>
  <p:clrMapOvr>
    <a:masterClrMapping/>
  </p:clrMapOvr>
  <p:transition xmlns:p14="http://schemas.microsoft.com/office/powerpoint/2010/main" spd="med"/>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Footer only">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Tree>
    <p:extLst>
      <p:ext uri="{BB962C8B-B14F-4D97-AF65-F5344CB8AC3E}">
        <p14:creationId xmlns:p14="http://schemas.microsoft.com/office/powerpoint/2010/main" val="11873014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mp;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tIns="45702" rIns="0" bIns="45702"/>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6" name="Text Placeholder 5"/>
          <p:cNvSpPr>
            <a:spLocks noGrp="1"/>
          </p:cNvSpPr>
          <p:nvPr>
            <p:ph type="body" sz="quarter" idx="12" hasCustomPrompt="1"/>
          </p:nvPr>
        </p:nvSpPr>
        <p:spPr>
          <a:xfrm>
            <a:off x="381018" y="790575"/>
            <a:ext cx="8410575" cy="323850"/>
          </a:xfrm>
          <a:prstGeom prst="rect">
            <a:avLst/>
          </a:prstGeom>
        </p:spPr>
        <p:txBody>
          <a:bodyPr lIns="0" tIns="45702" rIns="0" bIns="45702"/>
          <a:lstStyle>
            <a:lvl1pPr marL="0" indent="0">
              <a:buNone/>
              <a:defRPr sz="1800">
                <a:solidFill>
                  <a:schemeClr val="bg1"/>
                </a:solidFill>
              </a:defRPr>
            </a:lvl1pPr>
            <a:lvl2pPr marL="457002" indent="0">
              <a:buNone/>
              <a:defRPr>
                <a:solidFill>
                  <a:schemeClr val="bg1"/>
                </a:solidFill>
              </a:defRPr>
            </a:lvl2pPr>
            <a:lvl3pPr marL="913986" indent="0">
              <a:buNone/>
              <a:defRPr>
                <a:solidFill>
                  <a:schemeClr val="bg1"/>
                </a:solidFill>
              </a:defRPr>
            </a:lvl3pPr>
            <a:lvl4pPr marL="1370988" indent="0">
              <a:buNone/>
              <a:defRPr>
                <a:solidFill>
                  <a:schemeClr val="bg1"/>
                </a:solidFill>
              </a:defRPr>
            </a:lvl4pPr>
            <a:lvl5pPr marL="1827972" indent="0">
              <a:buNone/>
              <a:defRPr>
                <a:solidFill>
                  <a:schemeClr val="bg1"/>
                </a:solidFill>
              </a:defRPr>
            </a:lvl5pPr>
          </a:lstStyle>
          <a:p>
            <a:pPr lvl="0"/>
            <a:r>
              <a:rPr lang="en-US" dirty="0" smtClean="0"/>
              <a:t>Click to edit subtitle</a:t>
            </a:r>
            <a:endParaRPr lang="en-US" dirty="0"/>
          </a:p>
        </p:txBody>
      </p:sp>
    </p:spTree>
    <p:extLst>
      <p:ext uri="{BB962C8B-B14F-4D97-AF65-F5344CB8AC3E}">
        <p14:creationId xmlns:p14="http://schemas.microsoft.com/office/powerpoint/2010/main" val="11340907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Subtitle &amp;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tIns="45702" rIns="0" bIns="45702"/>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5" name="Text Placeholder 4"/>
          <p:cNvSpPr>
            <a:spLocks noGrp="1"/>
          </p:cNvSpPr>
          <p:nvPr>
            <p:ph type="body" sz="quarter" idx="11"/>
          </p:nvPr>
        </p:nvSpPr>
        <p:spPr>
          <a:xfrm>
            <a:off x="381018" y="1417322"/>
            <a:ext cx="8410575" cy="3030855"/>
          </a:xfrm>
          <a:prstGeom prst="rect">
            <a:avLst/>
          </a:prstGeom>
        </p:spPr>
        <p:txBody>
          <a:bodyPr lIns="91404" tIns="45702" rIns="91404" bIns="45702"/>
          <a:lstStyle>
            <a:lvl1pPr marL="228492" indent="-228492">
              <a:buClr>
                <a:schemeClr val="bg1"/>
              </a:buClr>
              <a:buFont typeface="Arial" panose="020B0604020202020204" pitchFamily="34" charset="0"/>
              <a:buChar char="•"/>
              <a:defRPr sz="1800">
                <a:solidFill>
                  <a:schemeClr val="bg1"/>
                </a:solidFill>
              </a:defRPr>
            </a:lvl1pPr>
            <a:lvl2pPr marL="799740" indent="-342738">
              <a:buClr>
                <a:schemeClr val="bg1"/>
              </a:buClr>
              <a:buFont typeface="Arial" panose="020B0604020202020204" pitchFamily="34" charset="0"/>
              <a:buChar char="•"/>
              <a:defRPr sz="1800">
                <a:solidFill>
                  <a:schemeClr val="bg1"/>
                </a:solidFill>
              </a:defRPr>
            </a:lvl2pPr>
            <a:lvl3pPr marL="1256742" indent="-342738">
              <a:buClr>
                <a:schemeClr val="bg1"/>
              </a:buClr>
              <a:buFont typeface="Arial" panose="020B0604020202020204" pitchFamily="34" charset="0"/>
              <a:buChar char="•"/>
              <a:defRPr sz="1800">
                <a:solidFill>
                  <a:schemeClr val="bg1"/>
                </a:solidFill>
              </a:defRPr>
            </a:lvl3pPr>
            <a:lvl4pPr marL="1945412" indent="-574424">
              <a:buClr>
                <a:schemeClr val="bg1"/>
              </a:buClr>
              <a:buFont typeface="Arial" panose="020B0604020202020204" pitchFamily="34" charset="0"/>
              <a:buChar char="•"/>
              <a:defRPr sz="1800">
                <a:solidFill>
                  <a:schemeClr val="bg1"/>
                </a:solidFill>
              </a:defRPr>
            </a:lvl4pPr>
            <a:lvl5pPr marL="2326519" indent="-498546">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ext Placeholder 5"/>
          <p:cNvSpPr>
            <a:spLocks noGrp="1"/>
          </p:cNvSpPr>
          <p:nvPr>
            <p:ph type="body" sz="quarter" idx="12" hasCustomPrompt="1"/>
          </p:nvPr>
        </p:nvSpPr>
        <p:spPr>
          <a:xfrm>
            <a:off x="381018" y="790575"/>
            <a:ext cx="8410575" cy="323850"/>
          </a:xfrm>
          <a:prstGeom prst="rect">
            <a:avLst/>
          </a:prstGeom>
        </p:spPr>
        <p:txBody>
          <a:bodyPr lIns="0" tIns="45702" rIns="0" bIns="45702"/>
          <a:lstStyle>
            <a:lvl1pPr marL="0" indent="0">
              <a:buNone/>
              <a:defRPr sz="1800">
                <a:solidFill>
                  <a:schemeClr val="bg1"/>
                </a:solidFill>
              </a:defRPr>
            </a:lvl1pPr>
            <a:lvl2pPr marL="457002" indent="0">
              <a:buNone/>
              <a:defRPr>
                <a:solidFill>
                  <a:schemeClr val="bg1"/>
                </a:solidFill>
              </a:defRPr>
            </a:lvl2pPr>
            <a:lvl3pPr marL="913986" indent="0">
              <a:buNone/>
              <a:defRPr>
                <a:solidFill>
                  <a:schemeClr val="bg1"/>
                </a:solidFill>
              </a:defRPr>
            </a:lvl3pPr>
            <a:lvl4pPr marL="1370988" indent="0">
              <a:buNone/>
              <a:defRPr>
                <a:solidFill>
                  <a:schemeClr val="bg1"/>
                </a:solidFill>
              </a:defRPr>
            </a:lvl4pPr>
            <a:lvl5pPr marL="1827972" indent="0">
              <a:buNone/>
              <a:defRPr>
                <a:solidFill>
                  <a:schemeClr val="bg1"/>
                </a:solidFill>
              </a:defRPr>
            </a:lvl5pPr>
          </a:lstStyle>
          <a:p>
            <a:pPr lvl="0"/>
            <a:r>
              <a:rPr lang="en-US" dirty="0" smtClean="0"/>
              <a:t>Click to edit subtitle</a:t>
            </a:r>
            <a:endParaRPr lang="en-US" dirty="0"/>
          </a:p>
        </p:txBody>
      </p:sp>
    </p:spTree>
    <p:extLst>
      <p:ext uri="{BB962C8B-B14F-4D97-AF65-F5344CB8AC3E}">
        <p14:creationId xmlns:p14="http://schemas.microsoft.com/office/powerpoint/2010/main" val="381429653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Two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tIns="45702" rIns="0" bIns="45702"/>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5" name="Text Placeholder 4"/>
          <p:cNvSpPr>
            <a:spLocks noGrp="1"/>
          </p:cNvSpPr>
          <p:nvPr>
            <p:ph type="body" sz="quarter" idx="11"/>
          </p:nvPr>
        </p:nvSpPr>
        <p:spPr>
          <a:xfrm>
            <a:off x="381001" y="1085852"/>
            <a:ext cx="4041710" cy="3343275"/>
          </a:xfrm>
          <a:prstGeom prst="rect">
            <a:avLst/>
          </a:prstGeom>
        </p:spPr>
        <p:txBody>
          <a:bodyPr lIns="91404" tIns="45702" rIns="91404" bIns="45702"/>
          <a:lstStyle>
            <a:lvl1pPr marL="228492" indent="-228492">
              <a:buClr>
                <a:schemeClr val="bg1"/>
              </a:buClr>
              <a:buFont typeface="Arial" panose="020B0604020202020204" pitchFamily="34" charset="0"/>
              <a:buChar char="•"/>
              <a:defRPr sz="1800">
                <a:solidFill>
                  <a:schemeClr val="bg1"/>
                </a:solidFill>
              </a:defRPr>
            </a:lvl1pPr>
            <a:lvl2pPr marL="799740" indent="-342738">
              <a:buClr>
                <a:schemeClr val="bg1"/>
              </a:buClr>
              <a:buFont typeface="Arial" panose="020B0604020202020204" pitchFamily="34" charset="0"/>
              <a:buChar char="•"/>
              <a:defRPr sz="1800">
                <a:solidFill>
                  <a:schemeClr val="bg1"/>
                </a:solidFill>
              </a:defRPr>
            </a:lvl2pPr>
            <a:lvl3pPr marL="1256742" indent="-342738">
              <a:buClr>
                <a:schemeClr val="bg1"/>
              </a:buClr>
              <a:buFont typeface="Arial" panose="020B0604020202020204" pitchFamily="34" charset="0"/>
              <a:buChar char="•"/>
              <a:defRPr sz="1800">
                <a:solidFill>
                  <a:schemeClr val="bg1"/>
                </a:solidFill>
              </a:defRPr>
            </a:lvl3pPr>
            <a:lvl4pPr marL="1945412" indent="-574424">
              <a:buClr>
                <a:schemeClr val="bg1"/>
              </a:buClr>
              <a:buFont typeface="Arial" panose="020B0604020202020204" pitchFamily="34" charset="0"/>
              <a:buChar char="•"/>
              <a:defRPr sz="1800">
                <a:solidFill>
                  <a:schemeClr val="bg1"/>
                </a:solidFill>
              </a:defRPr>
            </a:lvl4pPr>
            <a:lvl5pPr marL="2326519" indent="-498546">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Text Placeholder 4"/>
          <p:cNvSpPr>
            <a:spLocks noGrp="1"/>
          </p:cNvSpPr>
          <p:nvPr>
            <p:ph type="body" sz="quarter" idx="12"/>
          </p:nvPr>
        </p:nvSpPr>
        <p:spPr>
          <a:xfrm>
            <a:off x="4749865" y="1085852"/>
            <a:ext cx="4041710" cy="3343275"/>
          </a:xfrm>
          <a:prstGeom prst="rect">
            <a:avLst/>
          </a:prstGeom>
        </p:spPr>
        <p:txBody>
          <a:bodyPr lIns="91404" tIns="45702" rIns="91404" bIns="45702"/>
          <a:lstStyle>
            <a:lvl1pPr marL="228492" indent="-228492">
              <a:buClr>
                <a:schemeClr val="bg1"/>
              </a:buClr>
              <a:buFont typeface="Arial" panose="020B0604020202020204" pitchFamily="34" charset="0"/>
              <a:buChar char="•"/>
              <a:defRPr sz="1800">
                <a:solidFill>
                  <a:schemeClr val="bg1"/>
                </a:solidFill>
              </a:defRPr>
            </a:lvl1pPr>
            <a:lvl2pPr marL="799740" indent="-342738">
              <a:buClr>
                <a:schemeClr val="bg1"/>
              </a:buClr>
              <a:buFont typeface="Arial" panose="020B0604020202020204" pitchFamily="34" charset="0"/>
              <a:buChar char="•"/>
              <a:defRPr sz="1800">
                <a:solidFill>
                  <a:schemeClr val="bg1"/>
                </a:solidFill>
              </a:defRPr>
            </a:lvl2pPr>
            <a:lvl3pPr marL="1256742" indent="-342738">
              <a:buClr>
                <a:schemeClr val="bg1"/>
              </a:buClr>
              <a:buFont typeface="Arial" panose="020B0604020202020204" pitchFamily="34" charset="0"/>
              <a:buChar char="•"/>
              <a:defRPr sz="1800">
                <a:solidFill>
                  <a:schemeClr val="bg1"/>
                </a:solidFill>
              </a:defRPr>
            </a:lvl3pPr>
            <a:lvl4pPr marL="1945412" indent="-574424">
              <a:buClr>
                <a:schemeClr val="bg1"/>
              </a:buClr>
              <a:buFont typeface="Arial" panose="020B0604020202020204" pitchFamily="34" charset="0"/>
              <a:buChar char="•"/>
              <a:defRPr sz="1800">
                <a:solidFill>
                  <a:schemeClr val="bg1"/>
                </a:solidFill>
              </a:defRPr>
            </a:lvl4pPr>
            <a:lvl5pPr marL="2326519" indent="-498546">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935012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333376"/>
            <a:ext cx="8410574" cy="457200"/>
          </a:xfrm>
          <a:prstGeom prst="rect">
            <a:avLst/>
          </a:prstGeom>
        </p:spPr>
        <p:txBody>
          <a:bodyPr lIns="0" tIns="45702" rIns="0" bIns="45702"/>
          <a:lstStyle>
            <a:lvl1pPr>
              <a:defRPr>
                <a:solidFill>
                  <a:schemeClr val="bg1"/>
                </a:solidFill>
              </a:defRPr>
            </a:lvl1pPr>
          </a:lstStyle>
          <a:p>
            <a:r>
              <a:rPr lang="en-US" smtClean="0"/>
              <a:t>Click to edit Master title style</a:t>
            </a:r>
            <a:endParaRPr lang="en-US"/>
          </a:p>
        </p:txBody>
      </p:sp>
      <p:sp>
        <p:nvSpPr>
          <p:cNvPr id="3" name="Slide Number Placeholder 2"/>
          <p:cNvSpPr>
            <a:spLocks noGrp="1"/>
          </p:cNvSpPr>
          <p:nvPr>
            <p:ph type="sldNum" sz="quarter" idx="10"/>
          </p:nvPr>
        </p:nvSpPr>
        <p:spPr>
          <a:xfrm>
            <a:off x="8553450" y="5021538"/>
            <a:ext cx="533400" cy="127001"/>
          </a:xfrm>
          <a:prstGeom prst="rect">
            <a:avLst/>
          </a:prstGeom>
        </p:spPr>
        <p:txBody>
          <a:bodyPr lIns="91404" tIns="45702" rIns="91404" bIns="45702"/>
          <a:lstStyle/>
          <a:p>
            <a:fld id="{86CB4B4D-7CA3-9044-876B-883B54F8677D}" type="slidenum">
              <a:rPr lang="en-US" smtClean="0"/>
              <a:pPr/>
              <a:t>‹#›</a:t>
            </a:fld>
            <a:endParaRPr lang="en-US"/>
          </a:p>
        </p:txBody>
      </p:sp>
      <p:sp>
        <p:nvSpPr>
          <p:cNvPr id="5" name="Text Placeholder 4"/>
          <p:cNvSpPr>
            <a:spLocks noGrp="1"/>
          </p:cNvSpPr>
          <p:nvPr>
            <p:ph type="body" sz="quarter" idx="11"/>
          </p:nvPr>
        </p:nvSpPr>
        <p:spPr>
          <a:xfrm>
            <a:off x="381018" y="1085852"/>
            <a:ext cx="8410575" cy="3343275"/>
          </a:xfrm>
          <a:prstGeom prst="rect">
            <a:avLst/>
          </a:prstGeom>
        </p:spPr>
        <p:txBody>
          <a:bodyPr lIns="91404" tIns="45702" rIns="91404" bIns="45702"/>
          <a:lstStyle>
            <a:lvl1pPr marL="228492" indent="-228492">
              <a:buClr>
                <a:schemeClr val="bg1"/>
              </a:buClr>
              <a:buFont typeface="Arial" panose="020B0604020202020204" pitchFamily="34" charset="0"/>
              <a:buChar char="•"/>
              <a:defRPr sz="1800">
                <a:solidFill>
                  <a:schemeClr val="bg1"/>
                </a:solidFill>
              </a:defRPr>
            </a:lvl1pPr>
            <a:lvl2pPr marL="799740" indent="-342738">
              <a:buClr>
                <a:schemeClr val="bg1"/>
              </a:buClr>
              <a:buFont typeface="Arial" panose="020B0604020202020204" pitchFamily="34" charset="0"/>
              <a:buChar char="•"/>
              <a:defRPr sz="1800">
                <a:solidFill>
                  <a:schemeClr val="bg1"/>
                </a:solidFill>
              </a:defRPr>
            </a:lvl2pPr>
            <a:lvl3pPr marL="1256742" indent="-342738">
              <a:buClr>
                <a:schemeClr val="bg1"/>
              </a:buClr>
              <a:buFont typeface="Arial" panose="020B0604020202020204" pitchFamily="34" charset="0"/>
              <a:buChar char="•"/>
              <a:defRPr sz="1800">
                <a:solidFill>
                  <a:schemeClr val="bg1"/>
                </a:solidFill>
              </a:defRPr>
            </a:lvl3pPr>
            <a:lvl4pPr marL="1945412" indent="-574424">
              <a:buClr>
                <a:schemeClr val="bg1"/>
              </a:buClr>
              <a:buFont typeface="Arial" panose="020B0604020202020204" pitchFamily="34" charset="0"/>
              <a:buChar char="•"/>
              <a:defRPr sz="1800">
                <a:solidFill>
                  <a:schemeClr val="bg1"/>
                </a:solidFill>
              </a:defRPr>
            </a:lvl4pPr>
            <a:lvl5pPr marL="2326519" indent="-498546">
              <a:buClr>
                <a:schemeClr val="bg1"/>
              </a:buClr>
              <a:buFont typeface="Arial" panose="020B0604020202020204" pitchFamily="34" charset="0"/>
              <a:buChar char="•"/>
              <a:defRPr sz="18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048221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5" name="Rectangle 4"/>
          <p:cNvSpPr/>
          <p:nvPr userDrawn="1"/>
        </p:nvSpPr>
        <p:spPr bwMode="gray">
          <a:xfrm>
            <a:off x="0" y="4629193"/>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US" dirty="0">
              <a:solidFill>
                <a:srgbClr val="FFFFFF"/>
              </a:solidFill>
              <a:latin typeface="Arial"/>
            </a:endParaRPr>
          </a:p>
        </p:txBody>
      </p:sp>
      <p:pic>
        <p:nvPicPr>
          <p:cNvPr id="7" name="Picture 10" descr="Pivotal_Logo_white.png"/>
          <p:cNvPicPr>
            <a:picLocks noChangeAspect="1"/>
          </p:cNvPicPr>
          <p:nvPr userDrawn="1"/>
        </p:nvPicPr>
        <p:blipFill>
          <a:blip r:embed="rId2">
            <a:extLst>
              <a:ext uri="{28A0092B-C50C-407E-A947-70E740481C1C}">
                <a14:useLocalDpi xmlns:a14="http://schemas.microsoft.com/office/drawing/2010/main"/>
              </a:ext>
            </a:extLst>
          </a:blip>
          <a:srcRect/>
          <a:stretch>
            <a:fillRect/>
          </a:stretch>
        </p:blipFill>
        <p:spPr bwMode="auto">
          <a:xfrm>
            <a:off x="7942263" y="4713288"/>
            <a:ext cx="95726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38" y="320040"/>
            <a:ext cx="8229601" cy="363558"/>
          </a:xfrm>
          <a:prstGeom prst="rect">
            <a:avLst/>
          </a:prstGeo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457200" y="1108086"/>
            <a:ext cx="8229600" cy="3082925"/>
          </a:xfrm>
          <a:prstGeom prst="rect">
            <a:avLst/>
          </a:prstGeom>
        </p:spPr>
        <p:txBody>
          <a:bodyPr lIns="91404" tIns="45702" rIns="91404" bIns="45702"/>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23762995"/>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Blank">
    <p:bg>
      <p:bgPr>
        <a:solidFill>
          <a:schemeClr val="lt1"/>
        </a:solidFill>
        <a:effectLst/>
      </p:bgPr>
    </p:bg>
    <p:spTree>
      <p:nvGrpSpPr>
        <p:cNvPr id="1" name="Shape 62"/>
        <p:cNvGrpSpPr/>
        <p:nvPr/>
      </p:nvGrpSpPr>
      <p:grpSpPr>
        <a:xfrm>
          <a:off x="0" y="0"/>
          <a:ext cx="0" cy="0"/>
          <a:chOff x="0" y="0"/>
          <a:chExt cx="0" cy="0"/>
        </a:xfrm>
      </p:grpSpPr>
      <p:sp>
        <p:nvSpPr>
          <p:cNvPr id="63" name="Shape 63"/>
          <p:cNvSpPr/>
          <p:nvPr/>
        </p:nvSpPr>
        <p:spPr>
          <a:xfrm>
            <a:off x="114300" y="112014"/>
            <a:ext cx="3794759"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64" name="Shape 64"/>
          <p:cNvPicPr preferRelativeResize="0"/>
          <p:nvPr/>
        </p:nvPicPr>
        <p:blipFill rotWithShape="1">
          <a:blip r:embed="rId2">
            <a:alphaModFix/>
          </a:blip>
          <a:srcRect/>
          <a:stretch/>
        </p:blipFill>
        <p:spPr>
          <a:xfrm>
            <a:off x="8096900" y="4710514"/>
            <a:ext cx="755649" cy="185677"/>
          </a:xfrm>
          <a:prstGeom prst="rect">
            <a:avLst/>
          </a:prstGeom>
          <a:noFill/>
          <a:ln>
            <a:noFill/>
          </a:ln>
        </p:spPr>
      </p:pic>
      <p:sp>
        <p:nvSpPr>
          <p:cNvPr id="65" name="Shape 65"/>
          <p:cNvSpPr/>
          <p:nvPr/>
        </p:nvSpPr>
        <p:spPr>
          <a:xfrm>
            <a:off x="114300" y="112014"/>
            <a:ext cx="3794759" cy="45719"/>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Blank">
    <p:spTree>
      <p:nvGrpSpPr>
        <p:cNvPr id="1" name="Shape 66"/>
        <p:cNvGrpSpPr/>
        <p:nvPr/>
      </p:nvGrpSpPr>
      <p:grpSpPr>
        <a:xfrm>
          <a:off x="0" y="0"/>
          <a:ext cx="0" cy="0"/>
          <a:chOff x="0" y="0"/>
          <a:chExt cx="0" cy="0"/>
        </a:xfrm>
      </p:grpSpPr>
      <p:sp>
        <p:nvSpPr>
          <p:cNvPr id="67" name="Shape 67"/>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
        <p:nvSpPr>
          <p:cNvPr id="68" name="Shape 68"/>
          <p:cNvSpPr/>
          <p:nvPr/>
        </p:nvSpPr>
        <p:spPr>
          <a:xfrm>
            <a:off x="114300" y="112014"/>
            <a:ext cx="8915400" cy="4919472"/>
          </a:xfrm>
          <a:prstGeom prst="rect">
            <a:avLst/>
          </a:prstGeom>
          <a:solidFill>
            <a:srgbClr val="0E675B"/>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pic>
        <p:nvPicPr>
          <p:cNvPr id="69" name="Shape 69"/>
          <p:cNvPicPr preferRelativeResize="0"/>
          <p:nvPr/>
        </p:nvPicPr>
        <p:blipFill rotWithShape="1">
          <a:blip r:embed="rId2">
            <a:alphaModFix/>
          </a:blip>
          <a:srcRect/>
          <a:stretch/>
        </p:blipFill>
        <p:spPr>
          <a:xfrm>
            <a:off x="8094068" y="4708314"/>
            <a:ext cx="755621" cy="18566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2_Custom Layout">
    <p:bg>
      <p:bgPr>
        <a:solidFill>
          <a:schemeClr val="accent5"/>
        </a:solidFill>
        <a:effectLst/>
      </p:bgPr>
    </p:bg>
    <p:spTree>
      <p:nvGrpSpPr>
        <p:cNvPr id="1" name="Shape 70"/>
        <p:cNvGrpSpPr/>
        <p:nvPr/>
      </p:nvGrpSpPr>
      <p:grpSpPr>
        <a:xfrm>
          <a:off x="0" y="0"/>
          <a:ext cx="0" cy="0"/>
          <a:chOff x="0" y="0"/>
          <a:chExt cx="0" cy="0"/>
        </a:xfrm>
      </p:grpSpPr>
      <p:sp>
        <p:nvSpPr>
          <p:cNvPr id="71" name="Shape 71"/>
          <p:cNvSpPr/>
          <p:nvPr/>
        </p:nvSpPr>
        <p:spPr>
          <a:xfrm>
            <a:off x="0" y="0"/>
            <a:ext cx="9144000" cy="99307"/>
          </a:xfrm>
          <a:prstGeom prst="rect">
            <a:avLst/>
          </a:prstGeom>
          <a:gradFill>
            <a:gsLst>
              <a:gs pos="0">
                <a:srgbClr val="AF7CBA"/>
              </a:gs>
              <a:gs pos="100000">
                <a:schemeClr val="accent4"/>
              </a:gs>
            </a:gsLst>
            <a:lin ang="18000000" scaled="0"/>
          </a:gra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
        <p:nvSpPr>
          <p:cNvPr id="72" name="Shape 72"/>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a:solidFill>
                  <a:schemeClr val="lt1"/>
                </a:solidFill>
                <a:latin typeface="Arial"/>
                <a:ea typeface="Arial"/>
                <a:cs typeface="Arial"/>
                <a:sym typeface="Arial"/>
              </a:rPr>
              <a:t>‹#›</a:t>
            </a:fld>
            <a:endParaRPr lang="en-US" sz="10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Only">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75"/>
        <p:cNvGrpSpPr/>
        <p:nvPr/>
      </p:nvGrpSpPr>
      <p:grpSpPr>
        <a:xfrm>
          <a:off x="0" y="0"/>
          <a:ext cx="0" cy="0"/>
          <a:chOff x="0" y="0"/>
          <a:chExt cx="0" cy="0"/>
        </a:xfrm>
      </p:grpSpPr>
      <p:sp>
        <p:nvSpPr>
          <p:cNvPr id="76" name="Shape 76"/>
          <p:cNvSpPr/>
          <p:nvPr/>
        </p:nvSpPr>
        <p:spPr>
          <a:xfrm>
            <a:off x="0" y="4629150"/>
            <a:ext cx="9144000" cy="385764"/>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77" name="Shape 77"/>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a:t>
            </a:fld>
            <a:endParaRPr lang="en-US" sz="800" b="0" i="0" u="none" strike="noStrike" cap="none">
              <a:solidFill>
                <a:srgbClr val="808080"/>
              </a:solidFill>
              <a:latin typeface="Arial"/>
              <a:ea typeface="Arial"/>
              <a:cs typeface="Arial"/>
              <a:sym typeface="Arial"/>
            </a:endParaRPr>
          </a:p>
        </p:txBody>
      </p:sp>
      <p:sp>
        <p:nvSpPr>
          <p:cNvPr id="78" name="Shape 78"/>
          <p:cNvSpPr/>
          <p:nvPr/>
        </p:nvSpPr>
        <p:spPr>
          <a:xfrm>
            <a:off x="366712" y="5043848"/>
            <a:ext cx="2274886" cy="127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US" sz="600" b="0" i="0" u="none" strike="noStrike" cap="none">
                <a:solidFill>
                  <a:srgbClr val="808080"/>
                </a:solidFill>
                <a:latin typeface="Arial"/>
                <a:ea typeface="Arial"/>
                <a:cs typeface="Arial"/>
                <a:sym typeface="Arial"/>
              </a:rPr>
              <a:t>© Copyright 2014 Pivotal. All rights reserved.</a:t>
            </a:r>
          </a:p>
        </p:txBody>
      </p:sp>
      <p:pic>
        <p:nvPicPr>
          <p:cNvPr id="79" name="Shape 79"/>
          <p:cNvPicPr preferRelativeResize="0"/>
          <p:nvPr/>
        </p:nvPicPr>
        <p:blipFill rotWithShape="1">
          <a:blip r:embed="rId2">
            <a:alphaModFix/>
          </a:blip>
          <a:srcRect/>
          <a:stretch/>
        </p:blipFill>
        <p:spPr>
          <a:xfrm>
            <a:off x="7937764" y="4709392"/>
            <a:ext cx="965200" cy="2286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0"/>
        <p:cNvGrpSpPr/>
        <p:nvPr/>
      </p:nvGrpSpPr>
      <p:grpSpPr>
        <a:xfrm>
          <a:off x="0" y="0"/>
          <a:ext cx="0" cy="0"/>
          <a:chOff x="0" y="0"/>
          <a:chExt cx="0" cy="0"/>
        </a:xfrm>
      </p:grpSpPr>
      <p:sp>
        <p:nvSpPr>
          <p:cNvPr id="81" name="Shape 81"/>
          <p:cNvSpPr/>
          <p:nvPr/>
        </p:nvSpPr>
        <p:spPr>
          <a:xfrm>
            <a:off x="0" y="4629150"/>
            <a:ext cx="9144000" cy="385764"/>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82" name="Shape 82"/>
          <p:cNvSpPr/>
          <p:nvPr/>
        </p:nvSpPr>
        <p:spPr>
          <a:xfrm>
            <a:off x="366712" y="5018448"/>
            <a:ext cx="2274886" cy="127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US" sz="600" b="0" i="0" u="none" strike="noStrike" cap="none">
                <a:solidFill>
                  <a:srgbClr val="808080"/>
                </a:solidFill>
                <a:latin typeface="Arial"/>
                <a:ea typeface="Arial"/>
                <a:cs typeface="Arial"/>
                <a:sym typeface="Arial"/>
              </a:rPr>
              <a:t>© Copyright 2014 Pivotal. All rights reserved.</a:t>
            </a:r>
          </a:p>
        </p:txBody>
      </p:sp>
      <p:pic>
        <p:nvPicPr>
          <p:cNvPr id="83" name="Shape 83"/>
          <p:cNvPicPr preferRelativeResize="0"/>
          <p:nvPr/>
        </p:nvPicPr>
        <p:blipFill rotWithShape="1">
          <a:blip r:embed="rId2">
            <a:alphaModFix/>
          </a:blip>
          <a:srcRect/>
          <a:stretch/>
        </p:blipFill>
        <p:spPr>
          <a:xfrm>
            <a:off x="7941732" y="4713966"/>
            <a:ext cx="957262" cy="219455"/>
          </a:xfrm>
          <a:prstGeom prst="rect">
            <a:avLst/>
          </a:prstGeom>
          <a:noFill/>
          <a:ln>
            <a:noFill/>
          </a:ln>
        </p:spPr>
      </p:pic>
      <p:sp>
        <p:nvSpPr>
          <p:cNvPr id="84" name="Shape 84"/>
          <p:cNvSpPr/>
          <p:nvPr/>
        </p:nvSpPr>
        <p:spPr>
          <a:xfrm>
            <a:off x="0" y="0"/>
            <a:ext cx="9144000" cy="5143499"/>
          </a:xfrm>
          <a:prstGeom prst="rect">
            <a:avLst/>
          </a:prstGeom>
          <a:solidFill>
            <a:srgbClr val="000000"/>
          </a:solidFill>
          <a:ln w="12700" cap="flat" cmpd="sng">
            <a:solidFill>
              <a:srgbClr val="000000"/>
            </a:solidFill>
            <a:prstDash val="solid"/>
            <a:round/>
            <a:headEnd type="none" w="med" len="med"/>
            <a:tailEnd type="none" w="med" len="med"/>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85" name="Shape 85"/>
          <p:cNvSpPr txBox="1">
            <a:spLocks noGrp="1"/>
          </p:cNvSpPr>
          <p:nvPr>
            <p:ph type="title"/>
          </p:nvPr>
        </p:nvSpPr>
        <p:spPr>
          <a:xfrm>
            <a:off x="890587" y="27030"/>
            <a:ext cx="7620001" cy="2292305"/>
          </a:xfrm>
          <a:prstGeom prst="rect">
            <a:avLst/>
          </a:prstGeom>
          <a:noFill/>
          <a:ln>
            <a:noFill/>
          </a:ln>
        </p:spPr>
        <p:txBody>
          <a:bodyPr lIns="91425" tIns="91425" rIns="91425" bIns="91425" anchor="b" anchorCtr="0"/>
          <a:lstStyle>
            <a:lvl1pPr marL="0" marR="0" lvl="0" indent="0" algn="l" rtl="0">
              <a:lnSpc>
                <a:spcPct val="90000"/>
              </a:lnSpc>
              <a:spcBef>
                <a:spcPts val="0"/>
              </a:spcBef>
              <a:spcAft>
                <a:spcPts val="0"/>
              </a:spcAft>
              <a:buClr>
                <a:srgbClr val="F16F3B"/>
              </a:buClr>
              <a:buFont typeface="Arial"/>
              <a:buNone/>
              <a:defRPr sz="3600" b="1" i="0" u="none" strike="noStrike" cap="none">
                <a:solidFill>
                  <a:srgbClr val="F16F3B"/>
                </a:solidFill>
                <a:latin typeface="Arial"/>
                <a:ea typeface="Arial"/>
                <a:cs typeface="Arial"/>
                <a:sym typeface="Arial"/>
              </a:defRPr>
            </a:lvl1pPr>
            <a:lvl2pPr marL="0" marR="0" lvl="1"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2pPr>
            <a:lvl3pPr marL="0" marR="0" lvl="2"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3pPr>
            <a:lvl4pPr marL="0" marR="0" lvl="3"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4pPr>
            <a:lvl5pPr marL="0" marR="0" lvl="4"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5pPr>
            <a:lvl6pPr marL="0" marR="0" lvl="5"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6pPr>
            <a:lvl7pPr marL="0" marR="0" lvl="6"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7pPr>
            <a:lvl8pPr marL="0" marR="0" lvl="7"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8pPr>
            <a:lvl9pPr marL="0" marR="0" lvl="8" indent="0" algn="l" rtl="0">
              <a:lnSpc>
                <a:spcPct val="90000"/>
              </a:lnSpc>
              <a:spcBef>
                <a:spcPts val="0"/>
              </a:spcBef>
              <a:spcAft>
                <a:spcPts val="0"/>
              </a:spcAft>
              <a:buClr>
                <a:srgbClr val="008881"/>
              </a:buClr>
              <a:buFont typeface="Arial"/>
              <a:buNone/>
              <a:defRPr sz="9600" b="0" i="0" u="none" strike="noStrike" cap="none">
                <a:solidFill>
                  <a:srgbClr val="008881"/>
                </a:solidFill>
                <a:latin typeface="Arial"/>
                <a:ea typeface="Arial"/>
                <a:cs typeface="Arial"/>
                <a:sym typeface="Arial"/>
              </a:defRPr>
            </a:lvl9pPr>
          </a:lstStyle>
          <a:p>
            <a:endParaRPr/>
          </a:p>
        </p:txBody>
      </p:sp>
      <p:sp>
        <p:nvSpPr>
          <p:cNvPr id="86" name="Shape 86"/>
          <p:cNvSpPr txBox="1">
            <a:spLocks noGrp="1"/>
          </p:cNvSpPr>
          <p:nvPr>
            <p:ph type="body" idx="1"/>
          </p:nvPr>
        </p:nvSpPr>
        <p:spPr>
          <a:xfrm>
            <a:off x="890587" y="2633383"/>
            <a:ext cx="7620001" cy="104233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1pPr>
            <a:lvl2pPr marL="0" marR="0" lvl="1" indent="4572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2pPr>
            <a:lvl3pPr marL="0" marR="0" lvl="2" indent="9144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3pPr>
            <a:lvl4pPr marL="0" marR="0" lvl="3" indent="13716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4pPr>
            <a:lvl5pPr marL="0" marR="0" lvl="4" indent="1828800" algn="l" rtl="0">
              <a:lnSpc>
                <a:spcPct val="100000"/>
              </a:lnSpc>
              <a:spcBef>
                <a:spcPts val="0"/>
              </a:spcBef>
              <a:spcAft>
                <a:spcPts val="0"/>
              </a:spcAft>
              <a:buClr>
                <a:schemeClr val="accent2"/>
              </a:buClr>
              <a:buFont typeface="Arial"/>
              <a:buNone/>
              <a:defRPr sz="2400" b="0" i="0" u="none" strike="noStrike" cap="none">
                <a:solidFill>
                  <a:schemeClr val="accent2"/>
                </a:solidFill>
                <a:latin typeface="Arial"/>
                <a:ea typeface="Arial"/>
                <a:cs typeface="Arial"/>
                <a:sym typeface="Arial"/>
              </a:defRPr>
            </a:lvl5pPr>
            <a:lvl6pPr marL="2606039" marR="0" lvl="5" indent="-142239"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6pPr>
            <a:lvl7pPr marL="3063239" marR="0" lvl="6" indent="-142239"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7pPr>
            <a:lvl8pPr marL="3520440" marR="0" lvl="7" indent="-14224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8pPr>
            <a:lvl9pPr marL="3977640" marR="0" lvl="8" indent="-14224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9pPr>
          </a:lstStyle>
          <a:p>
            <a:endParaRPr/>
          </a:p>
        </p:txBody>
      </p:sp>
      <p:sp>
        <p:nvSpPr>
          <p:cNvPr id="87" name="Shape 87"/>
          <p:cNvSpPr/>
          <p:nvPr/>
        </p:nvSpPr>
        <p:spPr>
          <a:xfrm>
            <a:off x="0" y="4629150"/>
            <a:ext cx="9144000" cy="385764"/>
          </a:xfrm>
          <a:prstGeom prst="rect">
            <a:avLst/>
          </a:prstGeom>
          <a:solidFill>
            <a:srgbClr val="0078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88" name="Shape 88"/>
          <p:cNvSpPr/>
          <p:nvPr/>
        </p:nvSpPr>
        <p:spPr>
          <a:xfrm>
            <a:off x="366712" y="5043848"/>
            <a:ext cx="2274886" cy="1270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808080"/>
              </a:buClr>
              <a:buSzPct val="25000"/>
              <a:buFont typeface="Arial"/>
              <a:buNone/>
            </a:pPr>
            <a:r>
              <a:rPr lang="en-US" sz="600" b="0" i="0" u="none" strike="noStrike" cap="none">
                <a:solidFill>
                  <a:srgbClr val="808080"/>
                </a:solidFill>
                <a:latin typeface="Arial"/>
                <a:ea typeface="Arial"/>
                <a:cs typeface="Arial"/>
                <a:sym typeface="Arial"/>
              </a:rPr>
              <a:t>© Copyright 2014 Pivotal. All rights reserved.</a:t>
            </a:r>
          </a:p>
        </p:txBody>
      </p:sp>
      <p:sp>
        <p:nvSpPr>
          <p:cNvPr id="89" name="Shape 89"/>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a:t>
            </a:fld>
            <a:endParaRPr lang="en-US" sz="800" b="0" i="0" u="none" strike="noStrike" cap="none">
              <a:solidFill>
                <a:srgbClr val="808080"/>
              </a:solidFill>
              <a:latin typeface="Arial"/>
              <a:ea typeface="Arial"/>
              <a:cs typeface="Arial"/>
              <a:sym typeface="Arial"/>
            </a:endParaRPr>
          </a:p>
        </p:txBody>
      </p:sp>
      <p:sp>
        <p:nvSpPr>
          <p:cNvPr id="90" name="Shape 90"/>
          <p:cNvSpPr txBox="1">
            <a:spLocks noGrp="1"/>
          </p:cNvSpPr>
          <p:nvPr>
            <p:ph type="body" idx="2"/>
          </p:nvPr>
        </p:nvSpPr>
        <p:spPr>
          <a:xfrm>
            <a:off x="894004" y="3709460"/>
            <a:ext cx="7620001" cy="350662"/>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4D4D4D"/>
              </a:buClr>
              <a:buFont typeface="Arial"/>
              <a:buNone/>
              <a:defRPr sz="1800" b="0" i="0" u="none" strike="noStrike" cap="none">
                <a:solidFill>
                  <a:srgbClr val="4D4D4D"/>
                </a:solidFill>
                <a:latin typeface="Arial"/>
                <a:ea typeface="Arial"/>
                <a:cs typeface="Arial"/>
                <a:sym typeface="Arial"/>
              </a:defRPr>
            </a:lvl1pPr>
            <a:lvl2pPr marL="790575" marR="0" lvl="1" indent="-155575"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2pPr>
            <a:lvl3pPr marL="1234439" marR="0" lvl="2" indent="-142239"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3pPr>
            <a:lvl4pPr marL="1727200" marR="0" lvl="3" indent="-17780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4pPr>
            <a:lvl5pPr marL="2184400" marR="0" lvl="4" indent="-17780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5pPr>
            <a:lvl6pPr marL="2606039" marR="0" lvl="5" indent="-142239"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6pPr>
            <a:lvl7pPr marL="3063239" marR="0" lvl="6" indent="-142239"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7pPr>
            <a:lvl8pPr marL="3520440" marR="0" lvl="7" indent="-14224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8pPr>
            <a:lvl9pPr marL="3977640" marR="0" lvl="8" indent="-142240" algn="l" rtl="0">
              <a:lnSpc>
                <a:spcPct val="100000"/>
              </a:lnSpc>
              <a:spcBef>
                <a:spcPts val="600"/>
              </a:spcBef>
              <a:spcAft>
                <a:spcPts val="0"/>
              </a:spcAft>
              <a:buClr>
                <a:srgbClr val="2C95DD"/>
              </a:buClr>
              <a:buSzPct val="100000"/>
              <a:buFont typeface="Arial"/>
              <a:buChar char="•"/>
              <a:defRPr sz="2800" b="0" i="0" u="none" strike="noStrike" cap="none">
                <a:solidFill>
                  <a:srgbClr val="4D4D4D"/>
                </a:solidFill>
                <a:latin typeface="Helvetica Neue"/>
                <a:ea typeface="Helvetica Neue"/>
                <a:cs typeface="Helvetica Neue"/>
                <a:sym typeface="Helvetica Neue"/>
              </a:defRPr>
            </a:lvl9pPr>
          </a:lstStyle>
          <a:p>
            <a:endParaRPr/>
          </a:p>
        </p:txBody>
      </p:sp>
      <p:pic>
        <p:nvPicPr>
          <p:cNvPr id="91" name="Shape 91"/>
          <p:cNvPicPr preferRelativeResize="0"/>
          <p:nvPr/>
        </p:nvPicPr>
        <p:blipFill rotWithShape="1">
          <a:blip r:embed="rId3">
            <a:alphaModFix/>
          </a:blip>
          <a:srcRect/>
          <a:stretch/>
        </p:blipFill>
        <p:spPr>
          <a:xfrm>
            <a:off x="7937764" y="4709392"/>
            <a:ext cx="965200" cy="22860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Divider 1">
    <p:spTree>
      <p:nvGrpSpPr>
        <p:cNvPr id="1" name="Shape 44"/>
        <p:cNvGrpSpPr/>
        <p:nvPr/>
      </p:nvGrpSpPr>
      <p:grpSpPr>
        <a:xfrm>
          <a:off x="0" y="0"/>
          <a:ext cx="0" cy="0"/>
          <a:chOff x="0" y="0"/>
          <a:chExt cx="0" cy="0"/>
        </a:xfrm>
      </p:grpSpPr>
      <p:sp>
        <p:nvSpPr>
          <p:cNvPr id="45" name="Shape 45"/>
          <p:cNvSpPr/>
          <p:nvPr/>
        </p:nvSpPr>
        <p:spPr>
          <a:xfrm>
            <a:off x="0" y="15"/>
            <a:ext cx="9144000" cy="2168501"/>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a:endParaRPr sz="1800">
              <a:solidFill>
                <a:srgbClr val="4D4D4D"/>
              </a:solidFill>
            </a:endParaRPr>
          </a:p>
        </p:txBody>
      </p:sp>
      <p:sp>
        <p:nvSpPr>
          <p:cNvPr id="46" name="Shape 46"/>
          <p:cNvSpPr txBox="1">
            <a:spLocks noGrp="1"/>
          </p:cNvSpPr>
          <p:nvPr>
            <p:ph type="ctrTitle"/>
          </p:nvPr>
        </p:nvSpPr>
        <p:spPr>
          <a:xfrm>
            <a:off x="2728911" y="995595"/>
            <a:ext cx="6048376" cy="1230080"/>
          </a:xfrm>
          <a:prstGeom prst="rect">
            <a:avLst/>
          </a:prstGeom>
          <a:noFill/>
          <a:ln>
            <a:noFill/>
          </a:ln>
        </p:spPr>
        <p:txBody>
          <a:bodyPr lIns="91425" tIns="91425" rIns="91425" bIns="91425" anchor="b" anchorCtr="0"/>
          <a:lstStyle>
            <a:lvl1pPr marL="0" marR="0" indent="0" algn="l" rtl="0">
              <a:lnSpc>
                <a:spcPct val="90000"/>
              </a:lnSpc>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7" name="Shape 47"/>
          <p:cNvSpPr txBox="1">
            <a:spLocks noGrp="1"/>
          </p:cNvSpPr>
          <p:nvPr>
            <p:ph type="subTitle" idx="1"/>
          </p:nvPr>
        </p:nvSpPr>
        <p:spPr>
          <a:xfrm>
            <a:off x="2728923" y="2455863"/>
            <a:ext cx="6048374" cy="1901704"/>
          </a:xfrm>
          <a:prstGeom prst="rect">
            <a:avLst/>
          </a:prstGeom>
          <a:noFill/>
          <a:ln>
            <a:noFill/>
          </a:ln>
        </p:spPr>
        <p:txBody>
          <a:bodyPr lIns="91425" tIns="91425" rIns="91425" bIns="91425" anchor="t" anchorCtr="0"/>
          <a:lstStyle>
            <a:lvl1pPr marL="0" marR="0" indent="0" algn="l" rtl="0">
              <a:spcBef>
                <a:spcPts val="600"/>
              </a:spcBef>
              <a:buClr>
                <a:srgbClr val="2C95DD"/>
              </a:buClr>
              <a:buFont typeface="Arial"/>
              <a:buNone/>
              <a:defRPr/>
            </a:lvl1pPr>
            <a:lvl2pPr marL="457200" marR="0" indent="0" algn="ctr" rtl="0">
              <a:spcBef>
                <a:spcPts val="480"/>
              </a:spcBef>
              <a:buClr>
                <a:srgbClr val="2C95DD"/>
              </a:buClr>
              <a:buFont typeface="Arial"/>
              <a:buNone/>
              <a:defRPr/>
            </a:lvl2pPr>
            <a:lvl3pPr marL="914400" marR="0" indent="0" algn="ctr" rtl="0">
              <a:spcBef>
                <a:spcPts val="400"/>
              </a:spcBef>
              <a:buClr>
                <a:srgbClr val="2C95DD"/>
              </a:buClr>
              <a:buFont typeface="Arial"/>
              <a:buNone/>
              <a:defRPr/>
            </a:lvl3pPr>
            <a:lvl4pPr marL="1371600" marR="0" indent="0" algn="ctr" rtl="0">
              <a:spcBef>
                <a:spcPts val="360"/>
              </a:spcBef>
              <a:buClr>
                <a:srgbClr val="2C95DD"/>
              </a:buClr>
              <a:buFont typeface="Arial"/>
              <a:buNone/>
              <a:defRPr/>
            </a:lvl4pPr>
            <a:lvl5pPr marL="1828800" marR="0" indent="0" algn="ctr" rtl="0">
              <a:spcBef>
                <a:spcPts val="360"/>
              </a:spcBef>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Tree>
    <p:extLst>
      <p:ext uri="{BB962C8B-B14F-4D97-AF65-F5344CB8AC3E}">
        <p14:creationId xmlns:p14="http://schemas.microsoft.com/office/powerpoint/2010/main" val="43197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
    <p:spTree>
      <p:nvGrpSpPr>
        <p:cNvPr id="1" name="Shape 19"/>
        <p:cNvGrpSpPr/>
        <p:nvPr/>
      </p:nvGrpSpPr>
      <p:grpSpPr>
        <a:xfrm>
          <a:off x="0" y="0"/>
          <a:ext cx="0" cy="0"/>
          <a:chOff x="0" y="0"/>
          <a:chExt cx="0" cy="0"/>
        </a:xfrm>
      </p:grpSpPr>
      <p:sp>
        <p:nvSpPr>
          <p:cNvPr id="20" name="Shape 20"/>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7" name="Shape 97"/>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b="0" i="0" u="none" strike="noStrike" cap="none">
                <a:solidFill>
                  <a:srgbClr val="7F7F7F"/>
                </a:solidFill>
                <a:latin typeface="Arial"/>
                <a:ea typeface="Arial"/>
                <a:cs typeface="Arial"/>
                <a:sym typeface="Arial"/>
              </a:rPr>
              <a:t>‹#›</a:t>
            </a:fld>
            <a:endParaRPr lang="en-US" sz="900" b="0" i="0" u="none" strike="noStrike" cap="none">
              <a:solidFill>
                <a:srgbClr val="7F7F7F"/>
              </a:solidFill>
              <a:latin typeface="Arial"/>
              <a:ea typeface="Arial"/>
              <a:cs typeface="Arial"/>
              <a:sym typeface="Arial"/>
            </a:endParaRPr>
          </a:p>
        </p:txBody>
      </p:sp>
      <p:sp>
        <p:nvSpPr>
          <p:cNvPr id="98" name="Shape 98"/>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99"/>
        <p:cNvGrpSpPr/>
        <p:nvPr/>
      </p:nvGrpSpPr>
      <p:grpSpPr>
        <a:xfrm>
          <a:off x="0" y="0"/>
          <a:ext cx="0" cy="0"/>
          <a:chOff x="0" y="0"/>
          <a:chExt cx="0" cy="0"/>
        </a:xfrm>
      </p:grpSpPr>
      <p:sp>
        <p:nvSpPr>
          <p:cNvPr id="100" name="Shape 100"/>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a:solidFill>
                  <a:srgbClr val="7F7F7F"/>
                </a:solidFill>
                <a:latin typeface="Arial"/>
                <a:ea typeface="Arial"/>
                <a:cs typeface="Arial"/>
                <a:sym typeface="Arial"/>
              </a:rPr>
              <a:t>‹#›</a:t>
            </a:fld>
            <a:endParaRPr lang="en-US" sz="900">
              <a:solidFill>
                <a:srgbClr val="7F7F7F"/>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 Blank logo">
    <p:spTree>
      <p:nvGrpSpPr>
        <p:cNvPr id="1" name="Shape 101"/>
        <p:cNvGrpSpPr/>
        <p:nvPr/>
      </p:nvGrpSpPr>
      <p:grpSpPr>
        <a:xfrm>
          <a:off x="0" y="0"/>
          <a:ext cx="0" cy="0"/>
          <a:chOff x="0" y="0"/>
          <a:chExt cx="0" cy="0"/>
        </a:xfrm>
      </p:grpSpPr>
      <p:sp>
        <p:nvSpPr>
          <p:cNvPr id="102" name="Shape 102"/>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ain Page">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l"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5" name="Shape 105"/>
          <p:cNvSpPr txBox="1">
            <a:spLocks noGrp="1"/>
          </p:cNvSpPr>
          <p:nvPr>
            <p:ph type="sldNum" idx="12"/>
          </p:nvPr>
        </p:nvSpPr>
        <p:spPr>
          <a:xfrm>
            <a:off x="48247" y="4861462"/>
            <a:ext cx="373337" cy="273843"/>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a:solidFill>
                  <a:srgbClr val="A5A5A5"/>
                </a:solidFill>
                <a:latin typeface="Arial"/>
                <a:ea typeface="Arial"/>
                <a:cs typeface="Arial"/>
                <a:sym typeface="Arial"/>
              </a:rPr>
              <a:t>‹#›</a:t>
            </a:fld>
            <a:endParaRPr lang="en-US" sz="900">
              <a:solidFill>
                <a:srgbClr val="A5A5A5"/>
              </a:solidFill>
              <a:latin typeface="Arial"/>
              <a:ea typeface="Arial"/>
              <a:cs typeface="Arial"/>
              <a:sym typeface="Arial"/>
            </a:endParaRPr>
          </a:p>
        </p:txBody>
      </p:sp>
      <p:sp>
        <p:nvSpPr>
          <p:cNvPr id="106" name="Shape 106"/>
          <p:cNvSpPr txBox="1">
            <a:spLocks noGrp="1"/>
          </p:cNvSpPr>
          <p:nvPr>
            <p:ph type="body" idx="1"/>
          </p:nvPr>
        </p:nvSpPr>
        <p:spPr>
          <a:xfrm>
            <a:off x="114300" y="624362"/>
            <a:ext cx="8796338" cy="288565"/>
          </a:xfrm>
          <a:prstGeom prst="rect">
            <a:avLst/>
          </a:prstGeom>
          <a:noFill/>
          <a:ln>
            <a:noFill/>
          </a:ln>
        </p:spPr>
        <p:txBody>
          <a:bodyPr lIns="91425" tIns="91425" rIns="91425" bIns="91425" anchor="t" anchorCtr="0"/>
          <a:lstStyle>
            <a:lvl1pPr marL="0" marR="0" lvl="0" indent="0" algn="l" rtl="0">
              <a:spcBef>
                <a:spcPts val="360"/>
              </a:spcBef>
              <a:buClr>
                <a:srgbClr val="7F7F7F"/>
              </a:buClr>
              <a:buFont typeface="Arial"/>
              <a:buNone/>
              <a:defRPr sz="1800" b="0" i="0" u="none" strike="noStrike" cap="none">
                <a:solidFill>
                  <a:srgbClr val="7F7F7F"/>
                </a:solidFill>
                <a:latin typeface="Arial"/>
                <a:ea typeface="Arial"/>
                <a:cs typeface="Arial"/>
                <a:sym typeface="Arial"/>
              </a:defRPr>
            </a:lvl1pPr>
            <a:lvl2pPr marL="742950" marR="0" lvl="1" indent="-107950" algn="l" rtl="0">
              <a:spcBef>
                <a:spcPts val="56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spcBef>
                <a:spcPts val="48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7" name="Shape 107"/>
          <p:cNvSpPr/>
          <p:nvPr/>
        </p:nvSpPr>
        <p:spPr>
          <a:xfrm>
            <a:off x="0" y="0"/>
            <a:ext cx="9144000" cy="53993"/>
          </a:xfrm>
          <a:prstGeom prst="rect">
            <a:avLst/>
          </a:prstGeom>
          <a:solidFill>
            <a:srgbClr val="008774"/>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113721" y="149918"/>
            <a:ext cx="8796928" cy="474445"/>
          </a:xfrm>
          <a:prstGeom prst="rect">
            <a:avLst/>
          </a:prstGeom>
          <a:noFill/>
          <a:ln>
            <a:noFill/>
          </a:ln>
        </p:spPr>
        <p:txBody>
          <a:bodyPr lIns="91425" tIns="91425" rIns="91425" bIns="91425" anchor="t" anchorCtr="0"/>
          <a:lstStyle>
            <a:lvl1pPr marL="0" marR="0" lvl="0" indent="0" algn="r" rtl="0">
              <a:spcBef>
                <a:spcPts val="0"/>
              </a:spcBef>
              <a:buClr>
                <a:srgbClr val="008774"/>
              </a:buClr>
              <a:buFont typeface="Arial"/>
              <a:buNone/>
              <a:defRPr sz="2800" b="1" i="0" u="none" strike="noStrike" cap="none">
                <a:solidFill>
                  <a:srgbClr val="008774"/>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0" name="Shape 110"/>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a:solidFill>
                  <a:srgbClr val="7F7F7F"/>
                </a:solidFill>
                <a:latin typeface="Arial"/>
                <a:ea typeface="Arial"/>
                <a:cs typeface="Arial"/>
                <a:sym typeface="Arial"/>
              </a:rPr>
              <a:t>‹#›</a:t>
            </a:fld>
            <a:endParaRPr lang="en-US" sz="900">
              <a:solidFill>
                <a:srgbClr val="7F7F7F"/>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2_Title with Subtitle and Content">
    <p:spTree>
      <p:nvGrpSpPr>
        <p:cNvPr id="1" name="Shape 111"/>
        <p:cNvGrpSpPr/>
        <p:nvPr/>
      </p:nvGrpSpPr>
      <p:grpSpPr>
        <a:xfrm>
          <a:off x="0" y="0"/>
          <a:ext cx="0" cy="0"/>
          <a:chOff x="0" y="0"/>
          <a:chExt cx="0" cy="0"/>
        </a:xfrm>
      </p:grpSpPr>
      <p:sp>
        <p:nvSpPr>
          <p:cNvPr id="112" name="Shape 112"/>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13" name="Shape 113"/>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2"/>
              </a:buClr>
              <a:buFont typeface="Arial"/>
              <a:buNone/>
              <a:defRPr sz="3200" b="0" i="0" u="none" strike="noStrike" cap="none">
                <a:solidFill>
                  <a:schemeClr val="dk2"/>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14" name="Shape 114"/>
          <p:cNvSpPr txBox="1">
            <a:spLocks noGrp="1"/>
          </p:cNvSpPr>
          <p:nvPr>
            <p:ph type="body" idx="2"/>
          </p:nvPr>
        </p:nvSpPr>
        <p:spPr>
          <a:xfrm>
            <a:off x="366713" y="1419224"/>
            <a:ext cx="8410574" cy="3038475"/>
          </a:xfrm>
          <a:prstGeom prst="rect">
            <a:avLst/>
          </a:prstGeom>
          <a:noFill/>
          <a:ln>
            <a:noFill/>
          </a:ln>
        </p:spPr>
        <p:txBody>
          <a:bodyPr lIns="91425" tIns="91425" rIns="91425" bIns="91425" anchor="t" anchorCtr="0"/>
          <a:lstStyle>
            <a:lvl1pPr marL="342900" marR="0" lvl="0" indent="-190500" algn="l" rtl="0">
              <a:spcBef>
                <a:spcPts val="1200"/>
              </a:spcBef>
              <a:buClr>
                <a:schemeClr val="accent1"/>
              </a:buClr>
              <a:buSzPct val="100000"/>
              <a:buFont typeface="Noto Sans Symbols"/>
              <a:buChar char="•"/>
              <a:defRPr sz="2400" b="0" i="0" u="none" strike="noStrike" cap="none">
                <a:solidFill>
                  <a:schemeClr val="dk1"/>
                </a:solidFill>
                <a:latin typeface="Arial"/>
                <a:ea typeface="Arial"/>
                <a:cs typeface="Arial"/>
                <a:sym typeface="Arial"/>
              </a:defRPr>
            </a:lvl1pPr>
            <a:lvl2pPr marL="742950" marR="0" lvl="1" indent="-15875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2pPr>
            <a:lvl3pPr marL="1143000" marR="0" lvl="2" indent="-127000" algn="l" rtl="0">
              <a:spcBef>
                <a:spcPts val="300"/>
              </a:spcBef>
              <a:buClr>
                <a:schemeClr val="accent1"/>
              </a:buClr>
              <a:buSzPct val="100000"/>
              <a:buFont typeface="Verdana"/>
              <a:buChar char="▪"/>
              <a:defRPr sz="1600" b="0" i="0" u="none" strike="noStrike" cap="none">
                <a:solidFill>
                  <a:schemeClr val="dk1"/>
                </a:solidFill>
                <a:latin typeface="Arial"/>
                <a:ea typeface="Arial"/>
                <a:cs typeface="Arial"/>
                <a:sym typeface="Arial"/>
              </a:defRPr>
            </a:lvl3pPr>
            <a:lvl4pPr marL="1658938" marR="0" lvl="3" indent="-134938" algn="l" rtl="0">
              <a:spcBef>
                <a:spcPts val="300"/>
              </a:spcBef>
              <a:buClr>
                <a:schemeClr val="accent1"/>
              </a:buClr>
              <a:buSzPct val="100000"/>
              <a:buFont typeface="Verdana"/>
              <a:buChar char="—"/>
              <a:defRPr sz="1200" b="0" i="0" u="none" strike="noStrike" cap="none">
                <a:solidFill>
                  <a:schemeClr val="dk1"/>
                </a:solidFill>
                <a:latin typeface="Arial"/>
                <a:ea typeface="Arial"/>
                <a:cs typeface="Arial"/>
                <a:sym typeface="Arial"/>
              </a:defRPr>
            </a:lvl4pPr>
            <a:lvl5pPr marL="2057400" marR="0" lvl="4" indent="-158750" algn="l" rtl="0">
              <a:spcBef>
                <a:spcPts val="300"/>
              </a:spcBef>
              <a:buClr>
                <a:schemeClr val="accent1"/>
              </a:buClr>
              <a:buSzPct val="100000"/>
              <a:buFont typeface="Verdana"/>
              <a:buChar char="»"/>
              <a:defRPr sz="11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
        <p:nvSpPr>
          <p:cNvPr id="17" name="Shape 17"/>
          <p:cNvSpPr txBox="1">
            <a:spLocks noGrp="1"/>
          </p:cNvSpPr>
          <p:nvPr>
            <p:ph type="body" idx="1"/>
          </p:nvPr>
        </p:nvSpPr>
        <p:spPr>
          <a:xfrm>
            <a:off x="366713" y="107474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6069995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Slide">
    <p:spTree>
      <p:nvGrpSpPr>
        <p:cNvPr id="1" name="Shape 18"/>
        <p:cNvGrpSpPr/>
        <p:nvPr/>
      </p:nvGrpSpPr>
      <p:grpSpPr>
        <a:xfrm>
          <a:off x="0" y="0"/>
          <a:ext cx="0" cy="0"/>
          <a:chOff x="0" y="0"/>
          <a:chExt cx="0" cy="0"/>
        </a:xfrm>
      </p:grpSpPr>
      <p:sp>
        <p:nvSpPr>
          <p:cNvPr id="20" name="Shape 20"/>
          <p:cNvSpPr txBox="1">
            <a:spLocks noGrp="1"/>
          </p:cNvSpPr>
          <p:nvPr>
            <p:ph type="ctrTitle"/>
          </p:nvPr>
        </p:nvSpPr>
        <p:spPr>
          <a:xfrm>
            <a:off x="890589" y="1312917"/>
            <a:ext cx="4384145" cy="1006429"/>
          </a:xfrm>
          <a:prstGeom prst="rect">
            <a:avLst/>
          </a:prstGeom>
          <a:noFill/>
          <a:ln>
            <a:noFill/>
          </a:ln>
        </p:spPr>
        <p:txBody>
          <a:bodyPr lIns="91425" tIns="91425" rIns="91425" bIns="91425" anchor="b" anchorCtr="0"/>
          <a:lstStyle>
            <a:lvl1pPr marL="0" marR="0" indent="0" algn="l" rtl="0">
              <a:lnSpc>
                <a:spcPct val="90000"/>
              </a:lnSpc>
              <a:spcBef>
                <a:spcPts val="0"/>
              </a:spcBef>
              <a:buClr>
                <a:srgbClr val="F16F3B"/>
              </a:buClr>
              <a:buFont typeface="Arial"/>
              <a:buNone/>
              <a:defRPr sz="3600" b="1" i="0" u="none" strike="noStrike" cap="none" baseline="0">
                <a:solidFill>
                  <a:schemeClr val="bg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dirty="0"/>
          </a:p>
        </p:txBody>
      </p:sp>
      <p:sp>
        <p:nvSpPr>
          <p:cNvPr id="21" name="Shape 21"/>
          <p:cNvSpPr txBox="1">
            <a:spLocks noGrp="1"/>
          </p:cNvSpPr>
          <p:nvPr>
            <p:ph type="subTitle" idx="1"/>
          </p:nvPr>
        </p:nvSpPr>
        <p:spPr>
          <a:xfrm>
            <a:off x="890587" y="2633383"/>
            <a:ext cx="6048374" cy="369332"/>
          </a:xfrm>
          <a:prstGeom prst="rect">
            <a:avLst/>
          </a:prstGeom>
          <a:noFill/>
          <a:ln>
            <a:noFill/>
          </a:ln>
        </p:spPr>
        <p:txBody>
          <a:bodyPr lIns="91425" tIns="91425" rIns="91425" bIns="91425" anchor="t" anchorCtr="0"/>
          <a:lstStyle>
            <a:lvl1pPr marL="0" marR="0" indent="0" algn="l" rtl="0">
              <a:spcBef>
                <a:spcPts val="0"/>
              </a:spcBef>
              <a:buClr>
                <a:srgbClr val="2C95DD"/>
              </a:buClr>
              <a:buFont typeface="Arial"/>
              <a:buNone/>
              <a:defRPr sz="2400" b="0" i="0" u="none" strike="noStrike" cap="none" baseline="0">
                <a:solidFill>
                  <a:schemeClr val="accent2"/>
                </a:solidFill>
                <a:latin typeface="Arial"/>
                <a:ea typeface="Arial"/>
                <a:cs typeface="Arial"/>
                <a:sym typeface="Arial"/>
              </a:defRPr>
            </a:lvl1pPr>
            <a:lvl2pPr marL="457200" marR="0" indent="0" algn="ctr" rtl="0">
              <a:spcBef>
                <a:spcPts val="480"/>
              </a:spcBef>
              <a:buClr>
                <a:srgbClr val="2C95DD"/>
              </a:buClr>
              <a:buFont typeface="Arial"/>
              <a:buNone/>
              <a:defRPr sz="2400" b="0" i="0" u="none" strike="noStrike" cap="none" baseline="0">
                <a:solidFill>
                  <a:srgbClr val="949494"/>
                </a:solidFill>
                <a:latin typeface="Arial"/>
                <a:ea typeface="Arial"/>
                <a:cs typeface="Arial"/>
                <a:sym typeface="Arial"/>
              </a:defRPr>
            </a:lvl2pPr>
            <a:lvl3pPr marL="914400" marR="0" indent="0" algn="ctr" rtl="0">
              <a:spcBef>
                <a:spcPts val="400"/>
              </a:spcBef>
              <a:buClr>
                <a:srgbClr val="2C95DD"/>
              </a:buClr>
              <a:buFont typeface="Arial"/>
              <a:buNone/>
              <a:defRPr sz="2000" b="0" i="0" u="none" strike="noStrike" cap="none" baseline="0">
                <a:solidFill>
                  <a:srgbClr val="949494"/>
                </a:solidFill>
                <a:latin typeface="Arial"/>
                <a:ea typeface="Arial"/>
                <a:cs typeface="Arial"/>
                <a:sym typeface="Arial"/>
              </a:defRPr>
            </a:lvl3pPr>
            <a:lvl4pPr marL="1371600"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4pPr>
            <a:lvl5pPr marL="1828800"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5pPr>
            <a:lvl6pPr marL="22860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6pPr>
            <a:lvl7pPr marL="27432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7pPr>
            <a:lvl8pPr marL="32004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8pPr>
            <a:lvl9pPr marL="36576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9pPr>
          </a:lstStyle>
          <a:p>
            <a:endParaRPr dirty="0"/>
          </a:p>
        </p:txBody>
      </p:sp>
      <p:sp>
        <p:nvSpPr>
          <p:cNvPr id="22" name="Shape 22"/>
          <p:cNvSpPr txBox="1">
            <a:spLocks noGrp="1"/>
          </p:cNvSpPr>
          <p:nvPr>
            <p:ph type="body" idx="2"/>
          </p:nvPr>
        </p:nvSpPr>
        <p:spPr>
          <a:xfrm>
            <a:off x="908582" y="3710101"/>
            <a:ext cx="5026550" cy="276998"/>
          </a:xfrm>
          <a:prstGeom prst="rect">
            <a:avLst/>
          </a:prstGeom>
          <a:noFill/>
          <a:ln>
            <a:noFill/>
          </a:ln>
        </p:spPr>
        <p:txBody>
          <a:bodyPr lIns="91425" tIns="91425" rIns="91425" bIns="91425" anchor="t" anchorCtr="0"/>
          <a:lstStyle>
            <a:lvl1pPr rtl="0">
              <a:spcBef>
                <a:spcPts val="0"/>
              </a:spcBef>
              <a:buClr>
                <a:srgbClr val="7F7F7F"/>
              </a:buClr>
              <a:buFont typeface="Arial"/>
              <a:buNone/>
              <a:defRPr sz="1800" b="0" i="0" u="none" strike="noStrike" cap="none" baseline="0">
                <a:solidFill>
                  <a:srgbClr val="7F7F7F"/>
                </a:solidFill>
                <a:latin typeface="Arial"/>
                <a:ea typeface="Arial"/>
                <a:cs typeface="Arial"/>
                <a:sym typeface="Arial"/>
              </a:defRPr>
            </a:lvl1pPr>
            <a:lvl2pPr rtl="0">
              <a:spcBef>
                <a:spcPts val="0"/>
              </a:spcBef>
              <a:defRPr sz="2400">
                <a:solidFill>
                  <a:schemeClr val="dk1"/>
                </a:solidFill>
              </a:defRPr>
            </a:lvl2pPr>
            <a:lvl3pPr rtl="0">
              <a:spcBef>
                <a:spcPts val="0"/>
              </a:spcBef>
              <a:defRPr sz="2000">
                <a:solidFill>
                  <a:schemeClr val="dk1"/>
                </a:solidFill>
              </a:defRPr>
            </a:lvl3pPr>
            <a:lvl4pPr rtl="0">
              <a:spcBef>
                <a:spcPts val="0"/>
              </a:spcBef>
              <a:defRPr sz="1800">
                <a:solidFill>
                  <a:schemeClr val="dk1"/>
                </a:solidFill>
              </a:defRPr>
            </a:lvl4pPr>
            <a:lvl5pPr rtl="0">
              <a:spcBef>
                <a:spcPts val="0"/>
              </a:spcBef>
              <a:defRPr sz="1800">
                <a:solidFill>
                  <a:schemeClr val="dk1"/>
                </a:solidFil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5684807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1760982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dirty="0"/>
          </a:p>
        </p:txBody>
      </p:sp>
    </p:spTree>
    <p:extLst>
      <p:ext uri="{BB962C8B-B14F-4D97-AF65-F5344CB8AC3E}">
        <p14:creationId xmlns:p14="http://schemas.microsoft.com/office/powerpoint/2010/main" val="439571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1_Custom Layout">
    <p:spTree>
      <p:nvGrpSpPr>
        <p:cNvPr id="1" name="Shape 21"/>
        <p:cNvGrpSpPr/>
        <p:nvPr/>
      </p:nvGrpSpPr>
      <p:grpSpPr>
        <a:xfrm>
          <a:off x="0" y="0"/>
          <a:ext cx="0" cy="0"/>
          <a:chOff x="0" y="0"/>
          <a:chExt cx="0" cy="0"/>
        </a:xfrm>
      </p:grpSpPr>
      <p:sp>
        <p:nvSpPr>
          <p:cNvPr id="22" name="Shape 22"/>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a:solidFill>
                  <a:srgbClr val="888888"/>
                </a:solidFill>
                <a:latin typeface="Arial"/>
                <a:ea typeface="Arial"/>
                <a:cs typeface="Arial"/>
                <a:sym typeface="Arial"/>
              </a:rPr>
              <a:t>‹#›</a:t>
            </a:fld>
            <a:endParaRPr lang="en-US" sz="1000">
              <a:solidFill>
                <a:srgbClr val="888888"/>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18899763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366712" y="78582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41" name="Shape 4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b="1">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2"/>
          </p:nvPr>
        </p:nvSpPr>
        <p:spPr>
          <a:xfrm>
            <a:off x="366714" y="1419224"/>
            <a:ext cx="8410574" cy="3038475"/>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5526455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wo Columns">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366713" y="1074747"/>
            <a:ext cx="403246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4744823" y="1074747"/>
            <a:ext cx="403246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4356565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1"/>
          </p:nvPr>
        </p:nvSpPr>
        <p:spPr>
          <a:xfrm>
            <a:off x="366713" y="107474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8342664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2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824124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43"/>
        <p:cNvGrpSpPr/>
        <p:nvPr/>
      </p:nvGrpSpPr>
      <p:grpSpPr>
        <a:xfrm>
          <a:off x="0" y="0"/>
          <a:ext cx="0" cy="0"/>
          <a:chOff x="0" y="0"/>
          <a:chExt cx="0" cy="0"/>
        </a:xfrm>
      </p:grpSpPr>
      <p:sp>
        <p:nvSpPr>
          <p:cNvPr id="44" name="Shape 44"/>
          <p:cNvSpPr/>
          <p:nvPr/>
        </p:nvSpPr>
        <p:spPr>
          <a:xfrm>
            <a:off x="0" y="1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45" name="Shape 45"/>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46" name="Shape 46"/>
          <p:cNvSpPr txBox="1"/>
          <p:nvPr/>
        </p:nvSpPr>
        <p:spPr>
          <a:xfrm flipH="1">
            <a:off x="8553470" y="5021498"/>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sp>
        <p:nvSpPr>
          <p:cNvPr id="47" name="Shape 47"/>
          <p:cNvSpPr txBox="1"/>
          <p:nvPr/>
        </p:nvSpPr>
        <p:spPr>
          <a:xfrm>
            <a:off x="366712" y="5018448"/>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 Copyright 2015 Pivotal. All rights reserved.</a:t>
            </a:r>
          </a:p>
        </p:txBody>
      </p:sp>
      <p:sp>
        <p:nvSpPr>
          <p:cNvPr id="48" name="Shape 48"/>
          <p:cNvSpPr txBox="1">
            <a:spLocks noGrp="1"/>
          </p:cNvSpPr>
          <p:nvPr>
            <p:ph type="ctrTitle"/>
          </p:nvPr>
        </p:nvSpPr>
        <p:spPr>
          <a:xfrm>
            <a:off x="670454" y="1674293"/>
            <a:ext cx="6048376" cy="1354217"/>
          </a:xfrm>
          <a:prstGeom prst="rect">
            <a:avLst/>
          </a:prstGeom>
          <a:noFill/>
          <a:ln>
            <a:noFill/>
          </a:ln>
          <a:effectLst>
            <a:reflection stA="50000" endPos="75000" dist="12700" dir="5400000" sy="-100000" algn="bl" rotWithShape="0"/>
          </a:effectLst>
        </p:spPr>
        <p:txBody>
          <a:bodyPr lIns="91425" tIns="91425" rIns="91425" bIns="91425" anchor="b" anchorCtr="0"/>
          <a:lstStyle>
            <a:lvl1pPr marL="0" marR="0" indent="0" algn="l" rtl="0">
              <a:lnSpc>
                <a:spcPct val="90000"/>
              </a:lnSpc>
              <a:spcBef>
                <a:spcPts val="0"/>
              </a:spcBef>
              <a:buClr>
                <a:schemeClr val="dk2"/>
              </a:buClr>
              <a:buFont typeface="Arial"/>
              <a:buNone/>
              <a:defRPr sz="9600" b="0" i="0" u="none" strike="noStrike" cap="none" baseline="0">
                <a:solidFill>
                  <a:schemeClr val="dk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49" name="Shape 49"/>
          <p:cNvPicPr preferRelativeResize="0"/>
          <p:nvPr/>
        </p:nvPicPr>
        <p:blipFill rotWithShape="1">
          <a:blip r:embed="rId2">
            <a:alphaModFix/>
          </a:blip>
          <a:srcRect/>
          <a:stretch/>
        </p:blipFill>
        <p:spPr>
          <a:xfrm>
            <a:off x="7941752" y="4713966"/>
            <a:ext cx="957261" cy="219454"/>
          </a:xfrm>
          <a:prstGeom prst="rect">
            <a:avLst/>
          </a:prstGeom>
          <a:noFill/>
          <a:ln>
            <a:noFill/>
          </a:ln>
        </p:spPr>
      </p:pic>
    </p:spTree>
    <p:extLst>
      <p:ext uri="{BB962C8B-B14F-4D97-AF65-F5344CB8AC3E}">
        <p14:creationId xmlns:p14="http://schemas.microsoft.com/office/powerpoint/2010/main" val="23684548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ivotal Title Slide">
    <p:bg>
      <p:bgPr>
        <a:solidFill>
          <a:schemeClr val="accent1"/>
        </a:solidFill>
        <a:effectLst/>
      </p:bgPr>
    </p:bg>
    <p:spTree>
      <p:nvGrpSpPr>
        <p:cNvPr id="1" name="Shape 11"/>
        <p:cNvGrpSpPr/>
        <p:nvPr/>
      </p:nvGrpSpPr>
      <p:grpSpPr>
        <a:xfrm>
          <a:off x="0" y="0"/>
          <a:ext cx="0" cy="0"/>
          <a:chOff x="0" y="0"/>
          <a:chExt cx="0" cy="0"/>
        </a:xfrm>
      </p:grpSpPr>
      <p:sp>
        <p:nvSpPr>
          <p:cNvPr id="12" name="Shape 12"/>
          <p:cNvSpPr/>
          <p:nvPr/>
        </p:nvSpPr>
        <p:spPr>
          <a:xfrm>
            <a:off x="0" y="10"/>
            <a:ext cx="9232900" cy="5143499"/>
          </a:xfrm>
          <a:prstGeom prst="rect">
            <a:avLst/>
          </a:prstGeom>
          <a:solidFill>
            <a:schemeClr val="bg2"/>
          </a:solidFill>
          <a:ln>
            <a:noFill/>
          </a:ln>
        </p:spPr>
        <p:txBody>
          <a:bodyPr lIns="91425" tIns="45700" rIns="91425" bIns="45700" anchor="ctr" anchorCtr="0">
            <a:noAutofit/>
          </a:bodyPr>
          <a:lstStyle/>
          <a:p>
            <a:pPr algn="ctr"/>
            <a:endParaRPr sz="1800">
              <a:solidFill>
                <a:srgbClr val="FFFFFF"/>
              </a:solidFill>
            </a:endParaRPr>
          </a:p>
        </p:txBody>
      </p:sp>
      <p:sp>
        <p:nvSpPr>
          <p:cNvPr id="13" name="Shape 13"/>
          <p:cNvSpPr txBox="1"/>
          <p:nvPr/>
        </p:nvSpPr>
        <p:spPr>
          <a:xfrm>
            <a:off x="1676400" y="2984510"/>
            <a:ext cx="5689600" cy="446275"/>
          </a:xfrm>
          <a:prstGeom prst="rect">
            <a:avLst/>
          </a:prstGeom>
          <a:noFill/>
          <a:ln>
            <a:noFill/>
          </a:ln>
        </p:spPr>
        <p:txBody>
          <a:bodyPr lIns="91425" tIns="45700" rIns="91425" bIns="45700" anchor="t" anchorCtr="0">
            <a:noAutofit/>
          </a:bodyPr>
          <a:lstStyle/>
          <a:p>
            <a:pPr algn="ctr">
              <a:buSzPct val="25000"/>
            </a:pPr>
            <a:r>
              <a:rPr lang="en-US" sz="2250" dirty="0">
                <a:solidFill>
                  <a:srgbClr val="FFFFFF"/>
                </a:solidFill>
              </a:rPr>
              <a:t>BUILT FOR THE SPEED OF BUSINESS</a:t>
            </a:r>
          </a:p>
        </p:txBody>
      </p:sp>
      <p:pic>
        <p:nvPicPr>
          <p:cNvPr id="14" name="Shape 14"/>
          <p:cNvPicPr preferRelativeResize="0"/>
          <p:nvPr/>
        </p:nvPicPr>
        <p:blipFill rotWithShape="1">
          <a:blip r:embed="rId2">
            <a:alphaModFix/>
          </a:blip>
          <a:srcRect r="5547"/>
          <a:stretch/>
        </p:blipFill>
        <p:spPr>
          <a:xfrm>
            <a:off x="1948133" y="1490368"/>
            <a:ext cx="5189266" cy="1259180"/>
          </a:xfrm>
          <a:prstGeom prst="rect">
            <a:avLst/>
          </a:prstGeom>
          <a:noFill/>
          <a:ln>
            <a:noFill/>
          </a:ln>
        </p:spPr>
      </p:pic>
    </p:spTree>
    <p:extLst>
      <p:ext uri="{BB962C8B-B14F-4D97-AF65-F5344CB8AC3E}">
        <p14:creationId xmlns:p14="http://schemas.microsoft.com/office/powerpoint/2010/main" val="37211676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7" name="Shape 17"/>
          <p:cNvSpPr txBox="1">
            <a:spLocks noGrp="1"/>
          </p:cNvSpPr>
          <p:nvPr>
            <p:ph type="body" idx="1"/>
          </p:nvPr>
        </p:nvSpPr>
        <p:spPr>
          <a:xfrm>
            <a:off x="366713" y="107474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436211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Shape 18"/>
        <p:cNvGrpSpPr/>
        <p:nvPr/>
      </p:nvGrpSpPr>
      <p:grpSpPr>
        <a:xfrm>
          <a:off x="0" y="0"/>
          <a:ext cx="0" cy="0"/>
          <a:chOff x="0" y="0"/>
          <a:chExt cx="0" cy="0"/>
        </a:xfrm>
      </p:grpSpPr>
      <p:sp>
        <p:nvSpPr>
          <p:cNvPr id="20" name="Shape 20"/>
          <p:cNvSpPr txBox="1">
            <a:spLocks noGrp="1"/>
          </p:cNvSpPr>
          <p:nvPr>
            <p:ph type="ctrTitle"/>
          </p:nvPr>
        </p:nvSpPr>
        <p:spPr>
          <a:xfrm>
            <a:off x="890589" y="1312917"/>
            <a:ext cx="4384145" cy="1006429"/>
          </a:xfrm>
          <a:prstGeom prst="rect">
            <a:avLst/>
          </a:prstGeom>
          <a:noFill/>
          <a:ln>
            <a:noFill/>
          </a:ln>
        </p:spPr>
        <p:txBody>
          <a:bodyPr lIns="91425" tIns="91425" rIns="91425" bIns="91425" anchor="b" anchorCtr="0"/>
          <a:lstStyle>
            <a:lvl1pPr marL="0" marR="0" indent="0" algn="l" rtl="0">
              <a:lnSpc>
                <a:spcPct val="90000"/>
              </a:lnSpc>
              <a:spcBef>
                <a:spcPts val="0"/>
              </a:spcBef>
              <a:buClr>
                <a:srgbClr val="F16F3B"/>
              </a:buClr>
              <a:buFont typeface="Arial"/>
              <a:buNone/>
              <a:defRPr sz="3600" b="1" i="0" u="none" strike="noStrike" cap="none" baseline="0">
                <a:solidFill>
                  <a:schemeClr val="bg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21" name="Shape 21"/>
          <p:cNvSpPr txBox="1">
            <a:spLocks noGrp="1"/>
          </p:cNvSpPr>
          <p:nvPr>
            <p:ph type="subTitle" idx="1"/>
          </p:nvPr>
        </p:nvSpPr>
        <p:spPr>
          <a:xfrm>
            <a:off x="890587" y="2633383"/>
            <a:ext cx="6048374" cy="369332"/>
          </a:xfrm>
          <a:prstGeom prst="rect">
            <a:avLst/>
          </a:prstGeom>
          <a:noFill/>
          <a:ln>
            <a:noFill/>
          </a:ln>
        </p:spPr>
        <p:txBody>
          <a:bodyPr lIns="91425" tIns="91425" rIns="91425" bIns="91425" anchor="t" anchorCtr="0"/>
          <a:lstStyle>
            <a:lvl1pPr marL="0" marR="0" indent="0" algn="l" rtl="0">
              <a:spcBef>
                <a:spcPts val="0"/>
              </a:spcBef>
              <a:buClr>
                <a:srgbClr val="2C95DD"/>
              </a:buClr>
              <a:buFont typeface="Arial"/>
              <a:buNone/>
              <a:defRPr sz="2400" b="0" i="0" u="none" strike="noStrike" cap="none" baseline="0">
                <a:solidFill>
                  <a:schemeClr val="accent2"/>
                </a:solidFill>
                <a:latin typeface="Arial"/>
                <a:ea typeface="Arial"/>
                <a:cs typeface="Arial"/>
                <a:sym typeface="Arial"/>
              </a:defRPr>
            </a:lvl1pPr>
            <a:lvl2pPr marL="457200" marR="0" indent="0" algn="ctr" rtl="0">
              <a:spcBef>
                <a:spcPts val="480"/>
              </a:spcBef>
              <a:buClr>
                <a:srgbClr val="2C95DD"/>
              </a:buClr>
              <a:buFont typeface="Arial"/>
              <a:buNone/>
              <a:defRPr sz="2400" b="0" i="0" u="none" strike="noStrike" cap="none" baseline="0">
                <a:solidFill>
                  <a:srgbClr val="949494"/>
                </a:solidFill>
                <a:latin typeface="Arial"/>
                <a:ea typeface="Arial"/>
                <a:cs typeface="Arial"/>
                <a:sym typeface="Arial"/>
              </a:defRPr>
            </a:lvl2pPr>
            <a:lvl3pPr marL="914400" marR="0" indent="0" algn="ctr" rtl="0">
              <a:spcBef>
                <a:spcPts val="400"/>
              </a:spcBef>
              <a:buClr>
                <a:srgbClr val="2C95DD"/>
              </a:buClr>
              <a:buFont typeface="Arial"/>
              <a:buNone/>
              <a:defRPr sz="2000" b="0" i="0" u="none" strike="noStrike" cap="none" baseline="0">
                <a:solidFill>
                  <a:srgbClr val="949494"/>
                </a:solidFill>
                <a:latin typeface="Arial"/>
                <a:ea typeface="Arial"/>
                <a:cs typeface="Arial"/>
                <a:sym typeface="Arial"/>
              </a:defRPr>
            </a:lvl3pPr>
            <a:lvl4pPr marL="1371600"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4pPr>
            <a:lvl5pPr marL="1828800"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5pPr>
            <a:lvl6pPr marL="22860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6pPr>
            <a:lvl7pPr marL="27432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7pPr>
            <a:lvl8pPr marL="32004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8pPr>
            <a:lvl9pPr marL="36576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9pPr>
          </a:lstStyle>
          <a:p>
            <a:endParaRPr/>
          </a:p>
        </p:txBody>
      </p:sp>
      <p:sp>
        <p:nvSpPr>
          <p:cNvPr id="22" name="Shape 22"/>
          <p:cNvSpPr txBox="1">
            <a:spLocks noGrp="1"/>
          </p:cNvSpPr>
          <p:nvPr>
            <p:ph type="body" idx="2"/>
          </p:nvPr>
        </p:nvSpPr>
        <p:spPr>
          <a:xfrm>
            <a:off x="908582" y="3267649"/>
            <a:ext cx="5026550" cy="276998"/>
          </a:xfrm>
          <a:prstGeom prst="rect">
            <a:avLst/>
          </a:prstGeom>
          <a:noFill/>
          <a:ln>
            <a:noFill/>
          </a:ln>
        </p:spPr>
        <p:txBody>
          <a:bodyPr lIns="91425" tIns="91425" rIns="91425" bIns="91425" anchor="t" anchorCtr="0"/>
          <a:lstStyle>
            <a:lvl1pPr rtl="0">
              <a:spcBef>
                <a:spcPts val="0"/>
              </a:spcBef>
              <a:buClr>
                <a:srgbClr val="7F7F7F"/>
              </a:buClr>
              <a:buFont typeface="Arial"/>
              <a:buNone/>
              <a:defRPr sz="1800" b="0" i="0" u="none" strike="noStrike" cap="none" baseline="0">
                <a:solidFill>
                  <a:srgbClr val="7F7F7F"/>
                </a:solidFill>
                <a:latin typeface="Arial"/>
                <a:ea typeface="Arial"/>
                <a:cs typeface="Arial"/>
                <a:sym typeface="Arial"/>
              </a:defRPr>
            </a:lvl1pPr>
            <a:lvl2pPr rtl="0">
              <a:spcBef>
                <a:spcPts val="0"/>
              </a:spcBef>
              <a:defRPr sz="2400">
                <a:solidFill>
                  <a:schemeClr val="dk1"/>
                </a:solidFill>
              </a:defRPr>
            </a:lvl2pPr>
            <a:lvl3pPr rtl="0">
              <a:spcBef>
                <a:spcPts val="0"/>
              </a:spcBef>
              <a:defRPr sz="2000">
                <a:solidFill>
                  <a:schemeClr val="dk1"/>
                </a:solidFill>
              </a:defRPr>
            </a:lvl3pPr>
            <a:lvl4pPr rtl="0">
              <a:spcBef>
                <a:spcPts val="0"/>
              </a:spcBef>
              <a:defRPr sz="1800">
                <a:solidFill>
                  <a:schemeClr val="dk1"/>
                </a:solidFill>
              </a:defRPr>
            </a:lvl4pPr>
            <a:lvl5pPr rtl="0">
              <a:spcBef>
                <a:spcPts val="0"/>
              </a:spcBef>
              <a:defRPr sz="1800">
                <a:solidFill>
                  <a:schemeClr val="dk1"/>
                </a:solidFil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dirty="0"/>
          </a:p>
        </p:txBody>
      </p:sp>
    </p:spTree>
    <p:extLst>
      <p:ext uri="{BB962C8B-B14F-4D97-AF65-F5344CB8AC3E}">
        <p14:creationId xmlns:p14="http://schemas.microsoft.com/office/powerpoint/2010/main" val="939346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and Subtitle only">
    <p:spTree>
      <p:nvGrpSpPr>
        <p:cNvPr id="1" name="Shape 27"/>
        <p:cNvGrpSpPr/>
        <p:nvPr/>
      </p:nvGrpSpPr>
      <p:grpSpPr>
        <a:xfrm>
          <a:off x="0" y="0"/>
          <a:ext cx="0" cy="0"/>
          <a:chOff x="0" y="0"/>
          <a:chExt cx="0" cy="0"/>
        </a:xfrm>
      </p:grpSpPr>
      <p:sp>
        <p:nvSpPr>
          <p:cNvPr id="28" name="Shape 28"/>
          <p:cNvSpPr txBox="1">
            <a:spLocks noGrp="1"/>
          </p:cNvSpPr>
          <p:nvPr>
            <p:ph type="body" idx="1"/>
          </p:nvPr>
        </p:nvSpPr>
        <p:spPr>
          <a:xfrm>
            <a:off x="366712" y="78582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29" name="Shape 2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310619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5_Blank">
    <p:spTree>
      <p:nvGrpSpPr>
        <p:cNvPr id="1" name="Shape 23"/>
        <p:cNvGrpSpPr/>
        <p:nvPr/>
      </p:nvGrpSpPr>
      <p:grpSpPr>
        <a:xfrm>
          <a:off x="0" y="0"/>
          <a:ext cx="0" cy="0"/>
          <a:chOff x="0" y="0"/>
          <a:chExt cx="0" cy="0"/>
        </a:xfrm>
      </p:grpSpPr>
      <p:sp>
        <p:nvSpPr>
          <p:cNvPr id="24" name="Shape 24"/>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chemeClr val="accent1"/>
              </a:buClr>
              <a:buFont typeface="Arial"/>
              <a:buNone/>
              <a:defRPr sz="1000" b="1" i="0" u="none" strike="noStrike" cap="none">
                <a:solidFill>
                  <a:schemeClr val="accent1"/>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body" idx="2"/>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rgbClr val="262626"/>
              </a:buClr>
              <a:buFont typeface="Arial"/>
              <a:buNone/>
              <a:defRPr sz="1600" b="0" i="0" u="none" strike="noStrike" cap="none">
                <a:solidFill>
                  <a:srgbClr val="262626"/>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6" name="Shape 26"/>
          <p:cNvSpPr/>
          <p:nvPr/>
        </p:nvSpPr>
        <p:spPr>
          <a:xfrm>
            <a:off x="0" y="0"/>
            <a:ext cx="9144000" cy="101599"/>
          </a:xfrm>
          <a:prstGeom prst="rect">
            <a:avLst/>
          </a:prstGeom>
          <a:solidFill>
            <a:srgbClr val="0E675B"/>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053767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Divider 1">
    <p:spTree>
      <p:nvGrpSpPr>
        <p:cNvPr id="1" name="Shape 32"/>
        <p:cNvGrpSpPr/>
        <p:nvPr/>
      </p:nvGrpSpPr>
      <p:grpSpPr>
        <a:xfrm>
          <a:off x="0" y="0"/>
          <a:ext cx="0" cy="0"/>
          <a:chOff x="0" y="0"/>
          <a:chExt cx="0" cy="0"/>
        </a:xfrm>
      </p:grpSpPr>
      <p:sp>
        <p:nvSpPr>
          <p:cNvPr id="33" name="Shape 33"/>
          <p:cNvSpPr/>
          <p:nvPr/>
        </p:nvSpPr>
        <p:spPr>
          <a:xfrm>
            <a:off x="0" y="10"/>
            <a:ext cx="9144000" cy="2168501"/>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a:endParaRPr sz="1800">
              <a:solidFill>
                <a:srgbClr val="4D4D4D"/>
              </a:solidFill>
            </a:endParaRPr>
          </a:p>
        </p:txBody>
      </p:sp>
      <p:sp>
        <p:nvSpPr>
          <p:cNvPr id="34" name="Shape 34"/>
          <p:cNvSpPr txBox="1">
            <a:spLocks noGrp="1"/>
          </p:cNvSpPr>
          <p:nvPr>
            <p:ph type="ctrTitle"/>
          </p:nvPr>
        </p:nvSpPr>
        <p:spPr>
          <a:xfrm>
            <a:off x="2728911" y="1006879"/>
            <a:ext cx="6048376" cy="1218794"/>
          </a:xfrm>
          <a:prstGeom prst="rect">
            <a:avLst/>
          </a:prstGeom>
          <a:noFill/>
          <a:ln>
            <a:noFill/>
          </a:ln>
        </p:spPr>
        <p:txBody>
          <a:bodyPr lIns="91425" tIns="91425" rIns="91425" bIns="91425" anchor="b" anchorCtr="0"/>
          <a:lstStyle>
            <a:lvl1pPr marL="0" marR="0" indent="0" algn="l" rtl="0">
              <a:lnSpc>
                <a:spcPct val="90000"/>
              </a:lnSpc>
              <a:spcBef>
                <a:spcPts val="0"/>
              </a:spcBef>
              <a:buClr>
                <a:schemeClr val="dk2"/>
              </a:buClr>
              <a:buFont typeface="Arial"/>
              <a:buNone/>
              <a:defRPr sz="4400" b="0" i="0" u="none" strike="noStrike" cap="none" baseline="0">
                <a:solidFill>
                  <a:schemeClr val="dk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5" name="Shape 35"/>
          <p:cNvSpPr txBox="1">
            <a:spLocks noGrp="1"/>
          </p:cNvSpPr>
          <p:nvPr>
            <p:ph type="subTitle" idx="1"/>
          </p:nvPr>
        </p:nvSpPr>
        <p:spPr>
          <a:xfrm>
            <a:off x="2728913" y="2455863"/>
            <a:ext cx="6048374" cy="1901704"/>
          </a:xfrm>
          <a:prstGeom prst="rect">
            <a:avLst/>
          </a:prstGeom>
          <a:noFill/>
          <a:ln>
            <a:noFill/>
          </a:ln>
        </p:spPr>
        <p:txBody>
          <a:bodyPr lIns="91425" tIns="91425" rIns="91425" bIns="91425" anchor="t" anchorCtr="0"/>
          <a:lstStyle>
            <a:lvl1pPr marL="0" marR="0" indent="0" algn="l" rtl="0">
              <a:spcBef>
                <a:spcPts val="600"/>
              </a:spcBef>
              <a:buClr>
                <a:srgbClr val="2C95DD"/>
              </a:buClr>
              <a:buFont typeface="Arial"/>
              <a:buNone/>
              <a:defRPr sz="2800" b="0" i="0" u="none" strike="noStrike" cap="none" baseline="0">
                <a:solidFill>
                  <a:schemeClr val="dk1"/>
                </a:solidFill>
                <a:latin typeface="Arial"/>
                <a:ea typeface="Arial"/>
                <a:cs typeface="Arial"/>
                <a:sym typeface="Arial"/>
              </a:defRPr>
            </a:lvl1pPr>
            <a:lvl2pPr marL="457200" marR="0" indent="0" algn="ctr" rtl="0">
              <a:spcBef>
                <a:spcPts val="480"/>
              </a:spcBef>
              <a:buClr>
                <a:srgbClr val="2C95DD"/>
              </a:buClr>
              <a:buFont typeface="Arial"/>
              <a:buNone/>
              <a:defRPr sz="2400" b="0" i="0" u="none" strike="noStrike" cap="none" baseline="0">
                <a:solidFill>
                  <a:srgbClr val="949494"/>
                </a:solidFill>
                <a:latin typeface="Arial"/>
                <a:ea typeface="Arial"/>
                <a:cs typeface="Arial"/>
                <a:sym typeface="Arial"/>
              </a:defRPr>
            </a:lvl2pPr>
            <a:lvl3pPr marL="914400" marR="0" indent="0" algn="ctr" rtl="0">
              <a:spcBef>
                <a:spcPts val="400"/>
              </a:spcBef>
              <a:buClr>
                <a:srgbClr val="2C95DD"/>
              </a:buClr>
              <a:buFont typeface="Arial"/>
              <a:buNone/>
              <a:defRPr sz="2000" b="0" i="0" u="none" strike="noStrike" cap="none" baseline="0">
                <a:solidFill>
                  <a:srgbClr val="949494"/>
                </a:solidFill>
                <a:latin typeface="Arial"/>
                <a:ea typeface="Arial"/>
                <a:cs typeface="Arial"/>
                <a:sym typeface="Arial"/>
              </a:defRPr>
            </a:lvl3pPr>
            <a:lvl4pPr marL="1371600"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4pPr>
            <a:lvl5pPr marL="1828800" marR="0" indent="0" algn="ctr" rtl="0">
              <a:spcBef>
                <a:spcPts val="360"/>
              </a:spcBef>
              <a:buClr>
                <a:srgbClr val="2C95DD"/>
              </a:buClr>
              <a:buFont typeface="Arial"/>
              <a:buNone/>
              <a:defRPr sz="1800" b="0" i="0" u="none" strike="noStrike" cap="none" baseline="0">
                <a:solidFill>
                  <a:srgbClr val="949494"/>
                </a:solidFill>
                <a:latin typeface="Arial"/>
                <a:ea typeface="Arial"/>
                <a:cs typeface="Arial"/>
                <a:sym typeface="Arial"/>
              </a:defRPr>
            </a:lvl5pPr>
            <a:lvl6pPr marL="22860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6pPr>
            <a:lvl7pPr marL="27432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7pPr>
            <a:lvl8pPr marL="32004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8pPr>
            <a:lvl9pPr marL="3657600" marR="0" indent="0" algn="ctr" rtl="0">
              <a:spcBef>
                <a:spcPts val="400"/>
              </a:spcBef>
              <a:buClr>
                <a:srgbClr val="949494"/>
              </a:buClr>
              <a:buFont typeface="Arial"/>
              <a:buNone/>
              <a:defRPr sz="2000" b="0" i="0" u="none" strike="noStrike" cap="none" baseline="0">
                <a:solidFill>
                  <a:srgbClr val="949494"/>
                </a:solidFill>
                <a:latin typeface="Arial"/>
                <a:ea typeface="Arial"/>
                <a:cs typeface="Arial"/>
                <a:sym typeface="Arial"/>
              </a:defRPr>
            </a:lvl9pPr>
          </a:lstStyle>
          <a:p>
            <a:endParaRPr/>
          </a:p>
        </p:txBody>
      </p:sp>
    </p:spTree>
    <p:extLst>
      <p:ext uri="{BB962C8B-B14F-4D97-AF65-F5344CB8AC3E}">
        <p14:creationId xmlns:p14="http://schemas.microsoft.com/office/powerpoint/2010/main" val="2585175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Title Only, no circles">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rgbClr val="00685D"/>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177219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Footer bar only">
    <p:bg>
      <p:bgPr>
        <a:solidFill>
          <a:schemeClr val="lt1"/>
        </a:solidFill>
        <a:effectLst/>
      </p:bgPr>
    </p:bg>
    <p:spTree>
      <p:nvGrpSpPr>
        <p:cNvPr id="1" name="Shape 38"/>
        <p:cNvGrpSpPr/>
        <p:nvPr/>
      </p:nvGrpSpPr>
      <p:grpSpPr>
        <a:xfrm>
          <a:off x="0" y="0"/>
          <a:ext cx="0" cy="0"/>
          <a:chOff x="0" y="0"/>
          <a:chExt cx="0" cy="0"/>
        </a:xfrm>
      </p:grpSpPr>
    </p:spTree>
    <p:extLst>
      <p:ext uri="{BB962C8B-B14F-4D97-AF65-F5344CB8AC3E}">
        <p14:creationId xmlns:p14="http://schemas.microsoft.com/office/powerpoint/2010/main" val="3157673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itle with Subtitle and Content">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366712" y="78582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41" name="Shape 4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2" name="Shape 42"/>
          <p:cNvSpPr txBox="1">
            <a:spLocks noGrp="1"/>
          </p:cNvSpPr>
          <p:nvPr>
            <p:ph type="body" idx="2"/>
          </p:nvPr>
        </p:nvSpPr>
        <p:spPr>
          <a:xfrm>
            <a:off x="366714" y="1419224"/>
            <a:ext cx="8410574" cy="3038475"/>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97702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Divider 3 -Large Text">
    <p:spTree>
      <p:nvGrpSpPr>
        <p:cNvPr id="1" name="Shape 43"/>
        <p:cNvGrpSpPr/>
        <p:nvPr/>
      </p:nvGrpSpPr>
      <p:grpSpPr>
        <a:xfrm>
          <a:off x="0" y="0"/>
          <a:ext cx="0" cy="0"/>
          <a:chOff x="0" y="0"/>
          <a:chExt cx="0" cy="0"/>
        </a:xfrm>
      </p:grpSpPr>
      <p:sp>
        <p:nvSpPr>
          <p:cNvPr id="44" name="Shape 44"/>
          <p:cNvSpPr/>
          <p:nvPr/>
        </p:nvSpPr>
        <p:spPr>
          <a:xfrm>
            <a:off x="0" y="1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45" name="Shape 45"/>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46" name="Shape 46"/>
          <p:cNvSpPr txBox="1"/>
          <p:nvPr/>
        </p:nvSpPr>
        <p:spPr>
          <a:xfrm flipH="1">
            <a:off x="8553470" y="5021498"/>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sp>
        <p:nvSpPr>
          <p:cNvPr id="47" name="Shape 47"/>
          <p:cNvSpPr txBox="1"/>
          <p:nvPr/>
        </p:nvSpPr>
        <p:spPr>
          <a:xfrm>
            <a:off x="366712" y="5018448"/>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 Copyright 2015 Pivotal. All rights reserved.</a:t>
            </a:r>
          </a:p>
        </p:txBody>
      </p:sp>
      <p:sp>
        <p:nvSpPr>
          <p:cNvPr id="48" name="Shape 48"/>
          <p:cNvSpPr txBox="1">
            <a:spLocks noGrp="1"/>
          </p:cNvSpPr>
          <p:nvPr>
            <p:ph type="ctrTitle"/>
          </p:nvPr>
        </p:nvSpPr>
        <p:spPr>
          <a:xfrm>
            <a:off x="670454" y="1674293"/>
            <a:ext cx="6048376" cy="1354217"/>
          </a:xfrm>
          <a:prstGeom prst="rect">
            <a:avLst/>
          </a:prstGeom>
          <a:noFill/>
          <a:ln>
            <a:noFill/>
          </a:ln>
          <a:effectLst>
            <a:reflection stA="50000" endPos="75000" dist="12700" dir="5400000" sy="-100000" algn="bl" rotWithShape="0"/>
          </a:effectLst>
        </p:spPr>
        <p:txBody>
          <a:bodyPr lIns="91425" tIns="91425" rIns="91425" bIns="91425" anchor="b" anchorCtr="0"/>
          <a:lstStyle>
            <a:lvl1pPr marL="0" marR="0" indent="0" algn="l" rtl="0">
              <a:lnSpc>
                <a:spcPct val="90000"/>
              </a:lnSpc>
              <a:spcBef>
                <a:spcPts val="0"/>
              </a:spcBef>
              <a:buClr>
                <a:schemeClr val="dk2"/>
              </a:buClr>
              <a:buFont typeface="Arial"/>
              <a:buNone/>
              <a:defRPr sz="9600" b="0" i="0" u="none" strike="noStrike" cap="none" baseline="0">
                <a:solidFill>
                  <a:schemeClr val="dk2"/>
                </a:solidFill>
                <a:latin typeface="Arial"/>
                <a:ea typeface="Arial"/>
                <a:cs typeface="Arial"/>
                <a:sym typeface="Arial"/>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49" name="Shape 49"/>
          <p:cNvPicPr preferRelativeResize="0"/>
          <p:nvPr/>
        </p:nvPicPr>
        <p:blipFill rotWithShape="1">
          <a:blip r:embed="rId2">
            <a:alphaModFix/>
          </a:blip>
          <a:srcRect/>
          <a:stretch/>
        </p:blipFill>
        <p:spPr>
          <a:xfrm>
            <a:off x="7941752" y="4713966"/>
            <a:ext cx="957261" cy="219454"/>
          </a:xfrm>
          <a:prstGeom prst="rect">
            <a:avLst/>
          </a:prstGeom>
          <a:noFill/>
          <a:ln>
            <a:noFill/>
          </a:ln>
        </p:spPr>
      </p:pic>
    </p:spTree>
    <p:extLst>
      <p:ext uri="{BB962C8B-B14F-4D97-AF65-F5344CB8AC3E}">
        <p14:creationId xmlns:p14="http://schemas.microsoft.com/office/powerpoint/2010/main" val="2867031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Two Columns">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2" name="Shape 52"/>
          <p:cNvSpPr txBox="1">
            <a:spLocks noGrp="1"/>
          </p:cNvSpPr>
          <p:nvPr>
            <p:ph type="body" idx="1"/>
          </p:nvPr>
        </p:nvSpPr>
        <p:spPr>
          <a:xfrm>
            <a:off x="366713" y="1074747"/>
            <a:ext cx="403246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53" name="Shape 53"/>
          <p:cNvSpPr txBox="1">
            <a:spLocks noGrp="1"/>
          </p:cNvSpPr>
          <p:nvPr>
            <p:ph type="body" idx="2"/>
          </p:nvPr>
        </p:nvSpPr>
        <p:spPr>
          <a:xfrm>
            <a:off x="4744823" y="1074747"/>
            <a:ext cx="403246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10472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Title and Content, no circles">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1"/>
          </p:nvPr>
        </p:nvSpPr>
        <p:spPr>
          <a:xfrm>
            <a:off x="366713" y="107474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50307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Content, graphic area on left">
    <p:spTree>
      <p:nvGrpSpPr>
        <p:cNvPr id="1" name="Shape 57"/>
        <p:cNvGrpSpPr/>
        <p:nvPr/>
      </p:nvGrpSpPr>
      <p:grpSpPr>
        <a:xfrm>
          <a:off x="0" y="0"/>
          <a:ext cx="0" cy="0"/>
          <a:chOff x="0" y="0"/>
          <a:chExt cx="0" cy="0"/>
        </a:xfrm>
      </p:grpSpPr>
      <p:sp>
        <p:nvSpPr>
          <p:cNvPr id="58" name="Shape 58"/>
          <p:cNvSpPr>
            <a:spLocks noGrp="1"/>
          </p:cNvSpPr>
          <p:nvPr>
            <p:ph type="pic" idx="2"/>
          </p:nvPr>
        </p:nvSpPr>
        <p:spPr>
          <a:xfrm>
            <a:off x="366713" y="1074747"/>
            <a:ext cx="2073274" cy="3382961"/>
          </a:xfrm>
          <a:prstGeom prst="rect">
            <a:avLst/>
          </a:prstGeom>
          <a:noFill/>
          <a:ln>
            <a:noFill/>
          </a:ln>
        </p:spPr>
        <p:txBody>
          <a:bodyPr lIns="91425" tIns="91425" rIns="91425" bIns="91425" anchor="t" anchorCtr="0"/>
          <a:lstStyle>
            <a:lvl1pPr marL="0" marR="0" indent="0" algn="l" rtl="0">
              <a:spcBef>
                <a:spcPts val="0"/>
              </a:spcBef>
              <a:buClr>
                <a:schemeClr val="dk1"/>
              </a:buClr>
              <a:buFont typeface="Verdana"/>
              <a:buNone/>
              <a:defRPr sz="1600" b="0" i="0" u="none" strike="noStrike" cap="none" baseline="0">
                <a:solidFill>
                  <a:schemeClr val="dk1"/>
                </a:solidFill>
                <a:latin typeface="Verdana"/>
                <a:ea typeface="Verdana"/>
                <a:cs typeface="Verdana"/>
                <a:sym typeface="Verdana"/>
              </a:defRPr>
            </a:lvl1pPr>
            <a:lvl2pPr marL="457200" marR="0" indent="0" algn="l" rtl="0">
              <a:spcBef>
                <a:spcPts val="0"/>
              </a:spcBef>
              <a:buClr>
                <a:schemeClr val="dk1"/>
              </a:buClr>
              <a:buFont typeface="Arial"/>
              <a:buNone/>
              <a:defRPr sz="2800" b="0" i="0" u="none" strike="noStrike" cap="none" baseline="0">
                <a:solidFill>
                  <a:schemeClr val="dk1"/>
                </a:solidFill>
                <a:latin typeface="Arial"/>
                <a:ea typeface="Arial"/>
                <a:cs typeface="Arial"/>
                <a:sym typeface="Arial"/>
              </a:defRPr>
            </a:lvl2pPr>
            <a:lvl3pPr marL="914400" marR="0" indent="0" algn="l" rtl="0">
              <a:spcBef>
                <a:spcPts val="0"/>
              </a:spcBef>
              <a:buClr>
                <a:schemeClr val="dk1"/>
              </a:buClr>
              <a:buFont typeface="Arial"/>
              <a:buNone/>
              <a:defRPr sz="2400" b="0" i="0" u="none" strike="noStrike" cap="none" baseline="0">
                <a:solidFill>
                  <a:schemeClr val="dk1"/>
                </a:solidFill>
                <a:latin typeface="Arial"/>
                <a:ea typeface="Arial"/>
                <a:cs typeface="Arial"/>
                <a:sym typeface="Arial"/>
              </a:defRPr>
            </a:lvl3pPr>
            <a:lvl4pPr marL="13716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4pPr>
            <a:lvl5pPr marL="18288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5pPr>
            <a:lvl6pPr marL="22860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6pPr>
            <a:lvl7pPr marL="27432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7pPr>
            <a:lvl8pPr marL="32004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8pPr>
            <a:lvl9pPr marL="36576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9pPr>
          </a:lstStyle>
          <a:p>
            <a:endParaRPr/>
          </a:p>
        </p:txBody>
      </p:sp>
      <p:sp>
        <p:nvSpPr>
          <p:cNvPr id="59" name="Shape 5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body" idx="1"/>
          </p:nvPr>
        </p:nvSpPr>
        <p:spPr>
          <a:xfrm>
            <a:off x="2728913" y="1074747"/>
            <a:ext cx="6048376"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22633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Content with graphic area at left">
    <p:spTree>
      <p:nvGrpSpPr>
        <p:cNvPr id="1" name="Shape 61"/>
        <p:cNvGrpSpPr/>
        <p:nvPr/>
      </p:nvGrpSpPr>
      <p:grpSpPr>
        <a:xfrm>
          <a:off x="0" y="0"/>
          <a:ext cx="0" cy="0"/>
          <a:chOff x="0" y="0"/>
          <a:chExt cx="0" cy="0"/>
        </a:xfrm>
      </p:grpSpPr>
      <p:sp>
        <p:nvSpPr>
          <p:cNvPr id="62" name="Shape 62"/>
          <p:cNvSpPr>
            <a:spLocks noGrp="1"/>
          </p:cNvSpPr>
          <p:nvPr>
            <p:ph type="pic" idx="2"/>
          </p:nvPr>
        </p:nvSpPr>
        <p:spPr>
          <a:xfrm>
            <a:off x="366713" y="1419227"/>
            <a:ext cx="2073274" cy="3038475"/>
          </a:xfrm>
          <a:prstGeom prst="rect">
            <a:avLst/>
          </a:prstGeom>
          <a:noFill/>
          <a:ln>
            <a:noFill/>
          </a:ln>
        </p:spPr>
        <p:txBody>
          <a:bodyPr lIns="91425" tIns="91425" rIns="91425" bIns="91425" anchor="t" anchorCtr="0"/>
          <a:lstStyle>
            <a:lvl1pPr marL="0" marR="0" indent="0" algn="l" rtl="0">
              <a:spcBef>
                <a:spcPts val="0"/>
              </a:spcBef>
              <a:buClr>
                <a:schemeClr val="dk1"/>
              </a:buClr>
              <a:buFont typeface="Arial"/>
              <a:buNone/>
              <a:defRPr sz="1600" b="0" i="0" u="none" strike="noStrike" cap="none" baseline="0">
                <a:solidFill>
                  <a:schemeClr val="dk1"/>
                </a:solidFill>
                <a:latin typeface="Arial"/>
                <a:ea typeface="Arial"/>
                <a:cs typeface="Arial"/>
                <a:sym typeface="Arial"/>
              </a:defRPr>
            </a:lvl1pPr>
            <a:lvl2pPr marL="457200" marR="0" indent="0" algn="l" rtl="0">
              <a:spcBef>
                <a:spcPts val="0"/>
              </a:spcBef>
              <a:buClr>
                <a:schemeClr val="dk1"/>
              </a:buClr>
              <a:buFont typeface="Arial"/>
              <a:buNone/>
              <a:defRPr sz="2800" b="0" i="0" u="none" strike="noStrike" cap="none" baseline="0">
                <a:solidFill>
                  <a:schemeClr val="dk1"/>
                </a:solidFill>
                <a:latin typeface="Arial"/>
                <a:ea typeface="Arial"/>
                <a:cs typeface="Arial"/>
                <a:sym typeface="Arial"/>
              </a:defRPr>
            </a:lvl2pPr>
            <a:lvl3pPr marL="914400" marR="0" indent="0" algn="l" rtl="0">
              <a:spcBef>
                <a:spcPts val="0"/>
              </a:spcBef>
              <a:buClr>
                <a:schemeClr val="dk1"/>
              </a:buClr>
              <a:buFont typeface="Arial"/>
              <a:buNone/>
              <a:defRPr sz="2400" b="0" i="0" u="none" strike="noStrike" cap="none" baseline="0">
                <a:solidFill>
                  <a:schemeClr val="dk1"/>
                </a:solidFill>
                <a:latin typeface="Arial"/>
                <a:ea typeface="Arial"/>
                <a:cs typeface="Arial"/>
                <a:sym typeface="Arial"/>
              </a:defRPr>
            </a:lvl3pPr>
            <a:lvl4pPr marL="13716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4pPr>
            <a:lvl5pPr marL="18288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5pPr>
            <a:lvl6pPr marL="22860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6pPr>
            <a:lvl7pPr marL="27432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7pPr>
            <a:lvl8pPr marL="32004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8pPr>
            <a:lvl9pPr marL="3657600" marR="0" indent="0" algn="l" rtl="0">
              <a:spcBef>
                <a:spcPts val="0"/>
              </a:spcBef>
              <a:buClr>
                <a:schemeClr val="dk1"/>
              </a:buClr>
              <a:buFont typeface="Arial"/>
              <a:buNone/>
              <a:defRPr sz="2000" b="0" i="0" u="none" strike="noStrike" cap="none" baseline="0">
                <a:solidFill>
                  <a:schemeClr val="dk1"/>
                </a:solidFill>
                <a:latin typeface="Arial"/>
                <a:ea typeface="Arial"/>
                <a:cs typeface="Arial"/>
                <a:sym typeface="Arial"/>
              </a:defRPr>
            </a:lvl9pPr>
          </a:lstStyle>
          <a:p>
            <a:endParaRPr/>
          </a:p>
        </p:txBody>
      </p:sp>
      <p:sp>
        <p:nvSpPr>
          <p:cNvPr id="63" name="Shape 63"/>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sz="3200">
                <a:solidFill>
                  <a:schemeClr val="dk2"/>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4" name="Shape 64"/>
          <p:cNvSpPr txBox="1">
            <a:spLocks noGrp="1"/>
          </p:cNvSpPr>
          <p:nvPr>
            <p:ph type="body" idx="1"/>
          </p:nvPr>
        </p:nvSpPr>
        <p:spPr>
          <a:xfrm>
            <a:off x="366712" y="785822"/>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sz="2000" b="0">
                <a:solidFill>
                  <a:schemeClr val="dk1"/>
                </a:solidFill>
                <a:latin typeface="Arial"/>
                <a:ea typeface="Arial"/>
                <a:cs typeface="Arial"/>
                <a:sym typeface="Arial"/>
              </a:defRPr>
            </a:lvl1pPr>
            <a:lvl2pPr marL="457200" indent="0" rtl="0">
              <a:spcBef>
                <a:spcPts val="0"/>
              </a:spcBef>
              <a:buNone/>
              <a:defRPr sz="2000" b="1"/>
            </a:lvl2pPr>
            <a:lvl3pPr marL="914400" indent="0" rtl="0">
              <a:spcBef>
                <a:spcPts val="0"/>
              </a:spcBef>
              <a:buNone/>
              <a:defRPr sz="1800" b="1"/>
            </a:lvl3pPr>
            <a:lvl4pPr marL="1371600" indent="0" rtl="0">
              <a:spcBef>
                <a:spcPts val="0"/>
              </a:spcBef>
              <a:buNone/>
              <a:defRPr sz="1600" b="1"/>
            </a:lvl4pPr>
            <a:lvl5pPr marL="1828800" indent="0" rtl="0">
              <a:spcBef>
                <a:spcPts val="0"/>
              </a:spcBef>
              <a:buNone/>
              <a:defRPr sz="1600" b="1"/>
            </a:lvl5pPr>
            <a:lvl6pPr marL="2286000" indent="0" rtl="0">
              <a:spcBef>
                <a:spcPts val="0"/>
              </a:spcBef>
              <a:buFont typeface="Arial"/>
              <a:buNone/>
              <a:defRPr sz="1600" b="1"/>
            </a:lvl6pPr>
            <a:lvl7pPr marL="2743200" indent="0" rtl="0">
              <a:spcBef>
                <a:spcPts val="0"/>
              </a:spcBef>
              <a:buFont typeface="Arial"/>
              <a:buNone/>
              <a:defRPr sz="1600" b="1"/>
            </a:lvl7pPr>
            <a:lvl8pPr marL="3200400" indent="0" rtl="0">
              <a:spcBef>
                <a:spcPts val="0"/>
              </a:spcBef>
              <a:buFont typeface="Arial"/>
              <a:buNone/>
              <a:defRPr sz="1600" b="1"/>
            </a:lvl8pPr>
            <a:lvl9pPr marL="3657600" indent="0" rtl="0">
              <a:spcBef>
                <a:spcPts val="0"/>
              </a:spcBef>
              <a:buFont typeface="Arial"/>
              <a:buNone/>
              <a:defRPr sz="1600" b="1"/>
            </a:lvl9pPr>
          </a:lstStyle>
          <a:p>
            <a:endParaRPr/>
          </a:p>
        </p:txBody>
      </p:sp>
      <p:sp>
        <p:nvSpPr>
          <p:cNvPr id="65" name="Shape 65"/>
          <p:cNvSpPr txBox="1">
            <a:spLocks noGrp="1"/>
          </p:cNvSpPr>
          <p:nvPr>
            <p:ph type="body" idx="3"/>
          </p:nvPr>
        </p:nvSpPr>
        <p:spPr>
          <a:xfrm>
            <a:off x="2728913" y="1419224"/>
            <a:ext cx="6048376" cy="3038475"/>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sz="2400">
                <a:solidFill>
                  <a:schemeClr val="dk1"/>
                </a:solidFill>
                <a:latin typeface="Arial"/>
                <a:ea typeface="Arial"/>
                <a:cs typeface="Arial"/>
                <a:sym typeface="Arial"/>
              </a:defRPr>
            </a:lvl1pPr>
            <a:lvl2pPr rtl="0">
              <a:spcBef>
                <a:spcPts val="300"/>
              </a:spcBef>
              <a:buClr>
                <a:schemeClr val="accent1"/>
              </a:buClr>
              <a:buFont typeface="Verdana"/>
              <a:buChar char="–"/>
              <a:defRPr sz="2000">
                <a:solidFill>
                  <a:schemeClr val="dk1"/>
                </a:solidFill>
                <a:latin typeface="Arial"/>
                <a:ea typeface="Arial"/>
                <a:cs typeface="Arial"/>
                <a:sym typeface="Arial"/>
              </a:defRPr>
            </a:lvl2pPr>
            <a:lvl3pPr rtl="0">
              <a:spcBef>
                <a:spcPts val="300"/>
              </a:spcBef>
              <a:buClr>
                <a:schemeClr val="accent1"/>
              </a:buClr>
              <a:buFont typeface="Verdana"/>
              <a:buChar char="▪"/>
              <a:defRPr sz="1600">
                <a:solidFill>
                  <a:schemeClr val="dk1"/>
                </a:solidFill>
                <a:latin typeface="Arial"/>
                <a:ea typeface="Arial"/>
                <a:cs typeface="Arial"/>
                <a:sym typeface="Arial"/>
              </a:defRPr>
            </a:lvl3pPr>
            <a:lvl4pPr marL="1658938" indent="-211138" rtl="0">
              <a:spcBef>
                <a:spcPts val="300"/>
              </a:spcBef>
              <a:buClr>
                <a:schemeClr val="accent1"/>
              </a:buClr>
              <a:buFont typeface="Verdana"/>
              <a:buChar char="—"/>
              <a:defRPr sz="1200">
                <a:solidFill>
                  <a:schemeClr val="dk1"/>
                </a:solidFill>
                <a:latin typeface="Arial"/>
                <a:ea typeface="Arial"/>
                <a:cs typeface="Arial"/>
                <a:sym typeface="Arial"/>
              </a:defRPr>
            </a:lvl4pPr>
            <a:lvl5pPr rtl="0">
              <a:spcBef>
                <a:spcPts val="300"/>
              </a:spcBef>
              <a:buClr>
                <a:schemeClr val="accent1"/>
              </a:buClr>
              <a:buFont typeface="Verdana"/>
              <a:buChar char="»"/>
              <a:defRPr sz="11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917640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11_Blank">
    <p:bg>
      <p:bgPr>
        <a:solidFill>
          <a:schemeClr val="lt1"/>
        </a:solidFill>
        <a:effectLst/>
      </p:bgPr>
    </p:bg>
    <p:spTree>
      <p:nvGrpSpPr>
        <p:cNvPr id="1" name="Shape 27"/>
        <p:cNvGrpSpPr/>
        <p:nvPr/>
      </p:nvGrpSpPr>
      <p:grpSpPr>
        <a:xfrm>
          <a:off x="0" y="0"/>
          <a:ext cx="0" cy="0"/>
          <a:chOff x="0" y="0"/>
          <a:chExt cx="0" cy="0"/>
        </a:xfrm>
      </p:grpSpPr>
      <p:sp>
        <p:nvSpPr>
          <p:cNvPr id="28" name="Shape 28"/>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29" name="Shape 29"/>
          <p:cNvSpPr>
            <a:spLocks noGrp="1"/>
          </p:cNvSpPr>
          <p:nvPr>
            <p:ph type="pic" idx="2"/>
          </p:nvPr>
        </p:nvSpPr>
        <p:spPr>
          <a:xfrm>
            <a:off x="114300" y="112713"/>
            <a:ext cx="8915400" cy="4918074"/>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ck background">
    <p:spTree>
      <p:nvGrpSpPr>
        <p:cNvPr id="1" name="Shape 66"/>
        <p:cNvGrpSpPr/>
        <p:nvPr/>
      </p:nvGrpSpPr>
      <p:grpSpPr>
        <a:xfrm>
          <a:off x="0" y="0"/>
          <a:ext cx="0" cy="0"/>
          <a:chOff x="0" y="0"/>
          <a:chExt cx="0" cy="0"/>
        </a:xfrm>
      </p:grpSpPr>
      <p:sp>
        <p:nvSpPr>
          <p:cNvPr id="67" name="Shape 67"/>
          <p:cNvSpPr/>
          <p:nvPr/>
        </p:nvSpPr>
        <p:spPr>
          <a:xfrm>
            <a:off x="0" y="1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68" name="Shape 68"/>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69" name="Shape 69"/>
          <p:cNvSpPr txBox="1"/>
          <p:nvPr/>
        </p:nvSpPr>
        <p:spPr>
          <a:xfrm flipH="1">
            <a:off x="8553470" y="5021498"/>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sp>
        <p:nvSpPr>
          <p:cNvPr id="70" name="Shape 70"/>
          <p:cNvSpPr txBox="1"/>
          <p:nvPr/>
        </p:nvSpPr>
        <p:spPr>
          <a:xfrm>
            <a:off x="366712" y="5018448"/>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 Copyright 2014 Pivotal. All rights reserved.</a:t>
            </a:r>
          </a:p>
        </p:txBody>
      </p:sp>
      <p:pic>
        <p:nvPicPr>
          <p:cNvPr id="71" name="Shape 71"/>
          <p:cNvPicPr preferRelativeResize="0"/>
          <p:nvPr/>
        </p:nvPicPr>
        <p:blipFill rotWithShape="1">
          <a:blip r:embed="rId2">
            <a:alphaModFix/>
          </a:blip>
          <a:srcRect/>
          <a:stretch/>
        </p:blipFill>
        <p:spPr>
          <a:xfrm>
            <a:off x="7941752" y="4713966"/>
            <a:ext cx="957261" cy="219454"/>
          </a:xfrm>
          <a:prstGeom prst="rect">
            <a:avLst/>
          </a:prstGeom>
          <a:noFill/>
          <a:ln>
            <a:noFill/>
          </a:ln>
        </p:spPr>
      </p:pic>
    </p:spTree>
    <p:extLst>
      <p:ext uri="{BB962C8B-B14F-4D97-AF65-F5344CB8AC3E}">
        <p14:creationId xmlns:p14="http://schemas.microsoft.com/office/powerpoint/2010/main" val="238309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2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3797" y="4823364"/>
            <a:ext cx="373338" cy="273844"/>
          </a:xfrm>
          <a:prstGeom prst="rect">
            <a:avLst/>
          </a:prstGeom>
        </p:spPr>
        <p:txBody>
          <a:bodyPr/>
          <a:lstStyle/>
          <a:p>
            <a:fld id="{ADA07C09-8A41-3B46-A636-3955072BBB4F}" type="slidenum">
              <a:rPr lang="en-US" smtClean="0">
                <a:solidFill>
                  <a:srgbClr val="FFFFFF">
                    <a:lumMod val="50000"/>
                  </a:srgbClr>
                </a:solidFill>
              </a:rPr>
              <a:pPr/>
              <a:t>‹#›</a:t>
            </a:fld>
            <a:endParaRPr lang="en-US">
              <a:solidFill>
                <a:srgbClr val="FFFFFF">
                  <a:lumMod val="50000"/>
                </a:srgbClr>
              </a:solidFill>
            </a:endParaRPr>
          </a:p>
        </p:txBody>
      </p:sp>
      <p:sp>
        <p:nvSpPr>
          <p:cNvPr id="13" name="Text Placeholder 12"/>
          <p:cNvSpPr>
            <a:spLocks noGrp="1"/>
          </p:cNvSpPr>
          <p:nvPr>
            <p:ph type="body" sz="quarter" idx="13"/>
          </p:nvPr>
        </p:nvSpPr>
        <p:spPr>
          <a:xfrm>
            <a:off x="114300" y="62437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2519457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Slide">
    <p:spTree>
      <p:nvGrpSpPr>
        <p:cNvPr id="1" name="Shape 13"/>
        <p:cNvGrpSpPr/>
        <p:nvPr/>
      </p:nvGrpSpPr>
      <p:grpSpPr>
        <a:xfrm>
          <a:off x="0" y="0"/>
          <a:ext cx="0" cy="0"/>
          <a:chOff x="0" y="0"/>
          <a:chExt cx="0" cy="0"/>
        </a:xfrm>
      </p:grpSpPr>
      <p:sp>
        <p:nvSpPr>
          <p:cNvPr id="14" name="Shape 14"/>
          <p:cNvSpPr/>
          <p:nvPr/>
        </p:nvSpPr>
        <p:spPr>
          <a:xfrm>
            <a:off x="0" y="0"/>
            <a:ext cx="9144000" cy="5143499"/>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15" name="Shape 15"/>
          <p:cNvSpPr txBox="1">
            <a:spLocks noGrp="1"/>
          </p:cNvSpPr>
          <p:nvPr>
            <p:ph type="ctrTitle"/>
          </p:nvPr>
        </p:nvSpPr>
        <p:spPr>
          <a:xfrm>
            <a:off x="890588" y="1312923"/>
            <a:ext cx="4384145" cy="1006429"/>
          </a:xfrm>
          <a:prstGeom prst="rect">
            <a:avLst/>
          </a:prstGeom>
          <a:noFill/>
          <a:ln>
            <a:noFill/>
          </a:ln>
        </p:spPr>
        <p:txBody>
          <a:bodyPr lIns="91425" tIns="91425" rIns="91425" bIns="91425" anchor="b" anchorCtr="0"/>
          <a:lstStyle>
            <a:lvl1pPr marL="0" marR="0" indent="0" algn="l" rtl="0">
              <a:lnSpc>
                <a:spcPct val="90000"/>
              </a:lnSpc>
              <a:spcBef>
                <a:spcPts val="0"/>
              </a:spcBef>
              <a:buClr>
                <a:srgbClr val="F16F3B"/>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890594" y="2633383"/>
            <a:ext cx="6048374" cy="369332"/>
          </a:xfrm>
          <a:prstGeom prst="rect">
            <a:avLst/>
          </a:prstGeom>
          <a:noFill/>
          <a:ln>
            <a:noFill/>
          </a:ln>
        </p:spPr>
        <p:txBody>
          <a:bodyPr lIns="91425" tIns="91425" rIns="91425" bIns="91425" anchor="t" anchorCtr="0"/>
          <a:lstStyle>
            <a:lvl1pPr marL="0" marR="0" indent="0" algn="l" rtl="0">
              <a:spcBef>
                <a:spcPts val="0"/>
              </a:spcBef>
              <a:buClr>
                <a:srgbClr val="2C95DD"/>
              </a:buClr>
              <a:buFont typeface="Arial"/>
              <a:buNone/>
              <a:defRPr/>
            </a:lvl1pPr>
            <a:lvl2pPr marL="457200" marR="0" indent="0" algn="ctr" rtl="0">
              <a:spcBef>
                <a:spcPts val="480"/>
              </a:spcBef>
              <a:buClr>
                <a:srgbClr val="2C95DD"/>
              </a:buClr>
              <a:buFont typeface="Arial"/>
              <a:buNone/>
              <a:defRPr/>
            </a:lvl2pPr>
            <a:lvl3pPr marL="914400" marR="0" indent="0" algn="ctr" rtl="0">
              <a:spcBef>
                <a:spcPts val="400"/>
              </a:spcBef>
              <a:buClr>
                <a:srgbClr val="2C95DD"/>
              </a:buClr>
              <a:buFont typeface="Arial"/>
              <a:buNone/>
              <a:defRPr/>
            </a:lvl3pPr>
            <a:lvl4pPr marL="1371600" marR="0" indent="0" algn="ctr" rtl="0">
              <a:spcBef>
                <a:spcPts val="360"/>
              </a:spcBef>
              <a:buClr>
                <a:srgbClr val="2C95DD"/>
              </a:buClr>
              <a:buFont typeface="Arial"/>
              <a:buNone/>
              <a:defRPr/>
            </a:lvl4pPr>
            <a:lvl5pPr marL="1828800" marR="0" indent="0" algn="ctr" rtl="0">
              <a:spcBef>
                <a:spcPts val="360"/>
              </a:spcBef>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7" name="Shape 17"/>
          <p:cNvSpPr txBox="1">
            <a:spLocks noGrp="1"/>
          </p:cNvSpPr>
          <p:nvPr>
            <p:ph type="body" idx="2"/>
          </p:nvPr>
        </p:nvSpPr>
        <p:spPr>
          <a:xfrm>
            <a:off x="908582" y="3710117"/>
            <a:ext cx="5026550" cy="276998"/>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p:nvPr/>
        </p:nvSpPr>
        <p:spPr>
          <a:xfrm>
            <a:off x="0" y="4629166"/>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19" name="Shape 19"/>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pic>
        <p:nvPicPr>
          <p:cNvPr id="20" name="Shape 20"/>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21" name="Shape 21"/>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16780599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604193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366725"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524852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Divider">
    <p:spTree>
      <p:nvGrpSpPr>
        <p:cNvPr id="1" name="Shape 27"/>
        <p:cNvGrpSpPr/>
        <p:nvPr/>
      </p:nvGrpSpPr>
      <p:grpSpPr>
        <a:xfrm>
          <a:off x="0" y="0"/>
          <a:ext cx="0" cy="0"/>
          <a:chOff x="0" y="0"/>
          <a:chExt cx="0" cy="0"/>
        </a:xfrm>
      </p:grpSpPr>
      <p:sp>
        <p:nvSpPr>
          <p:cNvPr id="28" name="Shape 28"/>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29" name="Shape 29"/>
          <p:cNvSpPr/>
          <p:nvPr/>
        </p:nvSpPr>
        <p:spPr>
          <a:xfrm>
            <a:off x="0" y="4629166"/>
            <a:ext cx="9144000" cy="385762"/>
          </a:xfrm>
          <a:prstGeom prst="rect">
            <a:avLst/>
          </a:prstGeom>
          <a:solidFill>
            <a:srgbClr val="00685D"/>
          </a:solidFill>
          <a:ln>
            <a:noFill/>
          </a:ln>
        </p:spPr>
        <p:txBody>
          <a:bodyPr lIns="91425" tIns="45700" rIns="91425" bIns="45700" anchor="ctr" anchorCtr="0">
            <a:noAutofit/>
          </a:bodyPr>
          <a:lstStyle/>
          <a:p>
            <a:endParaRPr sz="1800">
              <a:solidFill>
                <a:srgbClr val="FFFFFF"/>
              </a:solidFill>
            </a:endParaRPr>
          </a:p>
        </p:txBody>
      </p:sp>
      <p:sp>
        <p:nvSpPr>
          <p:cNvPr id="30" name="Shape 30"/>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sp>
        <p:nvSpPr>
          <p:cNvPr id="31" name="Shape 31"/>
          <p:cNvSpPr txBox="1">
            <a:spLocks noGrp="1"/>
          </p:cNvSpPr>
          <p:nvPr>
            <p:ph type="ctrTitle"/>
          </p:nvPr>
        </p:nvSpPr>
        <p:spPr>
          <a:xfrm>
            <a:off x="1017587" y="1739946"/>
            <a:ext cx="6048376" cy="620683"/>
          </a:xfrm>
          <a:prstGeom prst="rect">
            <a:avLst/>
          </a:prstGeom>
          <a:noFill/>
          <a:ln>
            <a:noFill/>
          </a:ln>
        </p:spPr>
        <p:txBody>
          <a:bodyPr lIns="91425" tIns="91425" rIns="91425" bIns="91425" anchor="b" anchorCtr="0"/>
          <a:lstStyle>
            <a:lvl1pPr marL="0" marR="0" indent="0" algn="l" rtl="0">
              <a:lnSpc>
                <a:spcPct val="90000"/>
              </a:lnSpc>
              <a:spcBef>
                <a:spcPts val="0"/>
              </a:spcBef>
              <a:buClr>
                <a:schemeClr val="accent3"/>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2" name="Shape 32"/>
          <p:cNvSpPr txBox="1">
            <a:spLocks noGrp="1"/>
          </p:cNvSpPr>
          <p:nvPr>
            <p:ph type="body" idx="1"/>
          </p:nvPr>
        </p:nvSpPr>
        <p:spPr>
          <a:xfrm>
            <a:off x="1026083" y="2447130"/>
            <a:ext cx="6048374" cy="562767"/>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33" name="Shape 33"/>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34" name="Shape 34"/>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30104362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366725"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476849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00142141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40"/>
        <p:cNvGrpSpPr/>
        <p:nvPr/>
      </p:nvGrpSpPr>
      <p:grpSpPr>
        <a:xfrm>
          <a:off x="0" y="0"/>
          <a:ext cx="0" cy="0"/>
          <a:chOff x="0" y="0"/>
          <a:chExt cx="0" cy="0"/>
        </a:xfrm>
      </p:grpSpPr>
      <p:sp>
        <p:nvSpPr>
          <p:cNvPr id="41" name="Shape 41"/>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algn="ctr"/>
            <a:endParaRPr sz="1800">
              <a:solidFill>
                <a:srgbClr val="FFFFFF"/>
              </a:solidFill>
            </a:endParaRPr>
          </a:p>
        </p:txBody>
      </p:sp>
      <p:sp>
        <p:nvSpPr>
          <p:cNvPr id="42" name="Shape 42"/>
          <p:cNvSpPr txBox="1"/>
          <p:nvPr/>
        </p:nvSpPr>
        <p:spPr>
          <a:xfrm>
            <a:off x="1701800" y="3094052"/>
            <a:ext cx="5689600" cy="461664"/>
          </a:xfrm>
          <a:prstGeom prst="rect">
            <a:avLst/>
          </a:prstGeom>
          <a:noFill/>
          <a:ln>
            <a:noFill/>
          </a:ln>
        </p:spPr>
        <p:txBody>
          <a:bodyPr lIns="91425" tIns="45700" rIns="91425" bIns="45700" anchor="t" anchorCtr="0">
            <a:noAutofit/>
          </a:bodyPr>
          <a:lstStyle/>
          <a:p>
            <a:pPr algn="ctr">
              <a:buSzPct val="25000"/>
            </a:pPr>
            <a:r>
              <a:rPr lang="en-US" sz="2400">
                <a:solidFill>
                  <a:srgbClr val="F27C3A"/>
                </a:solidFill>
              </a:rPr>
              <a:t>A NEW PLATFORM </a:t>
            </a:r>
            <a:r>
              <a:rPr lang="en-US" sz="2400">
                <a:solidFill>
                  <a:srgbClr val="3EA7BC"/>
                </a:solidFill>
              </a:rPr>
              <a:t>FOR A NEW ERA</a:t>
            </a:r>
          </a:p>
        </p:txBody>
      </p:sp>
      <p:pic>
        <p:nvPicPr>
          <p:cNvPr id="43" name="Shape 43"/>
          <p:cNvPicPr preferRelativeResize="0"/>
          <p:nvPr/>
        </p:nvPicPr>
        <p:blipFill rotWithShape="1">
          <a:blip r:embed="rId2">
            <a:alphaModFix/>
          </a:blip>
          <a:srcRect r="5547"/>
          <a:stretch/>
        </p:blipFill>
        <p:spPr>
          <a:xfrm>
            <a:off x="1973294" y="1658953"/>
            <a:ext cx="5189536" cy="1260474"/>
          </a:xfrm>
          <a:prstGeom prst="rect">
            <a:avLst/>
          </a:prstGeom>
          <a:noFill/>
          <a:ln>
            <a:noFill/>
          </a:ln>
        </p:spPr>
      </p:pic>
    </p:spTree>
    <p:extLst>
      <p:ext uri="{BB962C8B-B14F-4D97-AF65-F5344CB8AC3E}">
        <p14:creationId xmlns:p14="http://schemas.microsoft.com/office/powerpoint/2010/main" val="19377545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1">
    <p:spTree>
      <p:nvGrpSpPr>
        <p:cNvPr id="1" name="Shape 44"/>
        <p:cNvGrpSpPr/>
        <p:nvPr/>
      </p:nvGrpSpPr>
      <p:grpSpPr>
        <a:xfrm>
          <a:off x="0" y="0"/>
          <a:ext cx="0" cy="0"/>
          <a:chOff x="0" y="0"/>
          <a:chExt cx="0" cy="0"/>
        </a:xfrm>
      </p:grpSpPr>
      <p:sp>
        <p:nvSpPr>
          <p:cNvPr id="45" name="Shape 45"/>
          <p:cNvSpPr/>
          <p:nvPr/>
        </p:nvSpPr>
        <p:spPr>
          <a:xfrm>
            <a:off x="0" y="15"/>
            <a:ext cx="9144000" cy="2168501"/>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a:endParaRPr sz="1800">
              <a:solidFill>
                <a:srgbClr val="4D4D4D"/>
              </a:solidFill>
            </a:endParaRPr>
          </a:p>
        </p:txBody>
      </p:sp>
      <p:sp>
        <p:nvSpPr>
          <p:cNvPr id="46" name="Shape 46"/>
          <p:cNvSpPr txBox="1">
            <a:spLocks noGrp="1"/>
          </p:cNvSpPr>
          <p:nvPr>
            <p:ph type="ctrTitle"/>
          </p:nvPr>
        </p:nvSpPr>
        <p:spPr>
          <a:xfrm>
            <a:off x="2728911" y="995595"/>
            <a:ext cx="6048376" cy="1230080"/>
          </a:xfrm>
          <a:prstGeom prst="rect">
            <a:avLst/>
          </a:prstGeom>
          <a:noFill/>
          <a:ln>
            <a:noFill/>
          </a:ln>
        </p:spPr>
        <p:txBody>
          <a:bodyPr lIns="91425" tIns="91425" rIns="91425" bIns="91425" anchor="b" anchorCtr="0"/>
          <a:lstStyle>
            <a:lvl1pPr marL="0" marR="0" indent="0" algn="l" rtl="0">
              <a:lnSpc>
                <a:spcPct val="90000"/>
              </a:lnSpc>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7" name="Shape 47"/>
          <p:cNvSpPr txBox="1">
            <a:spLocks noGrp="1"/>
          </p:cNvSpPr>
          <p:nvPr>
            <p:ph type="subTitle" idx="1"/>
          </p:nvPr>
        </p:nvSpPr>
        <p:spPr>
          <a:xfrm>
            <a:off x="2728923" y="2455863"/>
            <a:ext cx="6048374" cy="1901704"/>
          </a:xfrm>
          <a:prstGeom prst="rect">
            <a:avLst/>
          </a:prstGeom>
          <a:noFill/>
          <a:ln>
            <a:noFill/>
          </a:ln>
        </p:spPr>
        <p:txBody>
          <a:bodyPr lIns="91425" tIns="91425" rIns="91425" bIns="91425" anchor="t" anchorCtr="0"/>
          <a:lstStyle>
            <a:lvl1pPr marL="0" marR="0" indent="0" algn="l" rtl="0">
              <a:spcBef>
                <a:spcPts val="600"/>
              </a:spcBef>
              <a:buClr>
                <a:srgbClr val="2C95DD"/>
              </a:buClr>
              <a:buFont typeface="Arial"/>
              <a:buNone/>
              <a:defRPr/>
            </a:lvl1pPr>
            <a:lvl2pPr marL="457200" marR="0" indent="0" algn="ctr" rtl="0">
              <a:spcBef>
                <a:spcPts val="480"/>
              </a:spcBef>
              <a:buClr>
                <a:srgbClr val="2C95DD"/>
              </a:buClr>
              <a:buFont typeface="Arial"/>
              <a:buNone/>
              <a:defRPr/>
            </a:lvl2pPr>
            <a:lvl3pPr marL="914400" marR="0" indent="0" algn="ctr" rtl="0">
              <a:spcBef>
                <a:spcPts val="400"/>
              </a:spcBef>
              <a:buClr>
                <a:srgbClr val="2C95DD"/>
              </a:buClr>
              <a:buFont typeface="Arial"/>
              <a:buNone/>
              <a:defRPr/>
            </a:lvl3pPr>
            <a:lvl4pPr marL="1371600" marR="0" indent="0" algn="ctr" rtl="0">
              <a:spcBef>
                <a:spcPts val="360"/>
              </a:spcBef>
              <a:buClr>
                <a:srgbClr val="2C95DD"/>
              </a:buClr>
              <a:buFont typeface="Arial"/>
              <a:buNone/>
              <a:defRPr/>
            </a:lvl4pPr>
            <a:lvl5pPr marL="1828800" marR="0" indent="0" algn="ctr" rtl="0">
              <a:spcBef>
                <a:spcPts val="360"/>
              </a:spcBef>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Tree>
    <p:extLst>
      <p:ext uri="{BB962C8B-B14F-4D97-AF65-F5344CB8AC3E}">
        <p14:creationId xmlns:p14="http://schemas.microsoft.com/office/powerpoint/2010/main" val="2730665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366712" y="785812"/>
            <a:ext cx="8410574" cy="34621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Arial"/>
              <a:buNone/>
              <a:defRPr sz="3200" b="0" i="0" u="none" strike="noStrike" cap="none">
                <a:solidFill>
                  <a:schemeClr val="dk1"/>
                </a:solidFill>
                <a:latin typeface="Arial"/>
                <a:ea typeface="Arial"/>
                <a:cs typeface="Arial"/>
                <a:sym typeface="Arial"/>
              </a:defRPr>
            </a:lvl1pPr>
            <a:lvl2pPr marL="457200" marR="0" lvl="1" indent="0" algn="l" rtl="0">
              <a:spcBef>
                <a:spcPts val="0"/>
              </a:spcBef>
              <a:buClr>
                <a:schemeClr val="dk1"/>
              </a:buClr>
              <a:buFont typeface="Arial"/>
              <a:buNone/>
              <a:defRPr sz="2800" b="0" i="0" u="none" strike="noStrike" cap="none">
                <a:solidFill>
                  <a:schemeClr val="dk1"/>
                </a:solidFill>
                <a:latin typeface="Arial"/>
                <a:ea typeface="Arial"/>
                <a:cs typeface="Arial"/>
                <a:sym typeface="Arial"/>
              </a:defRPr>
            </a:lvl2pPr>
            <a:lvl3pPr marL="914400" marR="0" lvl="2" indent="0" algn="l" rtl="0">
              <a:spcBef>
                <a:spcPts val="0"/>
              </a:spcBef>
              <a:buClr>
                <a:schemeClr val="dk1"/>
              </a:buClr>
              <a:buFont typeface="Arial"/>
              <a:buNone/>
              <a:defRPr sz="2400" b="0" i="0" u="none" strike="noStrike" cap="none">
                <a:solidFill>
                  <a:schemeClr val="dk1"/>
                </a:solidFill>
                <a:latin typeface="Arial"/>
                <a:ea typeface="Arial"/>
                <a:cs typeface="Arial"/>
                <a:sym typeface="Arial"/>
              </a:defRPr>
            </a:lvl3pPr>
            <a:lvl4pPr marL="1371600" marR="0" lvl="3"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4pPr>
            <a:lvl5pPr marL="1828800" marR="0" lvl="4"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5pPr>
            <a:lvl6pPr marL="2286000" marR="0" lvl="5"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6pPr>
            <a:lvl7pPr marL="2743200" marR="0" lvl="6"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7pPr>
            <a:lvl8pPr marL="3200400" marR="0" lvl="7"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8pPr>
            <a:lvl9pPr marL="3657600" marR="0" lvl="8" indent="0" algn="l" rtl="0">
              <a:spcBef>
                <a:spcPts val="0"/>
              </a:spcBef>
              <a:buClr>
                <a:schemeClr val="dk1"/>
              </a:buClr>
              <a:buFont typeface="Arial"/>
              <a:buNone/>
              <a:defRPr sz="20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title"/>
          </p:nvPr>
        </p:nvSpPr>
        <p:spPr>
          <a:xfrm>
            <a:off x="366712" y="325437"/>
            <a:ext cx="8410574" cy="460373"/>
          </a:xfrm>
          <a:prstGeom prst="rect">
            <a:avLst/>
          </a:prstGeom>
          <a:noFill/>
          <a:ln>
            <a:noFill/>
          </a:ln>
        </p:spPr>
        <p:txBody>
          <a:bodyPr lIns="91425" tIns="91425" rIns="91425" bIns="91425" anchor="t" anchorCtr="0"/>
          <a:lstStyle>
            <a:lvl1pPr marL="0" marR="0" lvl="0" indent="0" algn="ctr" rtl="0">
              <a:lnSpc>
                <a:spcPct val="90000"/>
              </a:lnSpc>
              <a:spcBef>
                <a:spcPts val="0"/>
              </a:spcBef>
              <a:buClr>
                <a:schemeClr val="dk1"/>
              </a:buClr>
              <a:buFont typeface="Arial"/>
              <a:buNone/>
              <a:defRPr sz="4400" b="0" i="0" u="none" strike="noStrike" cap="none">
                <a:solidFill>
                  <a:schemeClr val="dk1"/>
                </a:solidFill>
                <a:latin typeface="Arial"/>
                <a:ea typeface="Arial"/>
                <a:cs typeface="Arial"/>
                <a:sym typeface="Arial"/>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33" name="Shape 33"/>
          <p:cNvSpPr txBox="1">
            <a:spLocks noGrp="1"/>
          </p:cNvSpPr>
          <p:nvPr>
            <p:ph type="body" idx="2"/>
          </p:nvPr>
        </p:nvSpPr>
        <p:spPr>
          <a:xfrm>
            <a:off x="366713" y="1419224"/>
            <a:ext cx="8410574" cy="3038475"/>
          </a:xfrm>
          <a:prstGeom prst="rect">
            <a:avLst/>
          </a:prstGeom>
          <a:noFill/>
          <a:ln>
            <a:noFill/>
          </a:ln>
        </p:spPr>
        <p:txBody>
          <a:bodyPr lIns="91425" tIns="91425" rIns="91425" bIns="91425" anchor="t" anchorCtr="0"/>
          <a:lstStyle>
            <a:lvl1pPr marL="342900" marR="0" lvl="0" indent="-139700" algn="l" rtl="0">
              <a:spcBef>
                <a:spcPts val="1200"/>
              </a:spcBef>
              <a:buClr>
                <a:schemeClr val="accent1"/>
              </a:buClr>
              <a:buSzPct val="100000"/>
              <a:buFont typeface="Noto Sans Symbols"/>
              <a:buChar char="•"/>
              <a:defRPr sz="3200" b="0" i="0" u="none" strike="noStrike" cap="none">
                <a:solidFill>
                  <a:schemeClr val="dk1"/>
                </a:solidFill>
                <a:latin typeface="Arial"/>
                <a:ea typeface="Arial"/>
                <a:cs typeface="Arial"/>
                <a:sym typeface="Arial"/>
              </a:defRPr>
            </a:lvl1pPr>
            <a:lvl2pPr marL="742950" marR="0" lvl="1" indent="-107950" algn="l" rtl="0">
              <a:spcBef>
                <a:spcPts val="300"/>
              </a:spcBef>
              <a:buClr>
                <a:schemeClr val="accent1"/>
              </a:buClr>
              <a:buSzPct val="100000"/>
              <a:buFont typeface="Verdana"/>
              <a:buChar char="–"/>
              <a:defRPr sz="2800" b="0" i="0" u="none" strike="noStrike" cap="none">
                <a:solidFill>
                  <a:schemeClr val="dk1"/>
                </a:solidFill>
                <a:latin typeface="Arial"/>
                <a:ea typeface="Arial"/>
                <a:cs typeface="Arial"/>
                <a:sym typeface="Arial"/>
              </a:defRPr>
            </a:lvl2pPr>
            <a:lvl3pPr marL="1143000" marR="0" lvl="2" indent="-76200" algn="l" rtl="0">
              <a:spcBef>
                <a:spcPts val="300"/>
              </a:spcBef>
              <a:buClr>
                <a:schemeClr val="accent1"/>
              </a:buClr>
              <a:buSzPct val="100000"/>
              <a:buFont typeface="Verdana"/>
              <a:buChar char="▪"/>
              <a:defRPr sz="2400" b="0" i="0" u="none" strike="noStrike" cap="none">
                <a:solidFill>
                  <a:schemeClr val="dk1"/>
                </a:solidFill>
                <a:latin typeface="Arial"/>
                <a:ea typeface="Arial"/>
                <a:cs typeface="Arial"/>
                <a:sym typeface="Arial"/>
              </a:defRPr>
            </a:lvl3pPr>
            <a:lvl4pPr marL="1658938" marR="0" lvl="3" indent="-84138"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4pPr>
            <a:lvl5pPr marL="2057400" marR="0" lvl="4" indent="-101600" algn="l" rtl="0">
              <a:spcBef>
                <a:spcPts val="300"/>
              </a:spcBef>
              <a:buClr>
                <a:schemeClr val="accent1"/>
              </a:buClr>
              <a:buSzPct val="100000"/>
              <a:buFont typeface="Verdana"/>
              <a:buChar char="»"/>
              <a:defRPr sz="2000" b="0" i="0" u="none" strike="noStrike" cap="none">
                <a:solidFill>
                  <a:schemeClr val="dk1"/>
                </a:solidFill>
                <a:latin typeface="Arial"/>
                <a:ea typeface="Arial"/>
                <a:cs typeface="Arial"/>
                <a:sym typeface="Arial"/>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48"/>
        <p:cNvGrpSpPr/>
        <p:nvPr/>
      </p:nvGrpSpPr>
      <p:grpSpPr>
        <a:xfrm>
          <a:off x="0" y="0"/>
          <a:ext cx="0" cy="0"/>
          <a:chOff x="0" y="0"/>
          <a:chExt cx="0" cy="0"/>
        </a:xfrm>
      </p:grpSpPr>
      <p:sp>
        <p:nvSpPr>
          <p:cNvPr id="49" name="Shape 49"/>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50" name="Shape 50"/>
          <p:cNvSpPr/>
          <p:nvPr/>
        </p:nvSpPr>
        <p:spPr>
          <a:xfrm>
            <a:off x="0" y="4629166"/>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51" name="Shape 51"/>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sp>
        <p:nvSpPr>
          <p:cNvPr id="52" name="Shape 52"/>
          <p:cNvSpPr txBox="1">
            <a:spLocks noGrp="1"/>
          </p:cNvSpPr>
          <p:nvPr>
            <p:ph type="ctrTitle"/>
          </p:nvPr>
        </p:nvSpPr>
        <p:spPr>
          <a:xfrm>
            <a:off x="670454" y="1674308"/>
            <a:ext cx="6048376" cy="1354217"/>
          </a:xfrm>
          <a:prstGeom prst="rect">
            <a:avLst/>
          </a:prstGeom>
          <a:noFill/>
          <a:ln>
            <a:noFill/>
          </a:ln>
        </p:spPr>
        <p:txBody>
          <a:bodyPr lIns="91425" tIns="91425" rIns="91425" bIns="91425" anchor="b" anchorCtr="0"/>
          <a:lstStyle>
            <a:lvl1pPr marL="0" marR="0" indent="0" algn="l" rtl="0">
              <a:lnSpc>
                <a:spcPct val="90000"/>
              </a:lnSpc>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53" name="Shape 53"/>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54" name="Shape 54"/>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17970689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366725" y="785829"/>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7" name="Shape 57"/>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1212905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366725" y="785829"/>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60" name="Shape 60"/>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body" idx="2"/>
          </p:nvPr>
        </p:nvSpPr>
        <p:spPr>
          <a:xfrm>
            <a:off x="366714" y="1419224"/>
            <a:ext cx="8410574" cy="3038475"/>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051367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62"/>
        <p:cNvGrpSpPr/>
        <p:nvPr/>
      </p:nvGrpSpPr>
      <p:grpSpPr>
        <a:xfrm>
          <a:off x="0" y="0"/>
          <a:ext cx="0" cy="0"/>
          <a:chOff x="0" y="0"/>
          <a:chExt cx="0" cy="0"/>
        </a:xfrm>
      </p:grpSpPr>
      <p:sp>
        <p:nvSpPr>
          <p:cNvPr id="63" name="Shape 63"/>
          <p:cNvSpPr>
            <a:spLocks noGrp="1"/>
          </p:cNvSpPr>
          <p:nvPr>
            <p:ph type="pic" idx="2"/>
          </p:nvPr>
        </p:nvSpPr>
        <p:spPr>
          <a:xfrm>
            <a:off x="366717" y="1074737"/>
            <a:ext cx="2073274" cy="3382961"/>
          </a:xfrm>
          <a:prstGeom prst="rect">
            <a:avLst/>
          </a:prstGeom>
          <a:noFill/>
          <a:ln>
            <a:noFill/>
          </a:ln>
        </p:spPr>
      </p:sp>
      <p:sp>
        <p:nvSpPr>
          <p:cNvPr id="64" name="Shape 64"/>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5" name="Shape 65"/>
          <p:cNvSpPr txBox="1">
            <a:spLocks noGrp="1"/>
          </p:cNvSpPr>
          <p:nvPr>
            <p:ph type="body" idx="1"/>
          </p:nvPr>
        </p:nvSpPr>
        <p:spPr>
          <a:xfrm>
            <a:off x="2728913" y="1074737"/>
            <a:ext cx="6048376"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0763543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66"/>
        <p:cNvGrpSpPr/>
        <p:nvPr/>
      </p:nvGrpSpPr>
      <p:grpSpPr>
        <a:xfrm>
          <a:off x="0" y="0"/>
          <a:ext cx="0" cy="0"/>
          <a:chOff x="0" y="0"/>
          <a:chExt cx="0" cy="0"/>
        </a:xfrm>
      </p:grpSpPr>
      <p:sp>
        <p:nvSpPr>
          <p:cNvPr id="67" name="Shape 67"/>
          <p:cNvSpPr>
            <a:spLocks noGrp="1"/>
          </p:cNvSpPr>
          <p:nvPr>
            <p:ph type="pic" idx="2"/>
          </p:nvPr>
        </p:nvSpPr>
        <p:spPr>
          <a:xfrm>
            <a:off x="366717" y="1419226"/>
            <a:ext cx="2073274" cy="3038475"/>
          </a:xfrm>
          <a:prstGeom prst="rect">
            <a:avLst/>
          </a:prstGeom>
          <a:noFill/>
          <a:ln>
            <a:noFill/>
          </a:ln>
        </p:spPr>
      </p:sp>
      <p:sp>
        <p:nvSpPr>
          <p:cNvPr id="68" name="Shape 68"/>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a:off x="366725" y="785829"/>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70" name="Shape 70"/>
          <p:cNvSpPr txBox="1">
            <a:spLocks noGrp="1"/>
          </p:cNvSpPr>
          <p:nvPr>
            <p:ph type="body" idx="3"/>
          </p:nvPr>
        </p:nvSpPr>
        <p:spPr>
          <a:xfrm>
            <a:off x="2728913" y="1419224"/>
            <a:ext cx="6048376" cy="3038475"/>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3763635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wo Columns">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a:off x="366740" y="1074737"/>
            <a:ext cx="403246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txBox="1">
            <a:spLocks noGrp="1"/>
          </p:cNvSpPr>
          <p:nvPr>
            <p:ph type="body" idx="2"/>
          </p:nvPr>
        </p:nvSpPr>
        <p:spPr>
          <a:xfrm>
            <a:off x="4744842" y="1074737"/>
            <a:ext cx="403246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9115708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383080542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76"/>
        <p:cNvGrpSpPr/>
        <p:nvPr/>
      </p:nvGrpSpPr>
      <p:grpSpPr>
        <a:xfrm>
          <a:off x="0" y="0"/>
          <a:ext cx="0" cy="0"/>
          <a:chOff x="0" y="0"/>
          <a:chExt cx="0" cy="0"/>
        </a:xfrm>
      </p:grpSpPr>
      <p:sp>
        <p:nvSpPr>
          <p:cNvPr id="77" name="Shape 77"/>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78" name="Shape 78"/>
          <p:cNvSpPr/>
          <p:nvPr/>
        </p:nvSpPr>
        <p:spPr>
          <a:xfrm>
            <a:off x="0" y="4629166"/>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79" name="Shape 79"/>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pic>
        <p:nvPicPr>
          <p:cNvPr id="80" name="Shape 80"/>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81" name="Shape 81"/>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39394586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359791533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1635805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4_Blank">
    <p:spTree>
      <p:nvGrpSpPr>
        <p:cNvPr id="1" name="Shape 34"/>
        <p:cNvGrpSpPr/>
        <p:nvPr/>
      </p:nvGrpSpPr>
      <p:grpSpPr>
        <a:xfrm>
          <a:off x="0" y="0"/>
          <a:ext cx="0" cy="0"/>
          <a:chOff x="0" y="0"/>
          <a:chExt cx="0" cy="0"/>
        </a:xfrm>
      </p:grpSpPr>
      <p:sp>
        <p:nvSpPr>
          <p:cNvPr id="35" name="Shape 35"/>
          <p:cNvSpPr>
            <a:spLocks noGrp="1"/>
          </p:cNvSpPr>
          <p:nvPr>
            <p:ph type="pic" idx="2"/>
          </p:nvPr>
        </p:nvSpPr>
        <p:spPr>
          <a:xfrm>
            <a:off x="114300" y="112713"/>
            <a:ext cx="8915400" cy="4918074"/>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chemeClr val="accent1"/>
              </a:buClr>
              <a:buFont typeface="Arial"/>
              <a:buNone/>
              <a:defRPr sz="1000" b="1" i="0" u="none" strike="noStrike" cap="none">
                <a:solidFill>
                  <a:schemeClr val="accent1"/>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rgbClr val="262626"/>
              </a:buClr>
              <a:buFont typeface="Arial"/>
              <a:buNone/>
              <a:defRPr sz="1600" b="0" i="0" u="none" strike="noStrike" cap="none">
                <a:solidFill>
                  <a:srgbClr val="262626"/>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300087793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650231960"/>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4831835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108707892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Slide">
    <p:spTree>
      <p:nvGrpSpPr>
        <p:cNvPr id="1" name="Shape 13"/>
        <p:cNvGrpSpPr/>
        <p:nvPr/>
      </p:nvGrpSpPr>
      <p:grpSpPr>
        <a:xfrm>
          <a:off x="0" y="0"/>
          <a:ext cx="0" cy="0"/>
          <a:chOff x="0" y="0"/>
          <a:chExt cx="0" cy="0"/>
        </a:xfrm>
      </p:grpSpPr>
      <p:sp>
        <p:nvSpPr>
          <p:cNvPr id="14" name="Shape 14"/>
          <p:cNvSpPr/>
          <p:nvPr/>
        </p:nvSpPr>
        <p:spPr>
          <a:xfrm>
            <a:off x="0" y="0"/>
            <a:ext cx="9144000" cy="5143499"/>
          </a:xfrm>
          <a:prstGeom prst="rect">
            <a:avLst/>
          </a:prstGeom>
          <a:solidFill>
            <a:schemeClr val="l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15" name="Shape 15"/>
          <p:cNvSpPr txBox="1">
            <a:spLocks noGrp="1"/>
          </p:cNvSpPr>
          <p:nvPr>
            <p:ph type="ctrTitle"/>
          </p:nvPr>
        </p:nvSpPr>
        <p:spPr>
          <a:xfrm>
            <a:off x="890588" y="1312923"/>
            <a:ext cx="4384145" cy="1006429"/>
          </a:xfrm>
          <a:prstGeom prst="rect">
            <a:avLst/>
          </a:prstGeom>
          <a:noFill/>
          <a:ln>
            <a:noFill/>
          </a:ln>
        </p:spPr>
        <p:txBody>
          <a:bodyPr lIns="91425" tIns="91425" rIns="91425" bIns="91425" anchor="b" anchorCtr="0"/>
          <a:lstStyle>
            <a:lvl1pPr marL="0" marR="0" indent="0" algn="l" rtl="0">
              <a:lnSpc>
                <a:spcPct val="90000"/>
              </a:lnSpc>
              <a:spcBef>
                <a:spcPts val="0"/>
              </a:spcBef>
              <a:buClr>
                <a:srgbClr val="F16F3B"/>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6" name="Shape 16"/>
          <p:cNvSpPr txBox="1">
            <a:spLocks noGrp="1"/>
          </p:cNvSpPr>
          <p:nvPr>
            <p:ph type="subTitle" idx="1"/>
          </p:nvPr>
        </p:nvSpPr>
        <p:spPr>
          <a:xfrm>
            <a:off x="890594" y="2633383"/>
            <a:ext cx="6048374" cy="369332"/>
          </a:xfrm>
          <a:prstGeom prst="rect">
            <a:avLst/>
          </a:prstGeom>
          <a:noFill/>
          <a:ln>
            <a:noFill/>
          </a:ln>
        </p:spPr>
        <p:txBody>
          <a:bodyPr lIns="91425" tIns="91425" rIns="91425" bIns="91425" anchor="t" anchorCtr="0"/>
          <a:lstStyle>
            <a:lvl1pPr marL="0" marR="0" indent="0" algn="l" rtl="0">
              <a:spcBef>
                <a:spcPts val="0"/>
              </a:spcBef>
              <a:buClr>
                <a:srgbClr val="2C95DD"/>
              </a:buClr>
              <a:buFont typeface="Arial"/>
              <a:buNone/>
              <a:defRPr/>
            </a:lvl1pPr>
            <a:lvl2pPr marL="457200" marR="0" indent="0" algn="ctr" rtl="0">
              <a:spcBef>
                <a:spcPts val="480"/>
              </a:spcBef>
              <a:buClr>
                <a:srgbClr val="2C95DD"/>
              </a:buClr>
              <a:buFont typeface="Arial"/>
              <a:buNone/>
              <a:defRPr/>
            </a:lvl2pPr>
            <a:lvl3pPr marL="914400" marR="0" indent="0" algn="ctr" rtl="0">
              <a:spcBef>
                <a:spcPts val="400"/>
              </a:spcBef>
              <a:buClr>
                <a:srgbClr val="2C95DD"/>
              </a:buClr>
              <a:buFont typeface="Arial"/>
              <a:buNone/>
              <a:defRPr/>
            </a:lvl3pPr>
            <a:lvl4pPr marL="1371600" marR="0" indent="0" algn="ctr" rtl="0">
              <a:spcBef>
                <a:spcPts val="360"/>
              </a:spcBef>
              <a:buClr>
                <a:srgbClr val="2C95DD"/>
              </a:buClr>
              <a:buFont typeface="Arial"/>
              <a:buNone/>
              <a:defRPr/>
            </a:lvl4pPr>
            <a:lvl5pPr marL="1828800" marR="0" indent="0" algn="ctr" rtl="0">
              <a:spcBef>
                <a:spcPts val="360"/>
              </a:spcBef>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
        <p:nvSpPr>
          <p:cNvPr id="17" name="Shape 17"/>
          <p:cNvSpPr txBox="1">
            <a:spLocks noGrp="1"/>
          </p:cNvSpPr>
          <p:nvPr>
            <p:ph type="body" idx="2"/>
          </p:nvPr>
        </p:nvSpPr>
        <p:spPr>
          <a:xfrm>
            <a:off x="908582" y="3710117"/>
            <a:ext cx="5026550" cy="276998"/>
          </a:xfrm>
          <a:prstGeom prst="rect">
            <a:avLst/>
          </a:prstGeom>
          <a:noFill/>
          <a:ln>
            <a:noFill/>
          </a:ln>
        </p:spPr>
        <p:txBody>
          <a:bodyPr lIns="91425" tIns="91425" rIns="91425" bIns="91425" anchor="t" anchorCtr="0"/>
          <a:lstStyle>
            <a:lvl1pPr rtl="0">
              <a:spcBef>
                <a:spcPts val="0"/>
              </a:spcBef>
              <a:buClr>
                <a:srgbClr val="7F7F7F"/>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p:nvPr/>
        </p:nvSpPr>
        <p:spPr>
          <a:xfrm>
            <a:off x="0" y="4629166"/>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19" name="Shape 19"/>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pic>
        <p:nvPicPr>
          <p:cNvPr id="20" name="Shape 20"/>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21" name="Shape 21"/>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381220346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7101292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body" idx="1"/>
          </p:nvPr>
        </p:nvSpPr>
        <p:spPr>
          <a:xfrm>
            <a:off x="366725"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502977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Divider">
    <p:spTree>
      <p:nvGrpSpPr>
        <p:cNvPr id="1" name="Shape 27"/>
        <p:cNvGrpSpPr/>
        <p:nvPr/>
      </p:nvGrpSpPr>
      <p:grpSpPr>
        <a:xfrm>
          <a:off x="0" y="0"/>
          <a:ext cx="0" cy="0"/>
          <a:chOff x="0" y="0"/>
          <a:chExt cx="0" cy="0"/>
        </a:xfrm>
      </p:grpSpPr>
      <p:sp>
        <p:nvSpPr>
          <p:cNvPr id="28" name="Shape 28"/>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29" name="Shape 29"/>
          <p:cNvSpPr/>
          <p:nvPr/>
        </p:nvSpPr>
        <p:spPr>
          <a:xfrm>
            <a:off x="0" y="4629166"/>
            <a:ext cx="9144000" cy="385762"/>
          </a:xfrm>
          <a:prstGeom prst="rect">
            <a:avLst/>
          </a:prstGeom>
          <a:solidFill>
            <a:srgbClr val="00685D"/>
          </a:solidFill>
          <a:ln>
            <a:noFill/>
          </a:ln>
        </p:spPr>
        <p:txBody>
          <a:bodyPr lIns="91425" tIns="45700" rIns="91425" bIns="45700" anchor="ctr" anchorCtr="0">
            <a:noAutofit/>
          </a:bodyPr>
          <a:lstStyle/>
          <a:p>
            <a:endParaRPr sz="1800">
              <a:solidFill>
                <a:srgbClr val="FFFFFF"/>
              </a:solidFill>
            </a:endParaRPr>
          </a:p>
        </p:txBody>
      </p:sp>
      <p:sp>
        <p:nvSpPr>
          <p:cNvPr id="30" name="Shape 30"/>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sp>
        <p:nvSpPr>
          <p:cNvPr id="31" name="Shape 31"/>
          <p:cNvSpPr txBox="1">
            <a:spLocks noGrp="1"/>
          </p:cNvSpPr>
          <p:nvPr>
            <p:ph type="ctrTitle"/>
          </p:nvPr>
        </p:nvSpPr>
        <p:spPr>
          <a:xfrm>
            <a:off x="1017587" y="1739946"/>
            <a:ext cx="6048376" cy="620683"/>
          </a:xfrm>
          <a:prstGeom prst="rect">
            <a:avLst/>
          </a:prstGeom>
          <a:noFill/>
          <a:ln>
            <a:noFill/>
          </a:ln>
        </p:spPr>
        <p:txBody>
          <a:bodyPr lIns="91425" tIns="91425" rIns="91425" bIns="91425" anchor="b" anchorCtr="0"/>
          <a:lstStyle>
            <a:lvl1pPr marL="0" marR="0" indent="0" algn="l" rtl="0">
              <a:lnSpc>
                <a:spcPct val="90000"/>
              </a:lnSpc>
              <a:spcBef>
                <a:spcPts val="0"/>
              </a:spcBef>
              <a:buClr>
                <a:schemeClr val="accent3"/>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2" name="Shape 32"/>
          <p:cNvSpPr txBox="1">
            <a:spLocks noGrp="1"/>
          </p:cNvSpPr>
          <p:nvPr>
            <p:ph type="body" idx="1"/>
          </p:nvPr>
        </p:nvSpPr>
        <p:spPr>
          <a:xfrm>
            <a:off x="1026083" y="2447130"/>
            <a:ext cx="6048374" cy="562767"/>
          </a:xfrm>
          <a:prstGeom prst="rect">
            <a:avLst/>
          </a:prstGeom>
          <a:noFill/>
          <a:ln>
            <a:noFill/>
          </a:ln>
        </p:spPr>
        <p:txBody>
          <a:bodyPr lIns="91425" tIns="91425" rIns="91425" bIns="91425" anchor="t" anchorCtr="0"/>
          <a:lstStyle>
            <a:lvl1pPr rtl="0">
              <a:spcBef>
                <a:spcPts val="1200"/>
              </a:spcBef>
              <a:buClr>
                <a:srgbClr val="1C7B70"/>
              </a:buClr>
              <a:buFont typeface="Arial"/>
              <a:buNone/>
              <a:defRPr/>
            </a:lvl1pPr>
            <a:lvl2pPr rtl="0">
              <a:spcBef>
                <a:spcPts val="300"/>
              </a:spcBef>
              <a:buClr>
                <a:srgbClr val="1C7B70"/>
              </a:buClr>
              <a:buFont typeface="Arial"/>
              <a:buNone/>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pic>
        <p:nvPicPr>
          <p:cNvPr id="33" name="Shape 33"/>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34" name="Shape 34"/>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346562895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366725" y="1074737"/>
            <a:ext cx="841057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2462764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07859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_Blank">
    <p:bg>
      <p:bgPr>
        <a:solidFill>
          <a:schemeClr val="lt1"/>
        </a:solidFill>
        <a:effectLst/>
      </p:bgPr>
    </p:bg>
    <p:spTree>
      <p:nvGrpSpPr>
        <p:cNvPr id="1" name="Shape 38"/>
        <p:cNvGrpSpPr/>
        <p:nvPr/>
      </p:nvGrpSpPr>
      <p:grpSpPr>
        <a:xfrm>
          <a:off x="0" y="0"/>
          <a:ext cx="0" cy="0"/>
          <a:chOff x="0" y="0"/>
          <a:chExt cx="0" cy="0"/>
        </a:xfrm>
      </p:grpSpPr>
      <p:sp>
        <p:nvSpPr>
          <p:cNvPr id="39" name="Shape 39"/>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40" name="Shape 40"/>
          <p:cNvSpPr>
            <a:spLocks noGrp="1"/>
          </p:cNvSpPr>
          <p:nvPr>
            <p:ph type="pic" idx="2"/>
          </p:nvPr>
        </p:nvSpPr>
        <p:spPr>
          <a:xfrm>
            <a:off x="114300" y="112713"/>
            <a:ext cx="8915400" cy="4918074"/>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Pivotal Title Slide">
    <p:bg>
      <p:bgPr>
        <a:solidFill>
          <a:schemeClr val="accent1"/>
        </a:solidFill>
        <a:effectLst/>
      </p:bgPr>
    </p:bg>
    <p:spTree>
      <p:nvGrpSpPr>
        <p:cNvPr id="1" name="Shape 40"/>
        <p:cNvGrpSpPr/>
        <p:nvPr/>
      </p:nvGrpSpPr>
      <p:grpSpPr>
        <a:xfrm>
          <a:off x="0" y="0"/>
          <a:ext cx="0" cy="0"/>
          <a:chOff x="0" y="0"/>
          <a:chExt cx="0" cy="0"/>
        </a:xfrm>
      </p:grpSpPr>
      <p:sp>
        <p:nvSpPr>
          <p:cNvPr id="41" name="Shape 41"/>
          <p:cNvSpPr/>
          <p:nvPr/>
        </p:nvSpPr>
        <p:spPr>
          <a:xfrm>
            <a:off x="0" y="0"/>
            <a:ext cx="9144000" cy="5143499"/>
          </a:xfrm>
          <a:prstGeom prst="rect">
            <a:avLst/>
          </a:prstGeom>
          <a:solidFill>
            <a:srgbClr val="000000"/>
          </a:solidFill>
          <a:ln>
            <a:noFill/>
          </a:ln>
        </p:spPr>
        <p:txBody>
          <a:bodyPr lIns="91425" tIns="45700" rIns="91425" bIns="45700" anchor="ctr" anchorCtr="0">
            <a:noAutofit/>
          </a:bodyPr>
          <a:lstStyle/>
          <a:p>
            <a:pPr algn="ctr"/>
            <a:endParaRPr sz="1800">
              <a:solidFill>
                <a:srgbClr val="FFFFFF"/>
              </a:solidFill>
            </a:endParaRPr>
          </a:p>
        </p:txBody>
      </p:sp>
      <p:sp>
        <p:nvSpPr>
          <p:cNvPr id="42" name="Shape 42"/>
          <p:cNvSpPr txBox="1"/>
          <p:nvPr/>
        </p:nvSpPr>
        <p:spPr>
          <a:xfrm>
            <a:off x="1701800" y="3094052"/>
            <a:ext cx="5689600" cy="461664"/>
          </a:xfrm>
          <a:prstGeom prst="rect">
            <a:avLst/>
          </a:prstGeom>
          <a:noFill/>
          <a:ln>
            <a:noFill/>
          </a:ln>
        </p:spPr>
        <p:txBody>
          <a:bodyPr lIns="91425" tIns="45700" rIns="91425" bIns="45700" anchor="t" anchorCtr="0">
            <a:noAutofit/>
          </a:bodyPr>
          <a:lstStyle/>
          <a:p>
            <a:pPr algn="ctr">
              <a:buSzPct val="25000"/>
            </a:pPr>
            <a:r>
              <a:rPr lang="en-US" sz="2400">
                <a:solidFill>
                  <a:srgbClr val="F27C3A"/>
                </a:solidFill>
              </a:rPr>
              <a:t>A NEW PLATFORM </a:t>
            </a:r>
            <a:r>
              <a:rPr lang="en-US" sz="2400">
                <a:solidFill>
                  <a:srgbClr val="3EA7BC"/>
                </a:solidFill>
              </a:rPr>
              <a:t>FOR A NEW ERA</a:t>
            </a:r>
          </a:p>
        </p:txBody>
      </p:sp>
      <p:pic>
        <p:nvPicPr>
          <p:cNvPr id="43" name="Shape 43"/>
          <p:cNvPicPr preferRelativeResize="0"/>
          <p:nvPr/>
        </p:nvPicPr>
        <p:blipFill rotWithShape="1">
          <a:blip r:embed="rId2">
            <a:alphaModFix/>
          </a:blip>
          <a:srcRect r="5547"/>
          <a:stretch/>
        </p:blipFill>
        <p:spPr>
          <a:xfrm>
            <a:off x="1973294" y="1658953"/>
            <a:ext cx="5189536" cy="1260474"/>
          </a:xfrm>
          <a:prstGeom prst="rect">
            <a:avLst/>
          </a:prstGeom>
          <a:noFill/>
          <a:ln>
            <a:noFill/>
          </a:ln>
        </p:spPr>
      </p:pic>
    </p:spTree>
    <p:extLst>
      <p:ext uri="{BB962C8B-B14F-4D97-AF65-F5344CB8AC3E}">
        <p14:creationId xmlns:p14="http://schemas.microsoft.com/office/powerpoint/2010/main" val="61557496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Divider 1">
    <p:spTree>
      <p:nvGrpSpPr>
        <p:cNvPr id="1" name="Shape 44"/>
        <p:cNvGrpSpPr/>
        <p:nvPr/>
      </p:nvGrpSpPr>
      <p:grpSpPr>
        <a:xfrm>
          <a:off x="0" y="0"/>
          <a:ext cx="0" cy="0"/>
          <a:chOff x="0" y="0"/>
          <a:chExt cx="0" cy="0"/>
        </a:xfrm>
      </p:grpSpPr>
      <p:sp>
        <p:nvSpPr>
          <p:cNvPr id="45" name="Shape 45"/>
          <p:cNvSpPr/>
          <p:nvPr/>
        </p:nvSpPr>
        <p:spPr>
          <a:xfrm>
            <a:off x="0" y="15"/>
            <a:ext cx="9144000" cy="2168501"/>
          </a:xfrm>
          <a:prstGeom prst="rect">
            <a:avLst/>
          </a:prstGeom>
          <a:gradFill>
            <a:gsLst>
              <a:gs pos="0">
                <a:schemeClr val="lt1"/>
              </a:gs>
              <a:gs pos="100000">
                <a:srgbClr val="BFBFBF">
                  <a:alpha val="60784"/>
                </a:srgbClr>
              </a:gs>
            </a:gsLst>
            <a:lin ang="16200000" scaled="0"/>
          </a:gradFill>
          <a:ln>
            <a:noFill/>
          </a:ln>
        </p:spPr>
        <p:txBody>
          <a:bodyPr lIns="91425" tIns="45700" rIns="91425" bIns="45700" anchor="ctr" anchorCtr="0">
            <a:noAutofit/>
          </a:bodyPr>
          <a:lstStyle/>
          <a:p>
            <a:pPr algn="ctr"/>
            <a:endParaRPr sz="1800">
              <a:solidFill>
                <a:srgbClr val="4D4D4D"/>
              </a:solidFill>
            </a:endParaRPr>
          </a:p>
        </p:txBody>
      </p:sp>
      <p:sp>
        <p:nvSpPr>
          <p:cNvPr id="46" name="Shape 46"/>
          <p:cNvSpPr txBox="1">
            <a:spLocks noGrp="1"/>
          </p:cNvSpPr>
          <p:nvPr>
            <p:ph type="ctrTitle"/>
          </p:nvPr>
        </p:nvSpPr>
        <p:spPr>
          <a:xfrm>
            <a:off x="2728911" y="995595"/>
            <a:ext cx="6048376" cy="1230080"/>
          </a:xfrm>
          <a:prstGeom prst="rect">
            <a:avLst/>
          </a:prstGeom>
          <a:noFill/>
          <a:ln>
            <a:noFill/>
          </a:ln>
        </p:spPr>
        <p:txBody>
          <a:bodyPr lIns="91425" tIns="91425" rIns="91425" bIns="91425" anchor="b" anchorCtr="0"/>
          <a:lstStyle>
            <a:lvl1pPr marL="0" marR="0" indent="0" algn="l" rtl="0">
              <a:lnSpc>
                <a:spcPct val="90000"/>
              </a:lnSpc>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47" name="Shape 47"/>
          <p:cNvSpPr txBox="1">
            <a:spLocks noGrp="1"/>
          </p:cNvSpPr>
          <p:nvPr>
            <p:ph type="subTitle" idx="1"/>
          </p:nvPr>
        </p:nvSpPr>
        <p:spPr>
          <a:xfrm>
            <a:off x="2728923" y="2455863"/>
            <a:ext cx="6048374" cy="1901704"/>
          </a:xfrm>
          <a:prstGeom prst="rect">
            <a:avLst/>
          </a:prstGeom>
          <a:noFill/>
          <a:ln>
            <a:noFill/>
          </a:ln>
        </p:spPr>
        <p:txBody>
          <a:bodyPr lIns="91425" tIns="91425" rIns="91425" bIns="91425" anchor="t" anchorCtr="0"/>
          <a:lstStyle>
            <a:lvl1pPr marL="0" marR="0" indent="0" algn="l" rtl="0">
              <a:spcBef>
                <a:spcPts val="600"/>
              </a:spcBef>
              <a:buClr>
                <a:srgbClr val="2C95DD"/>
              </a:buClr>
              <a:buFont typeface="Arial"/>
              <a:buNone/>
              <a:defRPr/>
            </a:lvl1pPr>
            <a:lvl2pPr marL="457200" marR="0" indent="0" algn="ctr" rtl="0">
              <a:spcBef>
                <a:spcPts val="480"/>
              </a:spcBef>
              <a:buClr>
                <a:srgbClr val="2C95DD"/>
              </a:buClr>
              <a:buFont typeface="Arial"/>
              <a:buNone/>
              <a:defRPr/>
            </a:lvl2pPr>
            <a:lvl3pPr marL="914400" marR="0" indent="0" algn="ctr" rtl="0">
              <a:spcBef>
                <a:spcPts val="400"/>
              </a:spcBef>
              <a:buClr>
                <a:srgbClr val="2C95DD"/>
              </a:buClr>
              <a:buFont typeface="Arial"/>
              <a:buNone/>
              <a:defRPr/>
            </a:lvl3pPr>
            <a:lvl4pPr marL="1371600" marR="0" indent="0" algn="ctr" rtl="0">
              <a:spcBef>
                <a:spcPts val="360"/>
              </a:spcBef>
              <a:buClr>
                <a:srgbClr val="2C95DD"/>
              </a:buClr>
              <a:buFont typeface="Arial"/>
              <a:buNone/>
              <a:defRPr/>
            </a:lvl4pPr>
            <a:lvl5pPr marL="1828800" marR="0" indent="0" algn="ctr" rtl="0">
              <a:spcBef>
                <a:spcPts val="360"/>
              </a:spcBef>
              <a:buClr>
                <a:srgbClr val="2C95DD"/>
              </a:buClr>
              <a:buFont typeface="Arial"/>
              <a:buNone/>
              <a:defRPr/>
            </a:lvl5pPr>
            <a:lvl6pPr marL="2286000" marR="0" indent="0" algn="ctr" rtl="0">
              <a:spcBef>
                <a:spcPts val="400"/>
              </a:spcBef>
              <a:buClr>
                <a:srgbClr val="ACACAC"/>
              </a:buClr>
              <a:buFont typeface="Arial"/>
              <a:buNone/>
              <a:defRPr/>
            </a:lvl6pPr>
            <a:lvl7pPr marL="2743200" marR="0" indent="0" algn="ctr" rtl="0">
              <a:spcBef>
                <a:spcPts val="400"/>
              </a:spcBef>
              <a:buClr>
                <a:srgbClr val="ACACAC"/>
              </a:buClr>
              <a:buFont typeface="Arial"/>
              <a:buNone/>
              <a:defRPr/>
            </a:lvl7pPr>
            <a:lvl8pPr marL="3200400" marR="0" indent="0" algn="ctr" rtl="0">
              <a:spcBef>
                <a:spcPts val="400"/>
              </a:spcBef>
              <a:buClr>
                <a:srgbClr val="ACACAC"/>
              </a:buClr>
              <a:buFont typeface="Arial"/>
              <a:buNone/>
              <a:defRPr/>
            </a:lvl8pPr>
            <a:lvl9pPr marL="3657600" marR="0" indent="0" algn="ctr" rtl="0">
              <a:spcBef>
                <a:spcPts val="400"/>
              </a:spcBef>
              <a:buClr>
                <a:srgbClr val="ACACAC"/>
              </a:buClr>
              <a:buFont typeface="Arial"/>
              <a:buNone/>
              <a:defRPr/>
            </a:lvl9pPr>
          </a:lstStyle>
          <a:p>
            <a:endParaRPr/>
          </a:p>
        </p:txBody>
      </p:sp>
    </p:spTree>
    <p:extLst>
      <p:ext uri="{BB962C8B-B14F-4D97-AF65-F5344CB8AC3E}">
        <p14:creationId xmlns:p14="http://schemas.microsoft.com/office/powerpoint/2010/main" val="121763797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Divider 3 -Large Text">
    <p:spTree>
      <p:nvGrpSpPr>
        <p:cNvPr id="1" name="Shape 48"/>
        <p:cNvGrpSpPr/>
        <p:nvPr/>
      </p:nvGrpSpPr>
      <p:grpSpPr>
        <a:xfrm>
          <a:off x="0" y="0"/>
          <a:ext cx="0" cy="0"/>
          <a:chOff x="0" y="0"/>
          <a:chExt cx="0" cy="0"/>
        </a:xfrm>
      </p:grpSpPr>
      <p:sp>
        <p:nvSpPr>
          <p:cNvPr id="49" name="Shape 49"/>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50" name="Shape 50"/>
          <p:cNvSpPr/>
          <p:nvPr/>
        </p:nvSpPr>
        <p:spPr>
          <a:xfrm>
            <a:off x="0" y="4629166"/>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51" name="Shape 51"/>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sp>
        <p:nvSpPr>
          <p:cNvPr id="52" name="Shape 52"/>
          <p:cNvSpPr txBox="1">
            <a:spLocks noGrp="1"/>
          </p:cNvSpPr>
          <p:nvPr>
            <p:ph type="ctrTitle"/>
          </p:nvPr>
        </p:nvSpPr>
        <p:spPr>
          <a:xfrm>
            <a:off x="670454" y="1674308"/>
            <a:ext cx="6048376" cy="1354217"/>
          </a:xfrm>
          <a:prstGeom prst="rect">
            <a:avLst/>
          </a:prstGeom>
          <a:noFill/>
          <a:ln>
            <a:noFill/>
          </a:ln>
        </p:spPr>
        <p:txBody>
          <a:bodyPr lIns="91425" tIns="91425" rIns="91425" bIns="91425" anchor="b" anchorCtr="0"/>
          <a:lstStyle>
            <a:lvl1pPr marL="0" marR="0" indent="0" algn="l" rtl="0">
              <a:lnSpc>
                <a:spcPct val="90000"/>
              </a:lnSpc>
              <a:spcBef>
                <a:spcPts val="0"/>
              </a:spcBef>
              <a:buClr>
                <a:schemeClr val="dk2"/>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pic>
        <p:nvPicPr>
          <p:cNvPr id="53" name="Shape 53"/>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54" name="Shape 54"/>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66839276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itle and Subtitle only">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366725" y="785829"/>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57" name="Shape 57"/>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4949682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_Title with Subtitle and Content">
    <p:spTree>
      <p:nvGrpSpPr>
        <p:cNvPr id="1" name="Shape 58"/>
        <p:cNvGrpSpPr/>
        <p:nvPr/>
      </p:nvGrpSpPr>
      <p:grpSpPr>
        <a:xfrm>
          <a:off x="0" y="0"/>
          <a:ext cx="0" cy="0"/>
          <a:chOff x="0" y="0"/>
          <a:chExt cx="0" cy="0"/>
        </a:xfrm>
      </p:grpSpPr>
      <p:sp>
        <p:nvSpPr>
          <p:cNvPr id="59" name="Shape 59"/>
          <p:cNvSpPr txBox="1">
            <a:spLocks noGrp="1"/>
          </p:cNvSpPr>
          <p:nvPr>
            <p:ph type="body" idx="1"/>
          </p:nvPr>
        </p:nvSpPr>
        <p:spPr>
          <a:xfrm>
            <a:off x="366725" y="785829"/>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60" name="Shape 60"/>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1" name="Shape 61"/>
          <p:cNvSpPr txBox="1">
            <a:spLocks noGrp="1"/>
          </p:cNvSpPr>
          <p:nvPr>
            <p:ph type="body" idx="2"/>
          </p:nvPr>
        </p:nvSpPr>
        <p:spPr>
          <a:xfrm>
            <a:off x="366714" y="1419224"/>
            <a:ext cx="8410574" cy="3038475"/>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7840055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Content, graphic area on left">
    <p:spTree>
      <p:nvGrpSpPr>
        <p:cNvPr id="1" name="Shape 62"/>
        <p:cNvGrpSpPr/>
        <p:nvPr/>
      </p:nvGrpSpPr>
      <p:grpSpPr>
        <a:xfrm>
          <a:off x="0" y="0"/>
          <a:ext cx="0" cy="0"/>
          <a:chOff x="0" y="0"/>
          <a:chExt cx="0" cy="0"/>
        </a:xfrm>
      </p:grpSpPr>
      <p:sp>
        <p:nvSpPr>
          <p:cNvPr id="63" name="Shape 63"/>
          <p:cNvSpPr>
            <a:spLocks noGrp="1"/>
          </p:cNvSpPr>
          <p:nvPr>
            <p:ph type="pic" idx="2"/>
          </p:nvPr>
        </p:nvSpPr>
        <p:spPr>
          <a:xfrm>
            <a:off x="366717" y="1074737"/>
            <a:ext cx="2073274" cy="3382961"/>
          </a:xfrm>
          <a:prstGeom prst="rect">
            <a:avLst/>
          </a:prstGeom>
          <a:noFill/>
          <a:ln>
            <a:noFill/>
          </a:ln>
        </p:spPr>
      </p:sp>
      <p:sp>
        <p:nvSpPr>
          <p:cNvPr id="64" name="Shape 64"/>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5" name="Shape 65"/>
          <p:cNvSpPr txBox="1">
            <a:spLocks noGrp="1"/>
          </p:cNvSpPr>
          <p:nvPr>
            <p:ph type="body" idx="1"/>
          </p:nvPr>
        </p:nvSpPr>
        <p:spPr>
          <a:xfrm>
            <a:off x="2728913" y="1074737"/>
            <a:ext cx="6048376"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60376381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Subtitle, and Content with graphic area at left">
    <p:spTree>
      <p:nvGrpSpPr>
        <p:cNvPr id="1" name="Shape 66"/>
        <p:cNvGrpSpPr/>
        <p:nvPr/>
      </p:nvGrpSpPr>
      <p:grpSpPr>
        <a:xfrm>
          <a:off x="0" y="0"/>
          <a:ext cx="0" cy="0"/>
          <a:chOff x="0" y="0"/>
          <a:chExt cx="0" cy="0"/>
        </a:xfrm>
      </p:grpSpPr>
      <p:sp>
        <p:nvSpPr>
          <p:cNvPr id="67" name="Shape 67"/>
          <p:cNvSpPr>
            <a:spLocks noGrp="1"/>
          </p:cNvSpPr>
          <p:nvPr>
            <p:ph type="pic" idx="2"/>
          </p:nvPr>
        </p:nvSpPr>
        <p:spPr>
          <a:xfrm>
            <a:off x="366717" y="1419226"/>
            <a:ext cx="2073274" cy="3038475"/>
          </a:xfrm>
          <a:prstGeom prst="rect">
            <a:avLst/>
          </a:prstGeom>
          <a:noFill/>
          <a:ln>
            <a:noFill/>
          </a:ln>
        </p:spPr>
      </p:sp>
      <p:sp>
        <p:nvSpPr>
          <p:cNvPr id="68" name="Shape 68"/>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a:off x="366725" y="785829"/>
            <a:ext cx="8410574" cy="346219"/>
          </a:xfrm>
          <a:prstGeom prst="rect">
            <a:avLst/>
          </a:prstGeom>
          <a:noFill/>
          <a:ln>
            <a:noFill/>
          </a:ln>
        </p:spPr>
        <p:txBody>
          <a:bodyPr lIns="91425" tIns="91425" rIns="91425" bIns="91425" anchor="t" anchorCtr="0"/>
          <a:lstStyle>
            <a:lvl1pPr marL="0" indent="0" rtl="0">
              <a:spcBef>
                <a:spcPts val="0"/>
              </a:spcBef>
              <a:buClr>
                <a:schemeClr val="dk1"/>
              </a:buClr>
              <a:buFont typeface="Arial"/>
              <a:buNone/>
              <a:defRPr/>
            </a:lvl1pPr>
            <a:lvl2pPr marL="457200" indent="0" rtl="0">
              <a:spcBef>
                <a:spcPts val="0"/>
              </a:spcBef>
              <a:buNone/>
              <a:defRPr/>
            </a:lvl2pPr>
            <a:lvl3pPr marL="914400" indent="0" rtl="0">
              <a:spcBef>
                <a:spcPts val="0"/>
              </a:spcBef>
              <a:buNone/>
              <a:defRPr/>
            </a:lvl3pPr>
            <a:lvl4pPr marL="1371600" indent="0" rtl="0">
              <a:spcBef>
                <a:spcPts val="0"/>
              </a:spcBef>
              <a:buNone/>
              <a:defRPr/>
            </a:lvl4pPr>
            <a:lvl5pPr marL="1828800" indent="0" rtl="0">
              <a:spcBef>
                <a:spcPts val="0"/>
              </a:spcBef>
              <a:buNone/>
              <a:defRPr/>
            </a:lvl5pPr>
            <a:lvl6pPr marL="2286000" indent="0" rtl="0">
              <a:spcBef>
                <a:spcPts val="0"/>
              </a:spcBef>
              <a:buFont typeface="Arial"/>
              <a:buNone/>
              <a:defRPr/>
            </a:lvl6pPr>
            <a:lvl7pPr marL="2743200" indent="0" rtl="0">
              <a:spcBef>
                <a:spcPts val="0"/>
              </a:spcBef>
              <a:buFont typeface="Arial"/>
              <a:buNone/>
              <a:defRPr/>
            </a:lvl7pPr>
            <a:lvl8pPr marL="3200400" indent="0" rtl="0">
              <a:spcBef>
                <a:spcPts val="0"/>
              </a:spcBef>
              <a:buFont typeface="Arial"/>
              <a:buNone/>
              <a:defRPr/>
            </a:lvl8pPr>
            <a:lvl9pPr marL="3657600" indent="0" rtl="0">
              <a:spcBef>
                <a:spcPts val="0"/>
              </a:spcBef>
              <a:buFont typeface="Arial"/>
              <a:buNone/>
              <a:defRPr/>
            </a:lvl9pPr>
          </a:lstStyle>
          <a:p>
            <a:endParaRPr/>
          </a:p>
        </p:txBody>
      </p:sp>
      <p:sp>
        <p:nvSpPr>
          <p:cNvPr id="70" name="Shape 70"/>
          <p:cNvSpPr txBox="1">
            <a:spLocks noGrp="1"/>
          </p:cNvSpPr>
          <p:nvPr>
            <p:ph type="body" idx="3"/>
          </p:nvPr>
        </p:nvSpPr>
        <p:spPr>
          <a:xfrm>
            <a:off x="2728913" y="1419224"/>
            <a:ext cx="6048376" cy="3038475"/>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26640520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wo Columns">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66725" y="325454"/>
            <a:ext cx="8410574" cy="460374"/>
          </a:xfrm>
          <a:prstGeom prst="rect">
            <a:avLst/>
          </a:prstGeom>
          <a:noFill/>
          <a:ln>
            <a:noFill/>
          </a:ln>
        </p:spPr>
        <p:txBody>
          <a:bodyPr lIns="91425" tIns="91425" rIns="91425" bIns="91425" anchor="t" anchorCtr="0"/>
          <a:lstStyle>
            <a:lvl1pPr rtl="0">
              <a:lnSpc>
                <a:spcPct val="9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3" name="Shape 73"/>
          <p:cNvSpPr txBox="1">
            <a:spLocks noGrp="1"/>
          </p:cNvSpPr>
          <p:nvPr>
            <p:ph type="body" idx="1"/>
          </p:nvPr>
        </p:nvSpPr>
        <p:spPr>
          <a:xfrm>
            <a:off x="366740" y="1074737"/>
            <a:ext cx="403246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4" name="Shape 74"/>
          <p:cNvSpPr txBox="1">
            <a:spLocks noGrp="1"/>
          </p:cNvSpPr>
          <p:nvPr>
            <p:ph type="body" idx="2"/>
          </p:nvPr>
        </p:nvSpPr>
        <p:spPr>
          <a:xfrm>
            <a:off x="4744842" y="1074737"/>
            <a:ext cx="4032464" cy="3382961"/>
          </a:xfrm>
          <a:prstGeom prst="rect">
            <a:avLst/>
          </a:prstGeom>
          <a:noFill/>
          <a:ln>
            <a:noFill/>
          </a:ln>
        </p:spPr>
        <p:txBody>
          <a:bodyPr lIns="91425" tIns="91425" rIns="91425" bIns="91425" anchor="t" anchorCtr="0"/>
          <a:lstStyle>
            <a:lvl1pPr rtl="0">
              <a:spcBef>
                <a:spcPts val="1200"/>
              </a:spcBef>
              <a:buClr>
                <a:schemeClr val="accent1"/>
              </a:buClr>
              <a:buFont typeface="Noto Symbol"/>
              <a:buChar char="•"/>
              <a:defRPr/>
            </a:lvl1pPr>
            <a:lvl2pPr rtl="0">
              <a:spcBef>
                <a:spcPts val="300"/>
              </a:spcBef>
              <a:buClr>
                <a:schemeClr val="accent1"/>
              </a:buClr>
              <a:buFont typeface="Verdana"/>
              <a:buChar char="–"/>
              <a:defRPr/>
            </a:lvl2pPr>
            <a:lvl3pPr rtl="0">
              <a:spcBef>
                <a:spcPts val="300"/>
              </a:spcBef>
              <a:buClr>
                <a:schemeClr val="accent1"/>
              </a:buClr>
              <a:buFont typeface="Verdana"/>
              <a:buChar char="▪"/>
              <a:defRPr/>
            </a:lvl3pPr>
            <a:lvl4pPr marL="1658938" indent="-211138" rtl="0">
              <a:spcBef>
                <a:spcPts val="300"/>
              </a:spcBef>
              <a:buClr>
                <a:schemeClr val="accent1"/>
              </a:buClr>
              <a:buFont typeface="Verdana"/>
              <a:buChar char="—"/>
              <a:defRPr/>
            </a:lvl4pPr>
            <a:lvl5pPr rtl="0">
              <a:spcBef>
                <a:spcPts val="300"/>
              </a:spcBef>
              <a:buClr>
                <a:schemeClr val="accent1"/>
              </a:buClr>
              <a:buFont typeface="Verdana"/>
              <a:buChar char="»"/>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46456493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Footer bar only">
    <p:bg>
      <p:bgPr>
        <a:solidFill>
          <a:schemeClr val="lt1"/>
        </a:solidFill>
        <a:effectLst/>
      </p:bgPr>
    </p:bg>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89682294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76"/>
        <p:cNvGrpSpPr/>
        <p:nvPr/>
      </p:nvGrpSpPr>
      <p:grpSpPr>
        <a:xfrm>
          <a:off x="0" y="0"/>
          <a:ext cx="0" cy="0"/>
          <a:chOff x="0" y="0"/>
          <a:chExt cx="0" cy="0"/>
        </a:xfrm>
      </p:grpSpPr>
      <p:sp>
        <p:nvSpPr>
          <p:cNvPr id="77" name="Shape 77"/>
          <p:cNvSpPr/>
          <p:nvPr/>
        </p:nvSpPr>
        <p:spPr>
          <a:xfrm>
            <a:off x="0" y="0"/>
            <a:ext cx="9144000" cy="5143499"/>
          </a:xfrm>
          <a:prstGeom prst="rect">
            <a:avLst/>
          </a:prstGeom>
          <a:solidFill>
            <a:srgbClr val="000000"/>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78" name="Shape 78"/>
          <p:cNvSpPr/>
          <p:nvPr/>
        </p:nvSpPr>
        <p:spPr>
          <a:xfrm>
            <a:off x="0" y="4629166"/>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79" name="Shape 79"/>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pic>
        <p:nvPicPr>
          <p:cNvPr id="80" name="Shape 80"/>
          <p:cNvPicPr preferRelativeResize="0"/>
          <p:nvPr/>
        </p:nvPicPr>
        <p:blipFill rotWithShape="1">
          <a:blip r:embed="rId2">
            <a:alphaModFix/>
          </a:blip>
          <a:srcRect/>
          <a:stretch/>
        </p:blipFill>
        <p:spPr>
          <a:xfrm>
            <a:off x="7941732" y="4713982"/>
            <a:ext cx="957261" cy="219454"/>
          </a:xfrm>
          <a:prstGeom prst="rect">
            <a:avLst/>
          </a:prstGeom>
          <a:noFill/>
          <a:ln>
            <a:noFill/>
          </a:ln>
        </p:spPr>
      </p:pic>
      <p:sp>
        <p:nvSpPr>
          <p:cNvPr id="81" name="Shape 81"/>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14683693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8_Blank">
    <p:bg>
      <p:bgPr>
        <a:solidFill>
          <a:schemeClr val="lt1"/>
        </a:solidFill>
        <a:effectLst/>
      </p:bgPr>
    </p:bg>
    <p:spTree>
      <p:nvGrpSpPr>
        <p:cNvPr id="1" name="Shape 43"/>
        <p:cNvGrpSpPr/>
        <p:nvPr/>
      </p:nvGrpSpPr>
      <p:grpSpPr>
        <a:xfrm>
          <a:off x="0" y="0"/>
          <a:ext cx="0" cy="0"/>
          <a:chOff x="0" y="0"/>
          <a:chExt cx="0" cy="0"/>
        </a:xfrm>
      </p:grpSpPr>
      <p:sp>
        <p:nvSpPr>
          <p:cNvPr id="44" name="Shape 44"/>
          <p:cNvSpPr/>
          <p:nvPr/>
        </p:nvSpPr>
        <p:spPr>
          <a:xfrm>
            <a:off x="114300" y="112014"/>
            <a:ext cx="8915400" cy="4919472"/>
          </a:xfrm>
          <a:prstGeom prst="rect">
            <a:avLst/>
          </a:prstGeom>
          <a:solidFill>
            <a:srgbClr val="22313C"/>
          </a:solidFill>
          <a:ln>
            <a:noFill/>
          </a:ln>
        </p:spPr>
        <p:txBody>
          <a:bodyPr lIns="91425" tIns="45700" rIns="91425" bIns="45700" anchor="ctr" anchorCtr="0">
            <a:noAutofit/>
          </a:bodyPr>
          <a:lstStyle/>
          <a:p>
            <a:pPr marL="0" marR="0" lvl="0" indent="0" algn="ctr" rtl="0">
              <a:spcBef>
                <a:spcPts val="0"/>
              </a:spcBef>
              <a:buClr>
                <a:schemeClr val="dk1"/>
              </a:buClr>
              <a:buFont typeface="Arial"/>
              <a:buNone/>
            </a:pPr>
            <a:endParaRPr sz="1800" b="0" i="0" u="none" strike="noStrike" cap="none">
              <a:solidFill>
                <a:schemeClr val="lt1"/>
              </a:solidFill>
              <a:latin typeface="Arial"/>
              <a:ea typeface="Arial"/>
              <a:cs typeface="Arial"/>
              <a:sym typeface="Arial"/>
            </a:endParaRPr>
          </a:p>
        </p:txBody>
      </p:sp>
      <p:sp>
        <p:nvSpPr>
          <p:cNvPr id="45" name="Shape 45"/>
          <p:cNvSpPr>
            <a:spLocks noGrp="1"/>
          </p:cNvSpPr>
          <p:nvPr>
            <p:ph type="pic" idx="2"/>
          </p:nvPr>
        </p:nvSpPr>
        <p:spPr>
          <a:xfrm>
            <a:off x="114300" y="112713"/>
            <a:ext cx="8915400" cy="4918074"/>
          </a:xfrm>
          <a:prstGeom prst="rect">
            <a:avLst/>
          </a:prstGeom>
          <a:noFill/>
          <a:ln>
            <a:noFill/>
          </a:ln>
        </p:spPr>
        <p:txBody>
          <a:bodyPr lIns="91425" tIns="91425" rIns="91425" bIns="91425" anchor="ctr" anchorCtr="0"/>
          <a:lstStyle>
            <a:lvl1pPr marL="0" marR="0" lvl="0" indent="0" algn="l" rtl="0">
              <a:spcBef>
                <a:spcPts val="0"/>
              </a:spcBef>
              <a:buClr>
                <a:srgbClr val="888888"/>
              </a:buClr>
              <a:buFont typeface="Arial"/>
              <a:buNone/>
              <a:defRPr sz="1000">
                <a:solidFill>
                  <a:srgbClr val="888888"/>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6" name="Shape 46"/>
          <p:cNvSpPr txBox="1">
            <a:spLocks noGrp="1"/>
          </p:cNvSpPr>
          <p:nvPr>
            <p:ph type="body" idx="1"/>
          </p:nvPr>
        </p:nvSpPr>
        <p:spPr>
          <a:xfrm>
            <a:off x="411479" y="347472"/>
            <a:ext cx="5303520" cy="237744"/>
          </a:xfrm>
          <a:prstGeom prst="rect">
            <a:avLst/>
          </a:prstGeom>
          <a:noFill/>
          <a:ln>
            <a:noFill/>
          </a:ln>
        </p:spPr>
        <p:txBody>
          <a:bodyPr lIns="91425" tIns="91425" rIns="91425" bIns="91425" anchor="t" anchorCtr="0"/>
          <a:lstStyle>
            <a:lvl1pPr marL="0" marR="0" lvl="0"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1pPr>
            <a:lvl2pPr marL="457200" marR="0" lvl="1"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2pPr>
            <a:lvl3pPr marL="914400" marR="0" lvl="2"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3pPr>
            <a:lvl4pPr marL="1371600" marR="0" lvl="3"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4pPr>
            <a:lvl5pPr marL="1828800" marR="0" lvl="4" indent="0" algn="l" rtl="0">
              <a:spcBef>
                <a:spcPts val="200"/>
              </a:spcBef>
              <a:buClr>
                <a:schemeClr val="accent2"/>
              </a:buClr>
              <a:buFont typeface="Arial"/>
              <a:buNone/>
              <a:defRPr sz="1000" b="1" i="0" u="none" strike="noStrike" cap="none">
                <a:solidFill>
                  <a:schemeClr val="accent2"/>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7" name="Shape 47"/>
          <p:cNvSpPr txBox="1">
            <a:spLocks noGrp="1"/>
          </p:cNvSpPr>
          <p:nvPr>
            <p:ph type="body" idx="3"/>
          </p:nvPr>
        </p:nvSpPr>
        <p:spPr>
          <a:xfrm>
            <a:off x="411479" y="548068"/>
            <a:ext cx="5303520" cy="814388"/>
          </a:xfrm>
          <a:prstGeom prst="rect">
            <a:avLst/>
          </a:prstGeom>
          <a:noFill/>
          <a:ln>
            <a:noFill/>
          </a:ln>
        </p:spPr>
        <p:txBody>
          <a:bodyPr lIns="91425" tIns="91425" rIns="91425" bIns="91425" anchor="t" anchorCtr="0"/>
          <a:lstStyle>
            <a:lvl1pPr marL="0" marR="0" lvl="0" indent="0" algn="l" rtl="0">
              <a:spcBef>
                <a:spcPts val="320"/>
              </a:spcBef>
              <a:buClr>
                <a:schemeClr val="lt1"/>
              </a:buClr>
              <a:buFont typeface="Arial"/>
              <a:buNone/>
              <a:defRPr sz="1600" b="0" i="0" u="none" strike="noStrike" cap="none">
                <a:solidFill>
                  <a:schemeClr val="lt1"/>
                </a:solidFill>
                <a:latin typeface="Arial"/>
                <a:ea typeface="Arial"/>
                <a:cs typeface="Arial"/>
                <a:sym typeface="Arial"/>
              </a:defRPr>
            </a:lvl1pPr>
            <a:lvl2pPr marL="457200" marR="0" lvl="1"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2pPr>
            <a:lvl3pPr marL="914400" marR="0" lvl="2"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3pPr>
            <a:lvl4pPr marL="1371600" marR="0" lvl="3"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l" rtl="0">
              <a:spcBef>
                <a:spcPts val="320"/>
              </a:spcBef>
              <a:buClr>
                <a:schemeClr val="dk1"/>
              </a:buClr>
              <a:buFont typeface="Arial"/>
              <a:buNone/>
              <a:defRPr sz="16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50482676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32439781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30627086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solidFill>
                  <a:srgbClr val="FFFFFF">
                    <a:lumMod val="65000"/>
                  </a:srgbClr>
                </a:solidFill>
              </a:rPr>
              <a:pPr/>
              <a:t>‹#›</a:t>
            </a:fld>
            <a:endParaRPr lang="en-US">
              <a:solidFill>
                <a:srgbClr val="FFFFFF">
                  <a:lumMod val="65000"/>
                </a:srgbClr>
              </a:solidFill>
            </a:endParaRPr>
          </a:p>
        </p:txBody>
      </p:sp>
    </p:spTree>
    <p:extLst>
      <p:ext uri="{BB962C8B-B14F-4D97-AF65-F5344CB8AC3E}">
        <p14:creationId xmlns:p14="http://schemas.microsoft.com/office/powerpoint/2010/main" val="3427355024"/>
      </p:ext>
    </p:extLst>
  </p:cSld>
  <p:clrMapOvr>
    <a:masterClrMapping/>
  </p:clrMapOvr>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361884147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248833734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Shape 30"/>
        <p:cNvGrpSpPr/>
        <p:nvPr/>
      </p:nvGrpSpPr>
      <p:grpSpPr>
        <a:xfrm>
          <a:off x="0" y="0"/>
          <a:ext cx="0" cy="0"/>
          <a:chOff x="0" y="0"/>
          <a:chExt cx="0" cy="0"/>
        </a:xfrm>
      </p:grpSpPr>
    </p:spTree>
    <p:extLst>
      <p:ext uri="{BB962C8B-B14F-4D97-AF65-F5344CB8AC3E}">
        <p14:creationId xmlns:p14="http://schemas.microsoft.com/office/powerpoint/2010/main" val="424493366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srgbClr val="FFFFFF"/>
              </a:solidFill>
              <a:latin typeface="Arial"/>
            </a:endParaRPr>
          </a:p>
        </p:txBody>
      </p:sp>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latin typeface="Arial"/>
            </a:endParaRP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kern="1200" smtClean="0">
                <a:solidFill>
                  <a:srgbClr val="FFFFFF">
                    <a:lumMod val="50000"/>
                  </a:srgbClr>
                </a:solidFill>
                <a:ea typeface="+mn-ea"/>
              </a:rPr>
              <a:pPr algn="r">
                <a:defRPr/>
              </a:pPr>
              <a:t>‹#›</a:t>
            </a:fld>
            <a:endParaRPr lang="en-US" sz="800" kern="1200" dirty="0" smtClean="0">
              <a:solidFill>
                <a:srgbClr val="FFFFFF">
                  <a:lumMod val="50000"/>
                </a:srgbClr>
              </a:solidFill>
              <a:ea typeface="+mn-ea"/>
            </a:endParaRPr>
          </a:p>
        </p:txBody>
      </p:sp>
      <p:pic>
        <p:nvPicPr>
          <p:cNvPr id="10" name="Picture 9"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
        <p:nvSpPr>
          <p:cNvPr id="11" name="TextBox 10"/>
          <p:cNvSpPr txBox="1"/>
          <p:nvPr userDrawn="1"/>
        </p:nvSpPr>
        <p:spPr bwMode="gray">
          <a:xfrm>
            <a:off x="366713" y="5018449"/>
            <a:ext cx="3821379"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Copyright © Pivotal. All rights reserved. Pivotal Internal &amp; Confidential.</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6580978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51435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kern="1200" dirty="0">
              <a:solidFill>
                <a:srgbClr val="FFFFFF"/>
              </a:solidFill>
              <a:latin typeface="Arial"/>
            </a:endParaRPr>
          </a:p>
        </p:txBody>
      </p:sp>
      <p:sp>
        <p:nvSpPr>
          <p:cNvPr id="12" name="Rectangle 11"/>
          <p:cNvSpPr/>
          <p:nvPr userDrawn="1"/>
        </p:nvSpPr>
        <p:spPr bwMode="gray">
          <a:xfrm>
            <a:off x="0" y="4629150"/>
            <a:ext cx="9144000" cy="385763"/>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latin typeface="Arial"/>
            </a:endParaRPr>
          </a:p>
        </p:txBody>
      </p:sp>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kern="1200" smtClean="0">
                <a:solidFill>
                  <a:srgbClr val="FFFFFF">
                    <a:lumMod val="50000"/>
                  </a:srgbClr>
                </a:solidFill>
                <a:ea typeface="+mn-ea"/>
              </a:rPr>
              <a:pPr algn="r">
                <a:defRPr/>
              </a:pPr>
              <a:t>‹#›</a:t>
            </a:fld>
            <a:endParaRPr lang="en-US" sz="800" kern="1200" dirty="0" smtClean="0">
              <a:solidFill>
                <a:srgbClr val="FFFFFF">
                  <a:lumMod val="50000"/>
                </a:srgbClr>
              </a:solidFill>
              <a:ea typeface="+mn-ea"/>
            </a:endParaRPr>
          </a:p>
        </p:txBody>
      </p:sp>
      <p:sp>
        <p:nvSpPr>
          <p:cNvPr id="14" name="TextBox 13"/>
          <p:cNvSpPr txBox="1"/>
          <p:nvPr userDrawn="1"/>
        </p:nvSpPr>
        <p:spPr bwMode="gray">
          <a:xfrm>
            <a:off x="366713" y="5018449"/>
            <a:ext cx="4821117"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Copyright © Pivotal. All rights reserved. Pivotal Internal &amp; Confidential.</a:t>
            </a:r>
            <a:endParaRPr lang="en-US" sz="650" kern="1200" dirty="0">
              <a:solidFill>
                <a:srgbClr val="FFFFFF">
                  <a:lumMod val="50000"/>
                </a:srgbClr>
              </a:solidFill>
              <a:ea typeface="+mn-ea"/>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19" name="Picture 18" descr="EMC logo white-lg.png"/>
          <p:cNvPicPr>
            <a:picLocks noChangeAspect="1"/>
          </p:cNvPicPr>
          <p:nvPr userDrawn="1"/>
        </p:nvPicPr>
        <p:blipFill>
          <a:blip r:embed="rId2" cstate="print"/>
          <a:stretch>
            <a:fillRect/>
          </a:stretch>
        </p:blipFill>
        <p:spPr bwMode="gray">
          <a:xfrm>
            <a:off x="7951410" y="4686262"/>
            <a:ext cx="899577" cy="255363"/>
          </a:xfrm>
          <a:prstGeom prst="rect">
            <a:avLst/>
          </a:prstGeom>
        </p:spPr>
      </p:pic>
    </p:spTree>
    <p:extLst>
      <p:ext uri="{BB962C8B-B14F-4D97-AF65-F5344CB8AC3E}">
        <p14:creationId xmlns:p14="http://schemas.microsoft.com/office/powerpoint/2010/main" val="8959376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70082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theme" Target="../theme/theme2.xml"/><Relationship Id="rId8" Type="http://schemas.openxmlformats.org/officeDocument/2006/relationships/image" Target="../media/image5.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4.xml"/><Relationship Id="rId20" Type="http://schemas.openxmlformats.org/officeDocument/2006/relationships/slideLayout" Target="../slideLayouts/slideLayout45.xml"/><Relationship Id="rId21" Type="http://schemas.openxmlformats.org/officeDocument/2006/relationships/slideLayout" Target="../slideLayouts/slideLayout46.xml"/><Relationship Id="rId22" Type="http://schemas.openxmlformats.org/officeDocument/2006/relationships/slideLayout" Target="../slideLayouts/slideLayout47.xml"/><Relationship Id="rId23" Type="http://schemas.openxmlformats.org/officeDocument/2006/relationships/slideLayout" Target="../slideLayouts/slideLayout48.xml"/><Relationship Id="rId24" Type="http://schemas.openxmlformats.org/officeDocument/2006/relationships/slideLayout" Target="../slideLayouts/slideLayout49.xml"/><Relationship Id="rId25" Type="http://schemas.openxmlformats.org/officeDocument/2006/relationships/slideLayout" Target="../slideLayouts/slideLayout50.xml"/><Relationship Id="rId26" Type="http://schemas.openxmlformats.org/officeDocument/2006/relationships/slideLayout" Target="../slideLayouts/slideLayout51.xml"/><Relationship Id="rId27" Type="http://schemas.openxmlformats.org/officeDocument/2006/relationships/theme" Target="../theme/theme3.xml"/><Relationship Id="rId28" Type="http://schemas.openxmlformats.org/officeDocument/2006/relationships/image" Target="../media/image6.png"/><Relationship Id="rId10" Type="http://schemas.openxmlformats.org/officeDocument/2006/relationships/slideLayout" Target="../slideLayouts/slideLayout35.xml"/><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slideLayout" Target="../slideLayouts/slideLayout40.xml"/><Relationship Id="rId16" Type="http://schemas.openxmlformats.org/officeDocument/2006/relationships/slideLayout" Target="../slideLayouts/slideLayout41.xml"/><Relationship Id="rId17" Type="http://schemas.openxmlformats.org/officeDocument/2006/relationships/slideLayout" Target="../slideLayouts/slideLayout42.xml"/><Relationship Id="rId18" Type="http://schemas.openxmlformats.org/officeDocument/2006/relationships/slideLayout" Target="../slideLayouts/slideLayout43.xml"/><Relationship Id="rId19" Type="http://schemas.openxmlformats.org/officeDocument/2006/relationships/slideLayout" Target="../slideLayouts/slideLayout44.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0.xml"/><Relationship Id="rId20" Type="http://schemas.openxmlformats.org/officeDocument/2006/relationships/slideLayout" Target="../slideLayouts/slideLayout71.xml"/><Relationship Id="rId21" Type="http://schemas.openxmlformats.org/officeDocument/2006/relationships/slideLayout" Target="../slideLayouts/slideLayout72.xml"/><Relationship Id="rId22" Type="http://schemas.openxmlformats.org/officeDocument/2006/relationships/slideLayout" Target="../slideLayouts/slideLayout73.xml"/><Relationship Id="rId23" Type="http://schemas.openxmlformats.org/officeDocument/2006/relationships/theme" Target="../theme/theme4.xml"/><Relationship Id="rId24" Type="http://schemas.openxmlformats.org/officeDocument/2006/relationships/image" Target="../media/image7.png"/><Relationship Id="rId10" Type="http://schemas.openxmlformats.org/officeDocument/2006/relationships/slideLayout" Target="../slideLayouts/slideLayout61.xml"/><Relationship Id="rId11" Type="http://schemas.openxmlformats.org/officeDocument/2006/relationships/slideLayout" Target="../slideLayouts/slideLayout62.xml"/><Relationship Id="rId12" Type="http://schemas.openxmlformats.org/officeDocument/2006/relationships/slideLayout" Target="../slideLayouts/slideLayout63.xml"/><Relationship Id="rId13" Type="http://schemas.openxmlformats.org/officeDocument/2006/relationships/slideLayout" Target="../slideLayouts/slideLayout64.xml"/><Relationship Id="rId14" Type="http://schemas.openxmlformats.org/officeDocument/2006/relationships/slideLayout" Target="../slideLayouts/slideLayout65.xml"/><Relationship Id="rId15" Type="http://schemas.openxmlformats.org/officeDocument/2006/relationships/slideLayout" Target="../slideLayouts/slideLayout66.xml"/><Relationship Id="rId16" Type="http://schemas.openxmlformats.org/officeDocument/2006/relationships/slideLayout" Target="../slideLayouts/slideLayout67.xml"/><Relationship Id="rId17" Type="http://schemas.openxmlformats.org/officeDocument/2006/relationships/slideLayout" Target="../slideLayouts/slideLayout68.xml"/><Relationship Id="rId18" Type="http://schemas.openxmlformats.org/officeDocument/2006/relationships/slideLayout" Target="../slideLayouts/slideLayout69.xml"/><Relationship Id="rId19" Type="http://schemas.openxmlformats.org/officeDocument/2006/relationships/slideLayout" Target="../slideLayouts/slideLayout70.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82.xml"/><Relationship Id="rId20" Type="http://schemas.openxmlformats.org/officeDocument/2006/relationships/slideLayout" Target="../slideLayouts/slideLayout93.xml"/><Relationship Id="rId21" Type="http://schemas.openxmlformats.org/officeDocument/2006/relationships/slideLayout" Target="../slideLayouts/slideLayout94.xml"/><Relationship Id="rId22" Type="http://schemas.openxmlformats.org/officeDocument/2006/relationships/slideLayout" Target="../slideLayouts/slideLayout95.xml"/><Relationship Id="rId23" Type="http://schemas.openxmlformats.org/officeDocument/2006/relationships/slideLayout" Target="../slideLayouts/slideLayout96.xml"/><Relationship Id="rId24" Type="http://schemas.openxmlformats.org/officeDocument/2006/relationships/theme" Target="../theme/theme5.xml"/><Relationship Id="rId25" Type="http://schemas.openxmlformats.org/officeDocument/2006/relationships/image" Target="../media/image7.png"/><Relationship Id="rId10" Type="http://schemas.openxmlformats.org/officeDocument/2006/relationships/slideLayout" Target="../slideLayouts/slideLayout83.xml"/><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slideLayout" Target="../slideLayouts/slideLayout92.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99.xml"/><Relationship Id="rId4" Type="http://schemas.openxmlformats.org/officeDocument/2006/relationships/slideLayout" Target="../slideLayouts/slideLayout100.xml"/><Relationship Id="rId5" Type="http://schemas.openxmlformats.org/officeDocument/2006/relationships/slideLayout" Target="../slideLayouts/slideLayout101.xml"/><Relationship Id="rId6" Type="http://schemas.openxmlformats.org/officeDocument/2006/relationships/theme" Target="../theme/theme6.xml"/><Relationship Id="rId7" Type="http://schemas.openxmlformats.org/officeDocument/2006/relationships/image" Target="../media/image9.png"/><Relationship Id="rId1" Type="http://schemas.openxmlformats.org/officeDocument/2006/relationships/slideLayout" Target="../slideLayouts/slideLayout97.xml"/><Relationship Id="rId2"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10.xml"/><Relationship Id="rId20" Type="http://schemas.openxmlformats.org/officeDocument/2006/relationships/slideLayout" Target="../slideLayouts/slideLayout121.xml"/><Relationship Id="rId21" Type="http://schemas.openxmlformats.org/officeDocument/2006/relationships/slideLayout" Target="../slideLayouts/slideLayout122.xml"/><Relationship Id="rId22" Type="http://schemas.openxmlformats.org/officeDocument/2006/relationships/slideLayout" Target="../slideLayouts/slideLayout123.xml"/><Relationship Id="rId23" Type="http://schemas.openxmlformats.org/officeDocument/2006/relationships/slideLayout" Target="../slideLayouts/slideLayout124.xml"/><Relationship Id="rId24" Type="http://schemas.openxmlformats.org/officeDocument/2006/relationships/slideLayout" Target="../slideLayouts/slideLayout125.xml"/><Relationship Id="rId25" Type="http://schemas.openxmlformats.org/officeDocument/2006/relationships/slideLayout" Target="../slideLayouts/slideLayout126.xml"/><Relationship Id="rId26" Type="http://schemas.openxmlformats.org/officeDocument/2006/relationships/theme" Target="../theme/theme7.xml"/><Relationship Id="rId27" Type="http://schemas.openxmlformats.org/officeDocument/2006/relationships/image" Target="../media/image10.png"/><Relationship Id="rId10" Type="http://schemas.openxmlformats.org/officeDocument/2006/relationships/slideLayout" Target="../slideLayouts/slideLayout111.xml"/><Relationship Id="rId11" Type="http://schemas.openxmlformats.org/officeDocument/2006/relationships/slideLayout" Target="../slideLayouts/slideLayout112.xml"/><Relationship Id="rId12" Type="http://schemas.openxmlformats.org/officeDocument/2006/relationships/slideLayout" Target="../slideLayouts/slideLayout113.xml"/><Relationship Id="rId13" Type="http://schemas.openxmlformats.org/officeDocument/2006/relationships/slideLayout" Target="../slideLayouts/slideLayout114.xml"/><Relationship Id="rId14" Type="http://schemas.openxmlformats.org/officeDocument/2006/relationships/slideLayout" Target="../slideLayouts/slideLayout115.xml"/><Relationship Id="rId15" Type="http://schemas.openxmlformats.org/officeDocument/2006/relationships/slideLayout" Target="../slideLayouts/slideLayout116.xml"/><Relationship Id="rId16" Type="http://schemas.openxmlformats.org/officeDocument/2006/relationships/slideLayout" Target="../slideLayouts/slideLayout117.xml"/><Relationship Id="rId17" Type="http://schemas.openxmlformats.org/officeDocument/2006/relationships/slideLayout" Target="../slideLayouts/slideLayout118.xml"/><Relationship Id="rId18" Type="http://schemas.openxmlformats.org/officeDocument/2006/relationships/slideLayout" Target="../slideLayouts/slideLayout119.xml"/><Relationship Id="rId19" Type="http://schemas.openxmlformats.org/officeDocument/2006/relationships/slideLayout" Target="../slideLayouts/slideLayout120.xml"/><Relationship Id="rId1" Type="http://schemas.openxmlformats.org/officeDocument/2006/relationships/slideLayout" Target="../slideLayouts/slideLayout102.xml"/><Relationship Id="rId2" Type="http://schemas.openxmlformats.org/officeDocument/2006/relationships/slideLayout" Target="../slideLayouts/slideLayout103.xml"/><Relationship Id="rId3" Type="http://schemas.openxmlformats.org/officeDocument/2006/relationships/slideLayout" Target="../slideLayouts/slideLayout104.xml"/><Relationship Id="rId4" Type="http://schemas.openxmlformats.org/officeDocument/2006/relationships/slideLayout" Target="../slideLayouts/slideLayout105.xml"/><Relationship Id="rId5" Type="http://schemas.openxmlformats.org/officeDocument/2006/relationships/slideLayout" Target="../slideLayouts/slideLayout106.xml"/><Relationship Id="rId6" Type="http://schemas.openxmlformats.org/officeDocument/2006/relationships/slideLayout" Target="../slideLayouts/slideLayout107.xml"/><Relationship Id="rId7" Type="http://schemas.openxmlformats.org/officeDocument/2006/relationships/slideLayout" Target="../slideLayouts/slideLayout108.xml"/><Relationship Id="rId8"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524347" y="4651812"/>
            <a:ext cx="2133599" cy="274636"/>
          </a:xfrm>
          <a:prstGeom prst="rect">
            <a:avLst/>
          </a:prstGeom>
          <a:noFill/>
          <a:ln>
            <a:noFill/>
          </a:ln>
        </p:spPr>
        <p:txBody>
          <a:bodyPr lIns="0" tIns="45700" rIns="91425" bIns="45700" anchor="ctr" anchorCtr="0">
            <a:noAutofit/>
          </a:bodyPr>
          <a:lstStyle/>
          <a:p>
            <a:pPr marL="0" marR="0" lvl="0" indent="0" algn="l" rtl="0">
              <a:spcBef>
                <a:spcPts val="0"/>
              </a:spcBef>
              <a:buSzPct val="25000"/>
              <a:buNone/>
            </a:pPr>
            <a:fld id="{00000000-1234-1234-1234-123412341234}" type="slidenum">
              <a:rPr lang="en-US" sz="1000" b="0" i="0" u="none" strike="noStrike" cap="none">
                <a:solidFill>
                  <a:srgbClr val="888888"/>
                </a:solidFill>
                <a:latin typeface="Arial"/>
                <a:ea typeface="Arial"/>
                <a:cs typeface="Arial"/>
                <a:sym typeface="Arial"/>
              </a:rPr>
              <a:t>‹#›</a:t>
            </a:fld>
            <a:endParaRPr lang="en-US" sz="10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783"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2"/>
        <p:cNvGrpSpPr/>
        <p:nvPr/>
      </p:nvGrpSpPr>
      <p:grpSpPr>
        <a:xfrm>
          <a:off x="0" y="0"/>
          <a:ext cx="0" cy="0"/>
          <a:chOff x="0" y="0"/>
          <a:chExt cx="0" cy="0"/>
        </a:xfrm>
      </p:grpSpPr>
      <p:sp>
        <p:nvSpPr>
          <p:cNvPr id="93" name="Shape 93"/>
          <p:cNvSpPr txBox="1">
            <a:spLocks noGrp="1"/>
          </p:cNvSpPr>
          <p:nvPr>
            <p:ph type="sldNum" idx="12"/>
          </p:nvPr>
        </p:nvSpPr>
        <p:spPr>
          <a:xfrm>
            <a:off x="3797" y="4823362"/>
            <a:ext cx="373337" cy="273843"/>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fld id="{00000000-1234-1234-1234-123412341234}" type="slidenum">
              <a:rPr lang="en-US" sz="900" b="0" i="0" u="none" strike="noStrike" cap="none">
                <a:solidFill>
                  <a:srgbClr val="7F7F7F"/>
                </a:solidFill>
                <a:latin typeface="Arial"/>
                <a:ea typeface="Arial"/>
                <a:cs typeface="Arial"/>
                <a:sym typeface="Arial"/>
              </a:rPr>
              <a:t>‹#›</a:t>
            </a:fld>
            <a:endParaRPr lang="en-US" sz="900" b="0" i="0" u="none" strike="noStrike" cap="none">
              <a:solidFill>
                <a:srgbClr val="7F7F7F"/>
              </a:solidFill>
              <a:latin typeface="Arial"/>
              <a:ea typeface="Arial"/>
              <a:cs typeface="Arial"/>
              <a:sym typeface="Arial"/>
            </a:endParaRPr>
          </a:p>
        </p:txBody>
      </p:sp>
      <p:pic>
        <p:nvPicPr>
          <p:cNvPr id="94" name="Shape 94"/>
          <p:cNvPicPr preferRelativeResize="0"/>
          <p:nvPr/>
        </p:nvPicPr>
        <p:blipFill rotWithShape="1">
          <a:blip r:embed="rId8">
            <a:alphaModFix/>
          </a:blip>
          <a:srcRect/>
          <a:stretch/>
        </p:blipFill>
        <p:spPr>
          <a:xfrm>
            <a:off x="8272779" y="4855076"/>
            <a:ext cx="731519" cy="17129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
        <p:cNvGrpSpPr/>
        <p:nvPr/>
      </p:nvGrpSpPr>
      <p:grpSpPr>
        <a:xfrm>
          <a:off x="0" y="0"/>
          <a:ext cx="0" cy="0"/>
          <a:chOff x="0" y="0"/>
          <a:chExt cx="0" cy="0"/>
        </a:xfrm>
      </p:grpSpPr>
      <p:sp>
        <p:nvSpPr>
          <p:cNvPr id="6" name="Slide Number Placeholder 5"/>
          <p:cNvSpPr>
            <a:spLocks noGrp="1"/>
          </p:cNvSpPr>
          <p:nvPr>
            <p:ph type="sldNum" sz="quarter" idx="4"/>
          </p:nvPr>
        </p:nvSpPr>
        <p:spPr>
          <a:xfrm>
            <a:off x="3797" y="4823364"/>
            <a:ext cx="373338" cy="273844"/>
          </a:xfrm>
          <a:prstGeom prst="rect">
            <a:avLst/>
          </a:prstGeom>
        </p:spPr>
        <p:txBody>
          <a:bodyPr vert="horz" lIns="91440" tIns="45720" rIns="91440" bIns="45720" rtlCol="0" anchor="ctr"/>
          <a:lstStyle>
            <a:lvl1pPr algn="ctr">
              <a:defRPr sz="900">
                <a:solidFill>
                  <a:schemeClr val="bg1">
                    <a:lumMod val="50000"/>
                  </a:schemeClr>
                </a:solidFill>
                <a:latin typeface="Arial"/>
                <a:cs typeface="Arial"/>
              </a:defRPr>
            </a:lvl1pPr>
          </a:lstStyle>
          <a:p>
            <a:fld id="{ADA07C09-8A41-3B46-A636-3955072BBB4F}" type="slidenum">
              <a:rPr lang="en-US" smtClean="0">
                <a:solidFill>
                  <a:srgbClr val="FFFFFF">
                    <a:lumMod val="50000"/>
                  </a:srgbClr>
                </a:solidFill>
              </a:rPr>
              <a:pPr/>
              <a:t>‹#›</a:t>
            </a:fld>
            <a:endParaRPr lang="en-US" dirty="0">
              <a:solidFill>
                <a:srgbClr val="FFFFFF">
                  <a:lumMod val="50000"/>
                </a:srgbClr>
              </a:solidFill>
            </a:endParaRPr>
          </a:p>
        </p:txBody>
      </p:sp>
      <p:sp>
        <p:nvSpPr>
          <p:cNvPr id="11" name="Rectangle 10"/>
          <p:cNvSpPr/>
          <p:nvPr userDrawn="1"/>
        </p:nvSpPr>
        <p:spPr>
          <a:xfrm>
            <a:off x="0" y="1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12" name="Picture 11" descr="pivotal_teal.png"/>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8272780" y="4855077"/>
            <a:ext cx="731520" cy="171298"/>
          </a:xfrm>
          <a:prstGeom prst="rect">
            <a:avLst/>
          </a:prstGeom>
        </p:spPr>
      </p:pic>
    </p:spTree>
    <p:extLst>
      <p:ext uri="{BB962C8B-B14F-4D97-AF65-F5344CB8AC3E}">
        <p14:creationId xmlns:p14="http://schemas.microsoft.com/office/powerpoint/2010/main" val="3786618937"/>
      </p:ext>
    </p:extLst>
  </p:cSld>
  <p:clrMap bg1="lt1" tx1="dk1" bg2="dk2" tx2="lt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p:nvPr/>
        </p:nvSpPr>
        <p:spPr>
          <a:xfrm>
            <a:off x="0" y="4629166"/>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10" name="Shape 10"/>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pic>
        <p:nvPicPr>
          <p:cNvPr id="11" name="Shape 11"/>
          <p:cNvPicPr preferRelativeResize="0"/>
          <p:nvPr/>
        </p:nvPicPr>
        <p:blipFill rotWithShape="1">
          <a:blip r:embed="rId24">
            <a:alphaModFix/>
          </a:blip>
          <a:srcRect/>
          <a:stretch/>
        </p:blipFill>
        <p:spPr>
          <a:xfrm>
            <a:off x="7941732" y="4713982"/>
            <a:ext cx="957261" cy="219454"/>
          </a:xfrm>
          <a:prstGeom prst="rect">
            <a:avLst/>
          </a:prstGeom>
          <a:noFill/>
          <a:ln>
            <a:noFill/>
          </a:ln>
        </p:spPr>
      </p:pic>
      <p:sp>
        <p:nvSpPr>
          <p:cNvPr id="12" name="Shape 12"/>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4059850609"/>
      </p:ext>
    </p:extLst>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
        <p:cNvGrpSpPr/>
        <p:nvPr/>
      </p:nvGrpSpPr>
      <p:grpSpPr>
        <a:xfrm>
          <a:off x="0" y="0"/>
          <a:ext cx="0" cy="0"/>
          <a:chOff x="0" y="0"/>
          <a:chExt cx="0" cy="0"/>
        </a:xfrm>
      </p:grpSpPr>
      <p:sp>
        <p:nvSpPr>
          <p:cNvPr id="9" name="Shape 9"/>
          <p:cNvSpPr/>
          <p:nvPr/>
        </p:nvSpPr>
        <p:spPr>
          <a:xfrm>
            <a:off x="0" y="4629166"/>
            <a:ext cx="9144000" cy="385762"/>
          </a:xfrm>
          <a:prstGeom prst="rect">
            <a:avLst/>
          </a:prstGeom>
          <a:solidFill>
            <a:srgbClr val="00786E"/>
          </a:solidFill>
          <a:ln>
            <a:noFill/>
          </a:ln>
        </p:spPr>
        <p:txBody>
          <a:bodyPr lIns="91425" tIns="45700" rIns="91425" bIns="45700" anchor="ctr" anchorCtr="0">
            <a:noAutofit/>
          </a:bodyPr>
          <a:lstStyle/>
          <a:p>
            <a:endParaRPr sz="1800">
              <a:solidFill>
                <a:srgbClr val="FFFFFF"/>
              </a:solidFill>
            </a:endParaRPr>
          </a:p>
        </p:txBody>
      </p:sp>
      <p:sp>
        <p:nvSpPr>
          <p:cNvPr id="10" name="Shape 10"/>
          <p:cNvSpPr txBox="1"/>
          <p:nvPr/>
        </p:nvSpPr>
        <p:spPr>
          <a:xfrm flipH="1">
            <a:off x="8553450" y="5021512"/>
            <a:ext cx="533399" cy="123111"/>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7F7F7F"/>
                </a:solidFill>
              </a:rPr>
              <a:pPr algn="r">
                <a:buSzPct val="25000"/>
              </a:pPr>
              <a:t>‹#›</a:t>
            </a:fld>
            <a:endParaRPr lang="en-US" sz="800">
              <a:solidFill>
                <a:srgbClr val="7F7F7F"/>
              </a:solidFill>
            </a:endParaRPr>
          </a:p>
        </p:txBody>
      </p:sp>
      <p:pic>
        <p:nvPicPr>
          <p:cNvPr id="11" name="Shape 11"/>
          <p:cNvPicPr preferRelativeResize="0"/>
          <p:nvPr/>
        </p:nvPicPr>
        <p:blipFill rotWithShape="1">
          <a:blip r:embed="rId25">
            <a:alphaModFix/>
          </a:blip>
          <a:srcRect/>
          <a:stretch/>
        </p:blipFill>
        <p:spPr>
          <a:xfrm>
            <a:off x="7941732" y="4713982"/>
            <a:ext cx="957261" cy="219454"/>
          </a:xfrm>
          <a:prstGeom prst="rect">
            <a:avLst/>
          </a:prstGeom>
          <a:noFill/>
          <a:ln>
            <a:noFill/>
          </a:ln>
        </p:spPr>
      </p:pic>
      <p:sp>
        <p:nvSpPr>
          <p:cNvPr id="12" name="Shape 12"/>
          <p:cNvSpPr txBox="1"/>
          <p:nvPr/>
        </p:nvSpPr>
        <p:spPr>
          <a:xfrm>
            <a:off x="365136" y="5025773"/>
            <a:ext cx="2274886" cy="100026"/>
          </a:xfrm>
          <a:prstGeom prst="rect">
            <a:avLst/>
          </a:prstGeom>
          <a:noFill/>
          <a:ln>
            <a:noFill/>
          </a:ln>
        </p:spPr>
        <p:txBody>
          <a:bodyPr lIns="0" tIns="0" rIns="0" bIns="0" anchor="t" anchorCtr="0">
            <a:noAutofit/>
          </a:bodyPr>
          <a:lstStyle/>
          <a:p>
            <a:pPr>
              <a:buSzPct val="25000"/>
            </a:pPr>
            <a:r>
              <a:rPr lang="en-US" sz="650">
                <a:solidFill>
                  <a:srgbClr val="7F7F7F"/>
                </a:solidFill>
              </a:rPr>
              <a:t>Pivotal Confidential–Internal Use Only</a:t>
            </a:r>
          </a:p>
        </p:txBody>
      </p:sp>
    </p:spTree>
    <p:extLst>
      <p:ext uri="{BB962C8B-B14F-4D97-AF65-F5344CB8AC3E}">
        <p14:creationId xmlns:p14="http://schemas.microsoft.com/office/powerpoint/2010/main" val="2181439419"/>
      </p:ext>
    </p:extLst>
  </p:cSld>
  <p:clrMap bg1="lt1" tx1="dk1" bg2="dk2" tx2="lt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kern="1200" dirty="0">
              <a:solidFill>
                <a:srgbClr val="FFFFFF"/>
              </a:solidFill>
              <a:latin typeface="Arial"/>
            </a:endParaRPr>
          </a:p>
        </p:txBody>
      </p:sp>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kern="1200" smtClean="0">
                <a:solidFill>
                  <a:srgbClr val="FFFFFF">
                    <a:lumMod val="50000"/>
                  </a:srgbClr>
                </a:solidFill>
                <a:ea typeface="+mn-ea"/>
              </a:rPr>
              <a:pPr algn="r">
                <a:defRPr/>
              </a:pPr>
              <a:t>‹#›</a:t>
            </a:fld>
            <a:endParaRPr lang="en-US" sz="800" kern="1200" dirty="0" smtClean="0">
              <a:solidFill>
                <a:srgbClr val="FFFFFF">
                  <a:lumMod val="50000"/>
                </a:srgbClr>
              </a:solidFill>
              <a:ea typeface="+mn-ea"/>
            </a:endParaRPr>
          </a:p>
        </p:txBody>
      </p:sp>
      <p:pic>
        <p:nvPicPr>
          <p:cNvPr id="8" name="Picture 7" descr="EMC logo white-lg.png"/>
          <p:cNvPicPr>
            <a:picLocks noChangeAspect="1"/>
          </p:cNvPicPr>
          <p:nvPr/>
        </p:nvPicPr>
        <p:blipFill>
          <a:blip r:embed="rId7" cstate="print"/>
          <a:stretch>
            <a:fillRect/>
          </a:stretch>
        </p:blipFill>
        <p:spPr bwMode="gray">
          <a:xfrm>
            <a:off x="7951410" y="4686262"/>
            <a:ext cx="899577" cy="255363"/>
          </a:xfrm>
          <a:prstGeom prst="rect">
            <a:avLst/>
          </a:prstGeom>
        </p:spPr>
      </p:pic>
      <p:sp>
        <p:nvSpPr>
          <p:cNvPr id="9" name="TextBox 8"/>
          <p:cNvSpPr txBox="1"/>
          <p:nvPr/>
        </p:nvSpPr>
        <p:spPr bwMode="gray">
          <a:xfrm>
            <a:off x="366713" y="5018449"/>
            <a:ext cx="4163631" cy="100027"/>
          </a:xfrm>
          <a:prstGeom prst="rect">
            <a:avLst/>
          </a:prstGeom>
          <a:noFill/>
        </p:spPr>
        <p:txBody>
          <a:bodyPr wrap="square" lIns="0" tIns="0" rIns="0" bIns="0" rtlCol="0">
            <a:spAutoFit/>
          </a:bodyPr>
          <a:lstStyle/>
          <a:p>
            <a:r>
              <a:rPr lang="en-US" sz="650" kern="1200" dirty="0" smtClean="0">
                <a:solidFill>
                  <a:srgbClr val="FFFFFF">
                    <a:lumMod val="50000"/>
                  </a:srgbClr>
                </a:solidFill>
                <a:ea typeface="+mn-ea"/>
              </a:rPr>
              <a:t>Copyright © Pivotal. All rights reserved. Pivotal Internal &amp; Confidential.</a:t>
            </a:r>
            <a:endParaRPr lang="en-US" sz="650" kern="1200" dirty="0">
              <a:solidFill>
                <a:srgbClr val="FFFFFF">
                  <a:lumMod val="50000"/>
                </a:srgbClr>
              </a:solidFill>
              <a:ea typeface="+mn-ea"/>
            </a:endParaRPr>
          </a:p>
        </p:txBody>
      </p:sp>
    </p:spTree>
    <p:extLst>
      <p:ext uri="{BB962C8B-B14F-4D97-AF65-F5344CB8AC3E}">
        <p14:creationId xmlns:p14="http://schemas.microsoft.com/office/powerpoint/2010/main" val="199250388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17232A"/>
        </a:solidFill>
        <a:effectLst/>
      </p:bgPr>
    </p:bg>
    <p:spTree>
      <p:nvGrpSpPr>
        <p:cNvPr id="1" name="Shape 4"/>
        <p:cNvGrpSpPr/>
        <p:nvPr/>
      </p:nvGrpSpPr>
      <p:grpSpPr>
        <a:xfrm>
          <a:off x="0" y="0"/>
          <a:ext cx="0" cy="0"/>
          <a:chOff x="0" y="0"/>
          <a:chExt cx="0" cy="0"/>
        </a:xfrm>
      </p:grpSpPr>
      <p:sp>
        <p:nvSpPr>
          <p:cNvPr id="5" name="Shape 5"/>
          <p:cNvSpPr/>
          <p:nvPr/>
        </p:nvSpPr>
        <p:spPr>
          <a:xfrm>
            <a:off x="0" y="4741187"/>
            <a:ext cx="9144000" cy="385800"/>
          </a:xfrm>
          <a:prstGeom prst="rect">
            <a:avLst/>
          </a:prstGeom>
          <a:solidFill>
            <a:srgbClr val="00786E"/>
          </a:solidFill>
          <a:ln>
            <a:noFill/>
          </a:ln>
        </p:spPr>
        <p:txBody>
          <a:bodyPr lIns="91389" tIns="45682" rIns="91389" bIns="45682" anchor="ctr" anchorCtr="0">
            <a:noAutofit/>
          </a:bodyPr>
          <a:lstStyle/>
          <a:p>
            <a:pPr>
              <a:buClr>
                <a:srgbClr val="FFFFFF"/>
              </a:buClr>
              <a:buFont typeface="Arial"/>
              <a:buNone/>
            </a:pPr>
            <a:endParaRPr sz="1800">
              <a:solidFill>
                <a:srgbClr val="FFFFFF"/>
              </a:solidFill>
            </a:endParaRPr>
          </a:p>
        </p:txBody>
      </p:sp>
      <p:pic>
        <p:nvPicPr>
          <p:cNvPr id="6" name="Shape 6"/>
          <p:cNvPicPr preferRelativeResize="0"/>
          <p:nvPr/>
        </p:nvPicPr>
        <p:blipFill rotWithShape="1">
          <a:blip r:embed="rId27">
            <a:alphaModFix/>
          </a:blip>
          <a:srcRect/>
          <a:stretch/>
        </p:blipFill>
        <p:spPr>
          <a:xfrm>
            <a:off x="7942339" y="4823687"/>
            <a:ext cx="957299" cy="220800"/>
          </a:xfrm>
          <a:prstGeom prst="rect">
            <a:avLst/>
          </a:prstGeom>
          <a:noFill/>
          <a:ln>
            <a:noFill/>
          </a:ln>
        </p:spPr>
      </p:pic>
      <p:sp>
        <p:nvSpPr>
          <p:cNvPr id="7" name="Shape 7"/>
          <p:cNvSpPr txBox="1"/>
          <p:nvPr/>
        </p:nvSpPr>
        <p:spPr>
          <a:xfrm flipH="1">
            <a:off x="8553526" y="5021309"/>
            <a:ext cx="533399" cy="1238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rPr>
              <a:pPr algn="r">
                <a:buClr>
                  <a:srgbClr val="7F7F7F"/>
                </a:buClr>
                <a:buSzPct val="25000"/>
                <a:buFont typeface="Arial"/>
                <a:buNone/>
              </a:pPr>
              <a:t>‹#›</a:t>
            </a:fld>
            <a:endParaRPr lang="en" sz="800">
              <a:solidFill>
                <a:srgbClr val="7F7F7F"/>
              </a:solidFill>
            </a:endParaRPr>
          </a:p>
        </p:txBody>
      </p:sp>
      <p:sp>
        <p:nvSpPr>
          <p:cNvPr id="8" name="Shape 8"/>
          <p:cNvSpPr txBox="1"/>
          <p:nvPr/>
        </p:nvSpPr>
        <p:spPr>
          <a:xfrm>
            <a:off x="366712" y="5018134"/>
            <a:ext cx="2274900" cy="92399"/>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rPr>
              <a:t>© Copyright 2015 Pivotal. All rights reserved.</a:t>
            </a:r>
          </a:p>
        </p:txBody>
      </p:sp>
    </p:spTree>
    <p:extLst>
      <p:ext uri="{BB962C8B-B14F-4D97-AF65-F5344CB8AC3E}">
        <p14:creationId xmlns:p14="http://schemas.microsoft.com/office/powerpoint/2010/main" val="3562635032"/>
      </p:ext>
    </p:extLst>
  </p:cSld>
  <p:clrMap bg1="lt1" tx1="dk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0.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 Id="rId8" Type="http://schemas.openxmlformats.org/officeDocument/2006/relationships/image" Target="../media/image96.png"/><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1" Type="http://schemas.openxmlformats.org/officeDocument/2006/relationships/image" Target="../media/image101.png"/><Relationship Id="rId12" Type="http://schemas.openxmlformats.org/officeDocument/2006/relationships/image" Target="../media/image102.png"/><Relationship Id="rId13" Type="http://schemas.openxmlformats.org/officeDocument/2006/relationships/image" Target="../media/image103.png"/><Relationship Id="rId14" Type="http://schemas.openxmlformats.org/officeDocument/2006/relationships/image" Target="../media/image104.png"/><Relationship Id="rId15" Type="http://schemas.openxmlformats.org/officeDocument/2006/relationships/image" Target="../media/image105.png"/><Relationship Id="rId16" Type="http://schemas.openxmlformats.org/officeDocument/2006/relationships/image" Target="../media/image106.png"/><Relationship Id="rId17" Type="http://schemas.openxmlformats.org/officeDocument/2006/relationships/image" Target="../media/image107.png"/><Relationship Id="rId18" Type="http://schemas.openxmlformats.org/officeDocument/2006/relationships/image" Target="../media/image108.png"/><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3.png"/><Relationship Id="rId8" Type="http://schemas.openxmlformats.org/officeDocument/2006/relationships/image" Target="../media/image99.png"/><Relationship Id="rId9" Type="http://schemas.openxmlformats.org/officeDocument/2006/relationships/image" Target="../media/image96.png"/><Relationship Id="rId10"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5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6.png"/><Relationship Id="rId5" Type="http://schemas.openxmlformats.org/officeDocument/2006/relationships/image" Target="../media/image92.png"/><Relationship Id="rId6" Type="http://schemas.openxmlformats.org/officeDocument/2006/relationships/image" Target="../media/image94.png"/><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6.png"/><Relationship Id="rId6" Type="http://schemas.openxmlformats.org/officeDocument/2006/relationships/image" Target="../media/image100.png"/><Relationship Id="rId7" Type="http://schemas.openxmlformats.org/officeDocument/2006/relationships/image" Target="../media/image99.png"/><Relationship Id="rId8" Type="http://schemas.openxmlformats.org/officeDocument/2006/relationships/image" Target="../media/image94.png"/><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94.png"/><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image" Target="../media/image112.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9" Type="http://schemas.openxmlformats.org/officeDocument/2006/relationships/image" Target="../media/image117.png"/><Relationship Id="rId1" Type="http://schemas.openxmlformats.org/officeDocument/2006/relationships/slideLayout" Target="../slideLayouts/slideLayout5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21.png"/><Relationship Id="rId7" Type="http://schemas.openxmlformats.org/officeDocument/2006/relationships/image" Target="../media/image122.gif"/><Relationship Id="rId8" Type="http://schemas.openxmlformats.org/officeDocument/2006/relationships/image" Target="../media/image123.png"/><Relationship Id="rId9" Type="http://schemas.openxmlformats.org/officeDocument/2006/relationships/image" Target="../media/image124.png"/><Relationship Id="rId1" Type="http://schemas.openxmlformats.org/officeDocument/2006/relationships/slideLayout" Target="../slideLayouts/slideLayout54.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6.jpg"/><Relationship Id="rId5" Type="http://schemas.openxmlformats.org/officeDocument/2006/relationships/image" Target="../media/image127.jp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30.png"/><Relationship Id="rId1" Type="http://schemas.openxmlformats.org/officeDocument/2006/relationships/slideLayout" Target="../slideLayouts/slideLayout9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9.xml"/><Relationship Id="rId3" Type="http://schemas.openxmlformats.org/officeDocument/2006/relationships/image" Target="../media/image1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20.xml"/><Relationship Id="rId3" Type="http://schemas.openxmlformats.org/officeDocument/2006/relationships/image" Target="../media/image1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1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141.png"/></Relationships>
</file>

<file path=ppt/slides/_rels/slide29.xml.rels><?xml version="1.0" encoding="UTF-8" standalone="yes"?>
<Relationships xmlns="http://schemas.openxmlformats.org/package/2006/relationships"><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47.png"/><Relationship Id="rId14" Type="http://schemas.openxmlformats.org/officeDocument/2006/relationships/image" Target="../media/image148.png"/><Relationship Id="rId15" Type="http://schemas.openxmlformats.org/officeDocument/2006/relationships/image" Target="../media/image149.png"/><Relationship Id="rId16" Type="http://schemas.openxmlformats.org/officeDocument/2006/relationships/image" Target="../media/image150.png"/><Relationship Id="rId17" Type="http://schemas.openxmlformats.org/officeDocument/2006/relationships/image" Target="../media/image151.png"/><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94.png"/><Relationship Id="rId4" Type="http://schemas.openxmlformats.org/officeDocument/2006/relationships/image" Target="../media/image98.png"/><Relationship Id="rId5" Type="http://schemas.openxmlformats.org/officeDocument/2006/relationships/image" Target="../media/image95.png"/><Relationship Id="rId6" Type="http://schemas.openxmlformats.org/officeDocument/2006/relationships/image" Target="../media/image142.png"/><Relationship Id="rId7" Type="http://schemas.openxmlformats.org/officeDocument/2006/relationships/image" Target="../media/image143.png"/><Relationship Id="rId8" Type="http://schemas.openxmlformats.org/officeDocument/2006/relationships/image" Target="../media/image92.png"/><Relationship Id="rId9" Type="http://schemas.openxmlformats.org/officeDocument/2006/relationships/image" Target="../media/image99.png"/><Relationship Id="rId10" Type="http://schemas.openxmlformats.org/officeDocument/2006/relationships/image" Target="../media/image144.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jpg"/><Relationship Id="rId10" Type="http://schemas.openxmlformats.org/officeDocument/2006/relationships/image" Target="../media/image22.jp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53.png"/><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png"/><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57.png"/><Relationship Id="rId5" Type="http://schemas.openxmlformats.org/officeDocument/2006/relationships/image" Target="../media/image160.png"/><Relationship Id="rId1" Type="http://schemas.openxmlformats.org/officeDocument/2006/relationships/slideLayout" Target="../slideLayouts/slideLayout17.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57.png"/><Relationship Id="rId5" Type="http://schemas.openxmlformats.org/officeDocument/2006/relationships/image" Target="../media/image160.png"/><Relationship Id="rId6" Type="http://schemas.openxmlformats.org/officeDocument/2006/relationships/image" Target="../media/image161.png"/><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57.png"/><Relationship Id="rId5" Type="http://schemas.openxmlformats.org/officeDocument/2006/relationships/image" Target="../media/image160.png"/><Relationship Id="rId6" Type="http://schemas.openxmlformats.org/officeDocument/2006/relationships/image" Target="../media/image161.png"/><Relationship Id="rId7" Type="http://schemas.openxmlformats.org/officeDocument/2006/relationships/image" Target="../media/image162.png"/><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57.png"/><Relationship Id="rId5" Type="http://schemas.openxmlformats.org/officeDocument/2006/relationships/image" Target="../media/image160.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1.png"/><Relationship Id="rId1" Type="http://schemas.openxmlformats.org/officeDocument/2006/relationships/slideLayout" Target="../slideLayouts/slideLayout17.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57.png"/><Relationship Id="rId5" Type="http://schemas.openxmlformats.org/officeDocument/2006/relationships/image" Target="../media/image160.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 Id="rId9" Type="http://schemas.openxmlformats.org/officeDocument/2006/relationships/image" Target="../media/image161.png"/><Relationship Id="rId1" Type="http://schemas.openxmlformats.org/officeDocument/2006/relationships/slideLayout" Target="../slideLayouts/slideLayout17.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57.png"/><Relationship Id="rId5" Type="http://schemas.openxmlformats.org/officeDocument/2006/relationships/image" Target="../media/image160.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 Id="rId9" Type="http://schemas.openxmlformats.org/officeDocument/2006/relationships/image" Target="../media/image165.png"/><Relationship Id="rId10" Type="http://schemas.openxmlformats.org/officeDocument/2006/relationships/image" Target="../media/image161.png"/><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1" Type="http://schemas.openxmlformats.org/officeDocument/2006/relationships/image" Target="../media/image167.png"/><Relationship Id="rId12" Type="http://schemas.openxmlformats.org/officeDocument/2006/relationships/image" Target="../media/image161.png"/><Relationship Id="rId13" Type="http://schemas.openxmlformats.org/officeDocument/2006/relationships/image" Target="../media/image168.png"/><Relationship Id="rId14" Type="http://schemas.openxmlformats.org/officeDocument/2006/relationships/image" Target="../media/image169.png"/><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159.png"/><Relationship Id="rId4" Type="http://schemas.openxmlformats.org/officeDocument/2006/relationships/image" Target="../media/image157.png"/><Relationship Id="rId5" Type="http://schemas.openxmlformats.org/officeDocument/2006/relationships/image" Target="../media/image160.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 Id="rId9" Type="http://schemas.openxmlformats.org/officeDocument/2006/relationships/image" Target="../media/image165.png"/><Relationship Id="rId10" Type="http://schemas.openxmlformats.org/officeDocument/2006/relationships/image" Target="../media/image166.png"/></Relationships>
</file>

<file path=ppt/slides/_rels/slide44.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57.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 Id="rId9" Type="http://schemas.openxmlformats.org/officeDocument/2006/relationships/image" Target="../media/image165.png"/><Relationship Id="rId10" Type="http://schemas.openxmlformats.org/officeDocument/2006/relationships/image" Target="../media/image168.png"/><Relationship Id="rId11" Type="http://schemas.openxmlformats.org/officeDocument/2006/relationships/image" Target="../media/image169.png"/><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1" Type="http://schemas.openxmlformats.org/officeDocument/2006/relationships/image" Target="../media/image169.png"/><Relationship Id="rId12" Type="http://schemas.openxmlformats.org/officeDocument/2006/relationships/image" Target="../media/image170.png"/><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159.png"/><Relationship Id="rId4" Type="http://schemas.openxmlformats.org/officeDocument/2006/relationships/image" Target="../media/image157.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 Id="rId9" Type="http://schemas.openxmlformats.org/officeDocument/2006/relationships/image" Target="../media/image165.png"/><Relationship Id="rId10" Type="http://schemas.openxmlformats.org/officeDocument/2006/relationships/image" Target="../media/image168.png"/></Relationships>
</file>

<file path=ppt/slides/_rels/slide46.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60.png"/><Relationship Id="rId5" Type="http://schemas.openxmlformats.org/officeDocument/2006/relationships/image" Target="../media/image144.png"/><Relationship Id="rId1" Type="http://schemas.openxmlformats.org/officeDocument/2006/relationships/slideLayout" Target="../slideLayouts/slideLayout17.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1" Type="http://schemas.openxmlformats.org/officeDocument/2006/relationships/image" Target="../media/image176.png"/><Relationship Id="rId12" Type="http://schemas.openxmlformats.org/officeDocument/2006/relationships/image" Target="../media/image177.png"/><Relationship Id="rId13" Type="http://schemas.openxmlformats.org/officeDocument/2006/relationships/image" Target="../media/image178.png"/><Relationship Id="rId14" Type="http://schemas.openxmlformats.org/officeDocument/2006/relationships/image" Target="../media/image179.png"/><Relationship Id="rId15" Type="http://schemas.openxmlformats.org/officeDocument/2006/relationships/image" Target="../media/image180.png"/><Relationship Id="rId16" Type="http://schemas.openxmlformats.org/officeDocument/2006/relationships/image" Target="../media/image181.png"/><Relationship Id="rId17" Type="http://schemas.openxmlformats.org/officeDocument/2006/relationships/image" Target="../media/image166.png"/><Relationship Id="rId18" Type="http://schemas.openxmlformats.org/officeDocument/2006/relationships/image" Target="../media/image167.png"/><Relationship Id="rId19" Type="http://schemas.openxmlformats.org/officeDocument/2006/relationships/image" Target="../media/image182.png"/><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image" Target="../media/image157.png"/><Relationship Id="rId4" Type="http://schemas.openxmlformats.org/officeDocument/2006/relationships/image" Target="../media/image160.png"/><Relationship Id="rId5" Type="http://schemas.openxmlformats.org/officeDocument/2006/relationships/image" Target="../media/image144.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73.png"/><Relationship Id="rId9" Type="http://schemas.openxmlformats.org/officeDocument/2006/relationships/image" Target="../media/image174.png"/><Relationship Id="rId10" Type="http://schemas.openxmlformats.org/officeDocument/2006/relationships/image" Target="../media/image175.png"/></Relationships>
</file>

<file path=ppt/slides/_rels/slide48.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65.png"/><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83.png"/><Relationship Id="rId5" Type="http://schemas.openxmlformats.org/officeDocument/2006/relationships/image" Target="../media/image184.png"/><Relationship Id="rId1" Type="http://schemas.openxmlformats.org/officeDocument/2006/relationships/slideLayout" Target="../slideLayouts/slideLayout1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image" Target="../media/image152.png"/><Relationship Id="rId8" Type="http://schemas.openxmlformats.org/officeDocument/2006/relationships/image" Target="../media/image188.png"/><Relationship Id="rId9" Type="http://schemas.openxmlformats.org/officeDocument/2006/relationships/image" Target="../media/image189.png"/><Relationship Id="rId1" Type="http://schemas.openxmlformats.org/officeDocument/2006/relationships/slideLayout" Target="../slideLayouts/slideLayout17.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9" Type="http://schemas.openxmlformats.org/officeDocument/2006/relationships/image" Target="../media/image108.png"/><Relationship Id="rId20" Type="http://schemas.openxmlformats.org/officeDocument/2006/relationships/image" Target="../media/image187.png"/><Relationship Id="rId21" Type="http://schemas.openxmlformats.org/officeDocument/2006/relationships/image" Target="../media/image190.png"/><Relationship Id="rId22" Type="http://schemas.openxmlformats.org/officeDocument/2006/relationships/image" Target="../media/image191.png"/><Relationship Id="rId10" Type="http://schemas.openxmlformats.org/officeDocument/2006/relationships/image" Target="../media/image144.png"/><Relationship Id="rId11" Type="http://schemas.openxmlformats.org/officeDocument/2006/relationships/image" Target="../media/image145.png"/><Relationship Id="rId12" Type="http://schemas.openxmlformats.org/officeDocument/2006/relationships/image" Target="../media/image146.png"/><Relationship Id="rId13" Type="http://schemas.openxmlformats.org/officeDocument/2006/relationships/image" Target="../media/image147.png"/><Relationship Id="rId14" Type="http://schemas.openxmlformats.org/officeDocument/2006/relationships/image" Target="../media/image150.png"/><Relationship Id="rId15" Type="http://schemas.openxmlformats.org/officeDocument/2006/relationships/image" Target="../media/image148.png"/><Relationship Id="rId16" Type="http://schemas.openxmlformats.org/officeDocument/2006/relationships/image" Target="../media/image151.png"/><Relationship Id="rId17" Type="http://schemas.openxmlformats.org/officeDocument/2006/relationships/image" Target="../media/image188.png"/><Relationship Id="rId18" Type="http://schemas.openxmlformats.org/officeDocument/2006/relationships/image" Target="../media/image189.png"/><Relationship Id="rId19" Type="http://schemas.openxmlformats.org/officeDocument/2006/relationships/image" Target="../media/image186.png"/><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165.png"/><Relationship Id="rId4" Type="http://schemas.openxmlformats.org/officeDocument/2006/relationships/image" Target="../media/image149.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s>
</file>

<file path=ppt/slides/_rels/slide52.xml.rels><?xml version="1.0" encoding="UTF-8" standalone="yes"?>
<Relationships xmlns="http://schemas.openxmlformats.org/package/2006/relationships"><Relationship Id="rId9" Type="http://schemas.openxmlformats.org/officeDocument/2006/relationships/image" Target="../media/image105.png"/><Relationship Id="rId20" Type="http://schemas.openxmlformats.org/officeDocument/2006/relationships/image" Target="../media/image203.png"/><Relationship Id="rId21" Type="http://schemas.openxmlformats.org/officeDocument/2006/relationships/image" Target="../media/image204.png"/><Relationship Id="rId10" Type="http://schemas.openxmlformats.org/officeDocument/2006/relationships/image" Target="../media/image106.png"/><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96.png"/><Relationship Id="rId14" Type="http://schemas.openxmlformats.org/officeDocument/2006/relationships/image" Target="../media/image197.png"/><Relationship Id="rId15" Type="http://schemas.openxmlformats.org/officeDocument/2006/relationships/image" Target="../media/image198.png"/><Relationship Id="rId16" Type="http://schemas.openxmlformats.org/officeDocument/2006/relationships/image" Target="../media/image199.png"/><Relationship Id="rId17" Type="http://schemas.openxmlformats.org/officeDocument/2006/relationships/image" Target="../media/image200.png"/><Relationship Id="rId18" Type="http://schemas.openxmlformats.org/officeDocument/2006/relationships/image" Target="../media/image201.png"/><Relationship Id="rId19" Type="http://schemas.openxmlformats.org/officeDocument/2006/relationships/image" Target="../media/image202.png"/><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49.png"/><Relationship Id="rId8" Type="http://schemas.openxmlformats.org/officeDocument/2006/relationships/image" Target="../media/image104.png"/></Relationships>
</file>

<file path=ppt/slides/_rels/slide53.xml.rels><?xml version="1.0" encoding="UTF-8" standalone="yes"?>
<Relationships xmlns="http://schemas.openxmlformats.org/package/2006/relationships"><Relationship Id="rId9" Type="http://schemas.openxmlformats.org/officeDocument/2006/relationships/image" Target="../media/image105.png"/><Relationship Id="rId20" Type="http://schemas.openxmlformats.org/officeDocument/2006/relationships/image" Target="../media/image203.png"/><Relationship Id="rId21" Type="http://schemas.openxmlformats.org/officeDocument/2006/relationships/image" Target="../media/image204.png"/><Relationship Id="rId10" Type="http://schemas.openxmlformats.org/officeDocument/2006/relationships/image" Target="../media/image106.png"/><Relationship Id="rId11" Type="http://schemas.openxmlformats.org/officeDocument/2006/relationships/image" Target="../media/image107.png"/><Relationship Id="rId12" Type="http://schemas.openxmlformats.org/officeDocument/2006/relationships/image" Target="../media/image108.png"/><Relationship Id="rId13" Type="http://schemas.openxmlformats.org/officeDocument/2006/relationships/image" Target="../media/image196.png"/><Relationship Id="rId14" Type="http://schemas.openxmlformats.org/officeDocument/2006/relationships/image" Target="../media/image197.png"/><Relationship Id="rId15" Type="http://schemas.openxmlformats.org/officeDocument/2006/relationships/image" Target="../media/image198.png"/><Relationship Id="rId16" Type="http://schemas.openxmlformats.org/officeDocument/2006/relationships/image" Target="../media/image199.png"/><Relationship Id="rId17" Type="http://schemas.openxmlformats.org/officeDocument/2006/relationships/image" Target="../media/image200.png"/><Relationship Id="rId18" Type="http://schemas.openxmlformats.org/officeDocument/2006/relationships/image" Target="../media/image201.png"/><Relationship Id="rId19" Type="http://schemas.openxmlformats.org/officeDocument/2006/relationships/image" Target="../media/image202.png"/><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192.png"/><Relationship Id="rId4" Type="http://schemas.openxmlformats.org/officeDocument/2006/relationships/image" Target="../media/image193.png"/><Relationship Id="rId5" Type="http://schemas.openxmlformats.org/officeDocument/2006/relationships/image" Target="../media/image194.png"/><Relationship Id="rId6" Type="http://schemas.openxmlformats.org/officeDocument/2006/relationships/image" Target="../media/image195.png"/><Relationship Id="rId7" Type="http://schemas.openxmlformats.org/officeDocument/2006/relationships/image" Target="../media/image149.png"/><Relationship Id="rId8"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jpeg"/><Relationship Id="rId11" Type="http://schemas.openxmlformats.org/officeDocument/2006/relationships/image" Target="../media/image31.jpeg"/><Relationship Id="rId1" Type="http://schemas.openxmlformats.org/officeDocument/2006/relationships/slideLayout" Target="../slideLayouts/slideLayout10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110.xml"/><Relationship Id="rId2" Type="http://schemas.openxmlformats.org/officeDocument/2006/relationships/image" Target="../media/image32.png"/></Relationships>
</file>

<file path=ppt/slides/_rels/slide8.xml.rels><?xml version="1.0" encoding="UTF-8" standalone="yes"?>
<Relationships xmlns="http://schemas.openxmlformats.org/package/2006/relationships"><Relationship Id="rId11" Type="http://schemas.openxmlformats.org/officeDocument/2006/relationships/image" Target="../media/image44.png"/><Relationship Id="rId12" Type="http://schemas.openxmlformats.org/officeDocument/2006/relationships/image" Target="../media/image45.png"/><Relationship Id="rId13" Type="http://schemas.openxmlformats.org/officeDocument/2006/relationships/image" Target="../media/image46.png"/><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36.jpg"/><Relationship Id="rId4" Type="http://schemas.openxmlformats.org/officeDocument/2006/relationships/image" Target="../media/image37.png"/><Relationship Id="rId5" Type="http://schemas.openxmlformats.org/officeDocument/2006/relationships/image" Target="../media/image38.jpg"/><Relationship Id="rId6" Type="http://schemas.openxmlformats.org/officeDocument/2006/relationships/image" Target="../media/image39.jpg"/><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9.xml.rels><?xml version="1.0" encoding="UTF-8" standalone="yes"?>
<Relationships xmlns="http://schemas.openxmlformats.org/package/2006/relationships"><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jpg"/><Relationship Id="rId23" Type="http://schemas.openxmlformats.org/officeDocument/2006/relationships/image" Target="../media/image67.png"/><Relationship Id="rId24" Type="http://schemas.openxmlformats.org/officeDocument/2006/relationships/image" Target="../media/image68.png"/><Relationship Id="rId25" Type="http://schemas.openxmlformats.org/officeDocument/2006/relationships/image" Target="../media/image69.png"/><Relationship Id="rId26" Type="http://schemas.openxmlformats.org/officeDocument/2006/relationships/image" Target="../media/image70.png"/><Relationship Id="rId27" Type="http://schemas.openxmlformats.org/officeDocument/2006/relationships/image" Target="../media/image71.png"/><Relationship Id="rId28" Type="http://schemas.openxmlformats.org/officeDocument/2006/relationships/image" Target="../media/image72.png"/><Relationship Id="rId29" Type="http://schemas.openxmlformats.org/officeDocument/2006/relationships/image" Target="../media/image73.png"/><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7.jpg"/><Relationship Id="rId4" Type="http://schemas.openxmlformats.org/officeDocument/2006/relationships/image" Target="../media/image48.png"/><Relationship Id="rId5" Type="http://schemas.openxmlformats.org/officeDocument/2006/relationships/image" Target="../media/image49.png"/><Relationship Id="rId30" Type="http://schemas.openxmlformats.org/officeDocument/2006/relationships/image" Target="../media/image74.gif"/><Relationship Id="rId31" Type="http://schemas.openxmlformats.org/officeDocument/2006/relationships/image" Target="../media/image75.png"/><Relationship Id="rId32" Type="http://schemas.openxmlformats.org/officeDocument/2006/relationships/image" Target="../media/image76.png"/><Relationship Id="rId9"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33" Type="http://schemas.openxmlformats.org/officeDocument/2006/relationships/image" Target="../media/image77.png"/><Relationship Id="rId34" Type="http://schemas.openxmlformats.org/officeDocument/2006/relationships/image" Target="../media/image78.jpg"/><Relationship Id="rId35" Type="http://schemas.openxmlformats.org/officeDocument/2006/relationships/image" Target="../media/image79.jpg"/><Relationship Id="rId36" Type="http://schemas.openxmlformats.org/officeDocument/2006/relationships/image" Target="../media/image80.jp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jpg"/><Relationship Id="rId19" Type="http://schemas.openxmlformats.org/officeDocument/2006/relationships/image" Target="../media/image63.png"/><Relationship Id="rId37" Type="http://schemas.openxmlformats.org/officeDocument/2006/relationships/image" Target="../media/image81.jpg"/><Relationship Id="rId38" Type="http://schemas.openxmlformats.org/officeDocument/2006/relationships/image" Target="../media/image82.png"/><Relationship Id="rId39" Type="http://schemas.openxmlformats.org/officeDocument/2006/relationships/image" Target="../media/image83.png"/><Relationship Id="rId40" Type="http://schemas.openxmlformats.org/officeDocument/2006/relationships/image" Target="../media/image84.png"/><Relationship Id="rId41" Type="http://schemas.openxmlformats.org/officeDocument/2006/relationships/image" Target="../media/image85.jpg"/><Relationship Id="rId42" Type="http://schemas.openxmlformats.org/officeDocument/2006/relationships/image" Target="../media/image86.jpg"/><Relationship Id="rId43" Type="http://schemas.openxmlformats.org/officeDocument/2006/relationships/image" Target="../media/image87.png"/><Relationship Id="rId44" Type="http://schemas.openxmlformats.org/officeDocument/2006/relationships/image" Target="../media/image88.jpg"/><Relationship Id="rId45"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Shape 125"/>
          <p:cNvPicPr preferRelativeResize="0">
            <a:picLocks noGrp="1"/>
          </p:cNvPicPr>
          <p:nvPr>
            <p:ph type="pic" idx="2"/>
          </p:nvPr>
        </p:nvPicPr>
        <p:blipFill rotWithShape="1">
          <a:blip r:embed="rId3">
            <a:alphaModFix amt="30000"/>
          </a:blip>
          <a:srcRect/>
          <a:stretch/>
        </p:blipFill>
        <p:spPr>
          <a:xfrm>
            <a:off x="114300" y="112713"/>
            <a:ext cx="8915400" cy="4918074"/>
          </a:xfrm>
          <a:prstGeom prst="rect">
            <a:avLst/>
          </a:prstGeom>
          <a:noFill/>
          <a:ln>
            <a:noFill/>
          </a:ln>
        </p:spPr>
      </p:pic>
      <p:pic>
        <p:nvPicPr>
          <p:cNvPr id="126" name="Shape 126"/>
          <p:cNvPicPr preferRelativeResize="0"/>
          <p:nvPr/>
        </p:nvPicPr>
        <p:blipFill rotWithShape="1">
          <a:blip r:embed="rId4">
            <a:alphaModFix/>
          </a:blip>
          <a:srcRect/>
          <a:stretch/>
        </p:blipFill>
        <p:spPr>
          <a:xfrm>
            <a:off x="646429" y="1616605"/>
            <a:ext cx="1270859" cy="312273"/>
          </a:xfrm>
          <a:prstGeom prst="rect">
            <a:avLst/>
          </a:prstGeom>
          <a:noFill/>
          <a:ln>
            <a:noFill/>
          </a:ln>
        </p:spPr>
      </p:pic>
      <p:sp>
        <p:nvSpPr>
          <p:cNvPr id="127" name="Shape 127"/>
          <p:cNvSpPr txBox="1"/>
          <p:nvPr/>
        </p:nvSpPr>
        <p:spPr>
          <a:xfrm>
            <a:off x="491187" y="2192215"/>
            <a:ext cx="7578517" cy="254891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Arial"/>
              <a:buNone/>
            </a:pPr>
            <a:r>
              <a:rPr lang="en-US" sz="3600" b="0" i="0" u="none" strike="noStrike" cap="none" dirty="0">
                <a:solidFill>
                  <a:schemeClr val="lt1"/>
                </a:solidFill>
                <a:latin typeface="Arial"/>
                <a:ea typeface="Arial"/>
                <a:cs typeface="Arial"/>
                <a:sym typeface="Arial"/>
              </a:rPr>
              <a:t>C</a:t>
            </a:r>
            <a:r>
              <a:rPr lang="en-US" sz="3600" dirty="0">
                <a:solidFill>
                  <a:schemeClr val="lt1"/>
                </a:solidFill>
              </a:rPr>
              <a:t>loud Foundry</a:t>
            </a:r>
            <a:r>
              <a:rPr lang="en-US" sz="3600" b="0" i="0" u="none" strike="noStrike" cap="none" dirty="0">
                <a:solidFill>
                  <a:schemeClr val="lt1"/>
                </a:solidFill>
                <a:latin typeface="Arial"/>
                <a:ea typeface="Arial"/>
                <a:cs typeface="Arial"/>
                <a:sym typeface="Arial"/>
              </a:rPr>
              <a:t> Overview</a:t>
            </a:r>
          </a:p>
          <a:p>
            <a:pPr marL="0" marR="0" lvl="0" indent="0" algn="l" rtl="0">
              <a:spcBef>
                <a:spcPts val="600"/>
              </a:spcBef>
              <a:buSzPct val="25000"/>
              <a:buNone/>
            </a:pPr>
            <a:r>
              <a:rPr lang="en-US" sz="1600" dirty="0" smtClean="0">
                <a:solidFill>
                  <a:schemeClr val="lt1"/>
                </a:solidFill>
              </a:rPr>
              <a:t>James Whittington  -Client Executive</a:t>
            </a:r>
          </a:p>
          <a:p>
            <a:pPr lvl="0">
              <a:spcBef>
                <a:spcPts val="600"/>
              </a:spcBef>
              <a:buSzPct val="25000"/>
            </a:pPr>
            <a:r>
              <a:rPr lang="en-US" sz="1600" dirty="0" smtClean="0">
                <a:solidFill>
                  <a:schemeClr val="lt1"/>
                </a:solidFill>
              </a:rPr>
              <a:t>Michael Wright   - Manager, Southeast Region</a:t>
            </a:r>
          </a:p>
          <a:p>
            <a:pPr marL="0" marR="0" lvl="0" indent="0" algn="l" rtl="0">
              <a:spcBef>
                <a:spcPts val="600"/>
              </a:spcBef>
              <a:buSzPct val="25000"/>
              <a:buNone/>
            </a:pPr>
            <a:r>
              <a:rPr lang="en-US" sz="1600" dirty="0" smtClean="0">
                <a:solidFill>
                  <a:schemeClr val="lt1"/>
                </a:solidFill>
              </a:rPr>
              <a:t>Matt Gunter  - Platform Architect </a:t>
            </a:r>
            <a:endParaRPr lang="en-US" sz="1600" dirty="0">
              <a:solidFill>
                <a:schemeClr val="lt1"/>
              </a:solidFill>
            </a:endParaRPr>
          </a:p>
          <a:p>
            <a:pPr marL="0" marR="0" lvl="0" indent="0" algn="l" rtl="0">
              <a:spcBef>
                <a:spcPts val="0"/>
              </a:spcBef>
              <a:buSzPct val="25000"/>
              <a:buNone/>
            </a:pPr>
            <a:r>
              <a:rPr lang="en-US" sz="1600" dirty="0">
                <a:solidFill>
                  <a:schemeClr val="lt1"/>
                </a:solidFill>
              </a:rPr>
              <a:t>January 2016</a:t>
            </a:r>
          </a:p>
        </p:txBody>
      </p:sp>
    </p:spTree>
  </p:cSld>
  <p:clrMapOvr>
    <a:masterClrMapping/>
  </p:clrMapOvr>
  <p:transition xmlns:p14="http://schemas.microsoft.com/office/powerpoint/2010/mai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Shape 310"/>
          <p:cNvPicPr preferRelativeResize="0">
            <a:picLocks noGrp="1"/>
          </p:cNvPicPr>
          <p:nvPr>
            <p:ph type="pic" idx="2"/>
          </p:nvPr>
        </p:nvPicPr>
        <p:blipFill rotWithShape="1">
          <a:blip r:embed="rId3">
            <a:alphaModFix amt="30000"/>
          </a:blip>
          <a:srcRect l="7813" r="7814"/>
          <a:stretch/>
        </p:blipFill>
        <p:spPr>
          <a:xfrm>
            <a:off x="114300" y="112713"/>
            <a:ext cx="8915400" cy="4918074"/>
          </a:xfrm>
          <a:prstGeom prst="rect">
            <a:avLst/>
          </a:prstGeom>
          <a:noFill/>
          <a:ln>
            <a:noFill/>
          </a:ln>
        </p:spPr>
      </p:pic>
      <p:sp>
        <p:nvSpPr>
          <p:cNvPr id="311" name="Shape 311"/>
          <p:cNvSpPr txBox="1"/>
          <p:nvPr/>
        </p:nvSpPr>
        <p:spPr>
          <a:xfrm>
            <a:off x="0" y="1909517"/>
            <a:ext cx="9144000" cy="1324464"/>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SzPct val="25000"/>
              <a:buNone/>
            </a:pPr>
            <a:r>
              <a:rPr lang="en-US" sz="3600">
                <a:solidFill>
                  <a:schemeClr val="accent2"/>
                </a:solidFill>
                <a:latin typeface="Arial"/>
                <a:ea typeface="Arial"/>
                <a:cs typeface="Arial"/>
                <a:sym typeface="Arial"/>
              </a:rPr>
              <a:t>Let’s build something</a:t>
            </a:r>
            <a:r>
              <a:rPr lang="en-US" sz="5200" b="1" u="sng">
                <a:solidFill>
                  <a:srgbClr val="FFFFFF"/>
                </a:solidFill>
                <a:latin typeface="Arial"/>
                <a:ea typeface="Arial"/>
                <a:cs typeface="Arial"/>
                <a:sym typeface="Arial"/>
              </a:rPr>
              <a:t/>
            </a:r>
            <a:br>
              <a:rPr lang="en-US" sz="5200" b="1" u="sng">
                <a:solidFill>
                  <a:srgbClr val="FFFFFF"/>
                </a:solidFill>
                <a:latin typeface="Arial"/>
                <a:ea typeface="Arial"/>
                <a:cs typeface="Arial"/>
                <a:sym typeface="Arial"/>
              </a:rPr>
            </a:br>
            <a:r>
              <a:rPr lang="en-US" sz="5200" b="1">
                <a:solidFill>
                  <a:srgbClr val="FFFFFF"/>
                </a:solidFill>
                <a:latin typeface="Arial"/>
                <a:ea typeface="Arial"/>
                <a:cs typeface="Arial"/>
                <a:sym typeface="Arial"/>
              </a:rPr>
              <a:t>MEANINGFUL</a:t>
            </a:r>
          </a:p>
        </p:txBody>
      </p:sp>
      <p:pic>
        <p:nvPicPr>
          <p:cNvPr id="312" name="Shape 312"/>
          <p:cNvPicPr preferRelativeResize="0"/>
          <p:nvPr/>
        </p:nvPicPr>
        <p:blipFill rotWithShape="1">
          <a:blip r:embed="rId4">
            <a:alphaModFix/>
          </a:blip>
          <a:srcRect/>
          <a:stretch/>
        </p:blipFill>
        <p:spPr>
          <a:xfrm>
            <a:off x="8098903" y="4658051"/>
            <a:ext cx="755621" cy="185669"/>
          </a:xfrm>
          <a:prstGeom prst="rect">
            <a:avLst/>
          </a:prstGeom>
          <a:noFill/>
          <a:ln>
            <a:noFill/>
          </a:ln>
        </p:spPr>
      </p:pic>
    </p:spTree>
  </p:cSld>
  <p:clrMapOvr>
    <a:masterClrMapping/>
  </p:clrMapOvr>
  <p:transition xmlns:p14="http://schemas.microsoft.com/office/powerpoint/2010/mai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040312" y="1605002"/>
            <a:ext cx="3736975" cy="62068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US" sz="2800" dirty="0" smtClean="0"/>
              <a:t>Deployment Demo:</a:t>
            </a:r>
            <a:endParaRPr lang="en-US" sz="2800" dirty="0"/>
          </a:p>
        </p:txBody>
      </p:sp>
      <p:sp>
        <p:nvSpPr>
          <p:cNvPr id="6" name="Subtitle 2"/>
          <p:cNvSpPr txBox="1">
            <a:spLocks/>
          </p:cNvSpPr>
          <p:nvPr/>
        </p:nvSpPr>
        <p:spPr>
          <a:xfrm>
            <a:off x="5040324" y="2455863"/>
            <a:ext cx="3736974" cy="1901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marL="285750" indent="-285750">
              <a:buFont typeface="Arial"/>
              <a:buChar char="•"/>
            </a:pPr>
            <a:r>
              <a:rPr lang="en-US" dirty="0" smtClean="0"/>
              <a:t>Push an App</a:t>
            </a:r>
          </a:p>
          <a:p>
            <a:pPr marL="285750" indent="-285750">
              <a:buFont typeface="Arial"/>
              <a:buChar char="•"/>
            </a:pPr>
            <a:r>
              <a:rPr lang="en-US" dirty="0" smtClean="0"/>
              <a:t>Bind a Service</a:t>
            </a:r>
          </a:p>
          <a:p>
            <a:pPr marL="285750" indent="-285750">
              <a:buFont typeface="Arial"/>
              <a:buChar char="•"/>
            </a:pPr>
            <a:r>
              <a:rPr lang="en-US" dirty="0"/>
              <a:t>S</a:t>
            </a:r>
            <a:r>
              <a:rPr lang="en-US" dirty="0" smtClean="0"/>
              <a:t>cale</a:t>
            </a:r>
            <a:endParaRPr lang="en-US" dirty="0"/>
          </a:p>
        </p:txBody>
      </p:sp>
    </p:spTree>
    <p:extLst>
      <p:ext uri="{BB962C8B-B14F-4D97-AF65-F5344CB8AC3E}">
        <p14:creationId xmlns:p14="http://schemas.microsoft.com/office/powerpoint/2010/main" val="2438771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p:nvPr/>
        </p:nvSpPr>
        <p:spPr>
          <a:xfrm>
            <a:off x="3331819" y="719622"/>
            <a:ext cx="5560814" cy="3704256"/>
          </a:xfrm>
          <a:prstGeom prst="roundRect">
            <a:avLst>
              <a:gd name="adj" fmla="val 0"/>
            </a:avLst>
          </a:prstGeom>
          <a:solidFill>
            <a:srgbClr val="A7A7A7">
              <a:alpha val="18823"/>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72" name="Shape 372"/>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12</a:t>
            </a:fld>
            <a:endParaRPr lang="en-US" sz="800" b="0" i="0" u="none" strike="noStrike" cap="none">
              <a:solidFill>
                <a:srgbClr val="808080"/>
              </a:solidFill>
              <a:latin typeface="Arial"/>
              <a:ea typeface="Arial"/>
              <a:cs typeface="Arial"/>
              <a:sym typeface="Arial"/>
            </a:endParaRPr>
          </a:p>
        </p:txBody>
      </p:sp>
      <p:grpSp>
        <p:nvGrpSpPr>
          <p:cNvPr id="373" name="Shape 373"/>
          <p:cNvGrpSpPr/>
          <p:nvPr/>
        </p:nvGrpSpPr>
        <p:grpSpPr>
          <a:xfrm>
            <a:off x="3466741" y="807150"/>
            <a:ext cx="367763" cy="3529198"/>
            <a:chOff x="0" y="0"/>
            <a:chExt cx="367761" cy="3529198"/>
          </a:xfrm>
        </p:grpSpPr>
        <p:sp>
          <p:nvSpPr>
            <p:cNvPr id="374" name="Shape 374"/>
            <p:cNvSpPr/>
            <p:nvPr/>
          </p:nvSpPr>
          <p:spPr>
            <a:xfrm rot="-5400000">
              <a:off x="-1580718" y="1580718"/>
              <a:ext cx="3529198" cy="367761"/>
            </a:xfrm>
            <a:prstGeom prst="roundRect">
              <a:avLst>
                <a:gd name="adj" fmla="val 13079"/>
              </a:avLst>
            </a:prstGeom>
            <a:solidFill>
              <a:srgbClr val="5E5E5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Router</a:t>
              </a:r>
            </a:p>
          </p:txBody>
        </p:sp>
        <p:pic>
          <p:nvPicPr>
            <p:cNvPr id="375" name="Shape 375"/>
            <p:cNvPicPr preferRelativeResize="0"/>
            <p:nvPr/>
          </p:nvPicPr>
          <p:blipFill rotWithShape="1">
            <a:blip r:embed="rId3">
              <a:alphaModFix/>
            </a:blip>
            <a:srcRect/>
            <a:stretch/>
          </p:blipFill>
          <p:spPr>
            <a:xfrm rot="-5400000">
              <a:off x="74044" y="3210347"/>
              <a:ext cx="228477" cy="228477"/>
            </a:xfrm>
            <a:prstGeom prst="rect">
              <a:avLst/>
            </a:prstGeom>
            <a:noFill/>
            <a:ln>
              <a:noFill/>
            </a:ln>
          </p:spPr>
        </p:pic>
      </p:grpSp>
      <p:sp>
        <p:nvSpPr>
          <p:cNvPr id="376" name="Shape 376"/>
          <p:cNvSpPr/>
          <p:nvPr/>
        </p:nvSpPr>
        <p:spPr>
          <a:xfrm>
            <a:off x="3965726" y="1573921"/>
            <a:ext cx="2361552" cy="774349"/>
          </a:xfrm>
          <a:prstGeom prst="roundRect">
            <a:avLst>
              <a:gd name="adj" fmla="val 651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Cloud Controller</a:t>
            </a:r>
          </a:p>
        </p:txBody>
      </p:sp>
      <p:pic>
        <p:nvPicPr>
          <p:cNvPr id="377" name="Shape 377"/>
          <p:cNvPicPr preferRelativeResize="0"/>
          <p:nvPr/>
        </p:nvPicPr>
        <p:blipFill rotWithShape="1">
          <a:blip r:embed="rId4">
            <a:alphaModFix/>
          </a:blip>
          <a:srcRect/>
          <a:stretch/>
        </p:blipFill>
        <p:spPr>
          <a:xfrm>
            <a:off x="4102967" y="1846975"/>
            <a:ext cx="213188" cy="274099"/>
          </a:xfrm>
          <a:prstGeom prst="rect">
            <a:avLst/>
          </a:prstGeom>
          <a:noFill/>
          <a:ln>
            <a:noFill/>
          </a:ln>
        </p:spPr>
      </p:pic>
      <p:grpSp>
        <p:nvGrpSpPr>
          <p:cNvPr id="378" name="Shape 378"/>
          <p:cNvGrpSpPr/>
          <p:nvPr/>
        </p:nvGrpSpPr>
        <p:grpSpPr>
          <a:xfrm>
            <a:off x="6717579" y="1573921"/>
            <a:ext cx="2061529" cy="774351"/>
            <a:chOff x="0" y="0"/>
            <a:chExt cx="2061527" cy="774349"/>
          </a:xfrm>
        </p:grpSpPr>
        <p:sp>
          <p:nvSpPr>
            <p:cNvPr id="379" name="Shape 379"/>
            <p:cNvSpPr/>
            <p:nvPr/>
          </p:nvSpPr>
          <p:spPr>
            <a:xfrm>
              <a:off x="0" y="0"/>
              <a:ext cx="2061527" cy="774349"/>
            </a:xfrm>
            <a:prstGeom prst="roundRect">
              <a:avLst>
                <a:gd name="adj" fmla="val 6560"/>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Service Broker</a:t>
              </a:r>
            </a:p>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Node(s)</a:t>
              </a:r>
            </a:p>
          </p:txBody>
        </p:sp>
        <p:pic>
          <p:nvPicPr>
            <p:cNvPr id="380" name="Shape 380"/>
            <p:cNvPicPr preferRelativeResize="0"/>
            <p:nvPr/>
          </p:nvPicPr>
          <p:blipFill rotWithShape="1">
            <a:blip r:embed="rId5">
              <a:alphaModFix/>
            </a:blip>
            <a:srcRect/>
            <a:stretch/>
          </p:blipFill>
          <p:spPr>
            <a:xfrm>
              <a:off x="98423" y="122839"/>
              <a:ext cx="253869" cy="238936"/>
            </a:xfrm>
            <a:prstGeom prst="rect">
              <a:avLst/>
            </a:prstGeom>
            <a:noFill/>
            <a:ln>
              <a:noFill/>
            </a:ln>
          </p:spPr>
        </p:pic>
      </p:grpSp>
      <p:grpSp>
        <p:nvGrpSpPr>
          <p:cNvPr id="381" name="Shape 381"/>
          <p:cNvGrpSpPr/>
          <p:nvPr/>
        </p:nvGrpSpPr>
        <p:grpSpPr>
          <a:xfrm>
            <a:off x="3968735" y="807150"/>
            <a:ext cx="2361553" cy="387176"/>
            <a:chOff x="0" y="0"/>
            <a:chExt cx="2361552" cy="387174"/>
          </a:xfrm>
        </p:grpSpPr>
        <p:sp>
          <p:nvSpPr>
            <p:cNvPr id="382" name="Shape 382"/>
            <p:cNvSpPr/>
            <p:nvPr/>
          </p:nvSpPr>
          <p:spPr>
            <a:xfrm>
              <a:off x="0" y="0"/>
              <a:ext cx="2361552" cy="387174"/>
            </a:xfrm>
            <a:prstGeom prst="roundRect">
              <a:avLst>
                <a:gd name="adj" fmla="val 13038"/>
              </a:avLst>
            </a:prstGeom>
            <a:solidFill>
              <a:srgbClr val="545454"/>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Blobstore</a:t>
              </a:r>
            </a:p>
          </p:txBody>
        </p:sp>
        <p:sp>
          <p:nvSpPr>
            <p:cNvPr id="383" name="Shape 383"/>
            <p:cNvSpPr/>
            <p:nvPr/>
          </p:nvSpPr>
          <p:spPr>
            <a:xfrm>
              <a:off x="140591" y="85728"/>
              <a:ext cx="206830" cy="215719"/>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grpSp>
        <p:nvGrpSpPr>
          <p:cNvPr id="384" name="Shape 384"/>
          <p:cNvGrpSpPr/>
          <p:nvPr/>
        </p:nvGrpSpPr>
        <p:grpSpPr>
          <a:xfrm>
            <a:off x="6717579" y="807150"/>
            <a:ext cx="2061529" cy="387176"/>
            <a:chOff x="0" y="0"/>
            <a:chExt cx="2061527" cy="387174"/>
          </a:xfrm>
        </p:grpSpPr>
        <p:sp>
          <p:nvSpPr>
            <p:cNvPr id="385" name="Shape 385"/>
            <p:cNvSpPr/>
            <p:nvPr/>
          </p:nvSpPr>
          <p:spPr>
            <a:xfrm>
              <a:off x="0" y="0"/>
              <a:ext cx="2061527" cy="387174"/>
            </a:xfrm>
            <a:prstGeom prst="roundRect">
              <a:avLst>
                <a:gd name="adj" fmla="val 13038"/>
              </a:avLst>
            </a:prstGeom>
            <a:solidFill>
              <a:srgbClr val="545454"/>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DB</a:t>
              </a:r>
            </a:p>
          </p:txBody>
        </p:sp>
        <p:sp>
          <p:nvSpPr>
            <p:cNvPr id="386" name="Shape 386"/>
            <p:cNvSpPr/>
            <p:nvPr/>
          </p:nvSpPr>
          <p:spPr>
            <a:xfrm>
              <a:off x="139793" y="85728"/>
              <a:ext cx="206830" cy="215719"/>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sp>
        <p:nvSpPr>
          <p:cNvPr id="387" name="Shape 387"/>
          <p:cNvSpPr/>
          <p:nvPr/>
        </p:nvSpPr>
        <p:spPr>
          <a:xfrm>
            <a:off x="3333735" y="711327"/>
            <a:ext cx="5556984" cy="3720844"/>
          </a:xfrm>
          <a:prstGeom prst="roundRect">
            <a:avLst>
              <a:gd name="adj" fmla="val 1365"/>
            </a:avLst>
          </a:prstGeom>
          <a:noFill/>
          <a:ln w="25400" cap="flat" cmpd="sng">
            <a:solidFill>
              <a:srgbClr val="28746E"/>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pic>
        <p:nvPicPr>
          <p:cNvPr id="388" name="Shape 388"/>
          <p:cNvPicPr preferRelativeResize="0"/>
          <p:nvPr/>
        </p:nvPicPr>
        <p:blipFill rotWithShape="1">
          <a:blip r:embed="rId6">
            <a:alphaModFix/>
          </a:blip>
          <a:srcRect l="3267" t="13725" r="13071" b="40958"/>
          <a:stretch/>
        </p:blipFill>
        <p:spPr>
          <a:xfrm>
            <a:off x="7343610" y="3327019"/>
            <a:ext cx="1435528" cy="777579"/>
          </a:xfrm>
          <a:prstGeom prst="rect">
            <a:avLst/>
          </a:prstGeom>
          <a:noFill/>
          <a:ln>
            <a:noFill/>
          </a:ln>
        </p:spPr>
      </p:pic>
      <p:sp>
        <p:nvSpPr>
          <p:cNvPr id="389" name="Shape 389"/>
          <p:cNvSpPr/>
          <p:nvPr/>
        </p:nvSpPr>
        <p:spPr>
          <a:xfrm>
            <a:off x="7684964" y="4035930"/>
            <a:ext cx="966190" cy="40894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800" b="0" i="0" u="none" strike="noStrike" cap="none">
                <a:solidFill>
                  <a:schemeClr val="accent1"/>
                </a:solidFill>
                <a:latin typeface="Arial"/>
                <a:ea typeface="Arial"/>
                <a:cs typeface="Arial"/>
                <a:sym typeface="Arial"/>
              </a:rPr>
              <a:t>Runtime</a:t>
            </a:r>
          </a:p>
        </p:txBody>
      </p:sp>
      <p:sp>
        <p:nvSpPr>
          <p:cNvPr id="390" name="Shape 390"/>
          <p:cNvSpPr/>
          <p:nvPr/>
        </p:nvSpPr>
        <p:spPr>
          <a:xfrm>
            <a:off x="240580" y="2571750"/>
            <a:ext cx="2725039" cy="1818641"/>
          </a:xfrm>
          <a:prstGeom prst="rect">
            <a:avLst/>
          </a:prstGeom>
          <a:noFill/>
          <a:ln>
            <a:noFill/>
          </a:ln>
        </p:spPr>
        <p:txBody>
          <a:bodyPr lIns="45700" tIns="45700" rIns="45700" bIns="45700" anchor="t" anchorCtr="0">
            <a:noAutofit/>
          </a:bodyPr>
          <a:lstStyle/>
          <a:p>
            <a:pPr marL="228600" marR="0" lvl="0" indent="-228600" algn="l" rtl="0">
              <a:lnSpc>
                <a:spcPct val="100000"/>
              </a:lnSpc>
              <a:spcBef>
                <a:spcPts val="0"/>
              </a:spcBef>
              <a:spcAft>
                <a:spcPts val="0"/>
              </a:spcAft>
              <a:buClr>
                <a:srgbClr val="535353"/>
              </a:buClr>
              <a:buSzPct val="100000"/>
              <a:buFont typeface="Arial"/>
              <a:buAutoNum type="arabicPeriod"/>
            </a:pPr>
            <a:r>
              <a:rPr lang="en-US" sz="1800" b="0" i="0" u="none" strike="noStrike" cap="none">
                <a:solidFill>
                  <a:srgbClr val="535353"/>
                </a:solidFill>
                <a:latin typeface="Arial"/>
                <a:ea typeface="Arial"/>
                <a:cs typeface="Arial"/>
                <a:sym typeface="Arial"/>
              </a:rPr>
              <a:t> Upload bits/metadata</a:t>
            </a:r>
          </a:p>
          <a:p>
            <a:pPr marL="228600" marR="0" lvl="0" indent="-228600" algn="l" rtl="0">
              <a:lnSpc>
                <a:spcPct val="100000"/>
              </a:lnSpc>
              <a:spcBef>
                <a:spcPts val="1200"/>
              </a:spcBef>
              <a:spcAft>
                <a:spcPts val="0"/>
              </a:spcAft>
              <a:buClr>
                <a:srgbClr val="535353"/>
              </a:buClr>
              <a:buSzPct val="100000"/>
              <a:buFont typeface="Arial"/>
              <a:buAutoNum type="arabicPeriod"/>
            </a:pPr>
            <a:r>
              <a:rPr lang="en-US" sz="1800" b="0" i="0" u="none" strike="noStrike" cap="none">
                <a:solidFill>
                  <a:srgbClr val="535353"/>
                </a:solidFill>
                <a:latin typeface="Arial"/>
                <a:ea typeface="Arial"/>
                <a:cs typeface="Arial"/>
                <a:sym typeface="Arial"/>
              </a:rPr>
              <a:t> Create/bind services</a:t>
            </a:r>
          </a:p>
          <a:p>
            <a:pPr marL="228600" marR="0" lvl="0" indent="-228600" algn="l" rtl="0">
              <a:lnSpc>
                <a:spcPct val="100000"/>
              </a:lnSpc>
              <a:spcBef>
                <a:spcPts val="1200"/>
              </a:spcBef>
              <a:spcAft>
                <a:spcPts val="0"/>
              </a:spcAft>
              <a:buClr>
                <a:srgbClr val="535353"/>
              </a:buClr>
              <a:buSzPct val="100000"/>
              <a:buFont typeface="Arial"/>
              <a:buAutoNum type="arabicPeriod"/>
            </a:pPr>
            <a:r>
              <a:rPr lang="en-US" sz="1800" b="0" i="0" u="none" strike="noStrike" cap="none">
                <a:solidFill>
                  <a:srgbClr val="535353"/>
                </a:solidFill>
                <a:latin typeface="Arial"/>
                <a:ea typeface="Arial"/>
                <a:cs typeface="Arial"/>
                <a:sym typeface="Arial"/>
              </a:rPr>
              <a:t> Stage app</a:t>
            </a:r>
          </a:p>
          <a:p>
            <a:pPr marL="228600" marR="0" lvl="0" indent="-228600" algn="l" rtl="0">
              <a:lnSpc>
                <a:spcPct val="100000"/>
              </a:lnSpc>
              <a:spcBef>
                <a:spcPts val="1200"/>
              </a:spcBef>
              <a:spcAft>
                <a:spcPts val="0"/>
              </a:spcAft>
              <a:buClr>
                <a:srgbClr val="535353"/>
              </a:buClr>
              <a:buSzPct val="100000"/>
              <a:buFont typeface="Arial"/>
              <a:buAutoNum type="arabicPeriod"/>
            </a:pPr>
            <a:r>
              <a:rPr lang="en-US" sz="1800" b="0" i="0" u="none" strike="noStrike" cap="none">
                <a:solidFill>
                  <a:srgbClr val="535353"/>
                </a:solidFill>
                <a:latin typeface="Arial"/>
                <a:ea typeface="Arial"/>
                <a:cs typeface="Arial"/>
                <a:sym typeface="Arial"/>
              </a:rPr>
              <a:t> Deploy app</a:t>
            </a:r>
          </a:p>
        </p:txBody>
      </p:sp>
      <p:sp>
        <p:nvSpPr>
          <p:cNvPr id="391" name="Shape 391"/>
          <p:cNvSpPr/>
          <p:nvPr/>
        </p:nvSpPr>
        <p:spPr>
          <a:xfrm>
            <a:off x="1999848" y="1159505"/>
            <a:ext cx="1303646" cy="776287"/>
          </a:xfrm>
          <a:prstGeom prst="rightArrow">
            <a:avLst>
              <a:gd name="adj1" fmla="val 72086"/>
              <a:gd name="adj2" fmla="val 41820"/>
            </a:avLst>
          </a:prstGeom>
          <a:solidFill>
            <a:srgbClr val="318596"/>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pic>
        <p:nvPicPr>
          <p:cNvPr id="392" name="Shape 392"/>
          <p:cNvPicPr preferRelativeResize="0"/>
          <p:nvPr/>
        </p:nvPicPr>
        <p:blipFill rotWithShape="1">
          <a:blip r:embed="rId7">
            <a:alphaModFix/>
          </a:blip>
          <a:srcRect/>
          <a:stretch/>
        </p:blipFill>
        <p:spPr>
          <a:xfrm>
            <a:off x="1773543" y="1159505"/>
            <a:ext cx="438151" cy="776287"/>
          </a:xfrm>
          <a:prstGeom prst="rect">
            <a:avLst/>
          </a:prstGeom>
          <a:noFill/>
          <a:ln>
            <a:noFill/>
          </a:ln>
        </p:spPr>
      </p:pic>
      <p:sp>
        <p:nvSpPr>
          <p:cNvPr id="393" name="Shape 393"/>
          <p:cNvSpPr/>
          <p:nvPr/>
        </p:nvSpPr>
        <p:spPr>
          <a:xfrm>
            <a:off x="2134466" y="1256996"/>
            <a:ext cx="868147" cy="33274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push app</a:t>
            </a:r>
          </a:p>
        </p:txBody>
      </p:sp>
      <p:sp>
        <p:nvSpPr>
          <p:cNvPr id="394" name="Shape 394"/>
          <p:cNvSpPr/>
          <p:nvPr/>
        </p:nvSpPr>
        <p:spPr>
          <a:xfrm>
            <a:off x="2292750" y="1516374"/>
            <a:ext cx="807161" cy="29464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 app MD</a:t>
            </a:r>
          </a:p>
        </p:txBody>
      </p:sp>
      <p:sp>
        <p:nvSpPr>
          <p:cNvPr id="395" name="Shape 395"/>
          <p:cNvSpPr/>
          <p:nvPr/>
        </p:nvSpPr>
        <p:spPr>
          <a:xfrm>
            <a:off x="2135260" y="1569079"/>
            <a:ext cx="170214" cy="192038"/>
          </a:xfrm>
          <a:custGeom>
            <a:avLst/>
            <a:gdLst/>
            <a:ahLst/>
            <a:cxnLst/>
            <a:rect l="0" t="0" r="0" b="0"/>
            <a:pathLst>
              <a:path w="120000" h="120000" extrusionOk="0">
                <a:moveTo>
                  <a:pt x="0" y="33811"/>
                </a:moveTo>
                <a:lnTo>
                  <a:pt x="56405" y="62405"/>
                </a:lnTo>
                <a:lnTo>
                  <a:pt x="56688" y="120000"/>
                </a:lnTo>
                <a:lnTo>
                  <a:pt x="283" y="91405"/>
                </a:lnTo>
                <a:close/>
                <a:moveTo>
                  <a:pt x="120000" y="32983"/>
                </a:moveTo>
                <a:lnTo>
                  <a:pt x="119716" y="90572"/>
                </a:lnTo>
                <a:lnTo>
                  <a:pt x="63311" y="119166"/>
                </a:lnTo>
                <a:lnTo>
                  <a:pt x="63594" y="61577"/>
                </a:lnTo>
                <a:close/>
                <a:moveTo>
                  <a:pt x="59872" y="0"/>
                </a:moveTo>
                <a:lnTo>
                  <a:pt x="116150" y="28788"/>
                </a:lnTo>
                <a:lnTo>
                  <a:pt x="59872" y="57577"/>
                </a:lnTo>
                <a:lnTo>
                  <a:pt x="3594" y="28788"/>
                </a:ln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96" name="Shape 396"/>
          <p:cNvSpPr/>
          <p:nvPr/>
        </p:nvSpPr>
        <p:spPr>
          <a:xfrm>
            <a:off x="6328630" y="1749491"/>
            <a:ext cx="387596" cy="202204"/>
          </a:xfrm>
          <a:prstGeom prst="rightArrow">
            <a:avLst>
              <a:gd name="adj1" fmla="val 58851"/>
              <a:gd name="adj2" fmla="val 74907"/>
            </a:avLst>
          </a:prstGeom>
          <a:solidFill>
            <a:srgbClr val="318596"/>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97" name="Shape 397"/>
          <p:cNvSpPr/>
          <p:nvPr/>
        </p:nvSpPr>
        <p:spPr>
          <a:xfrm rot="10800000">
            <a:off x="6329985" y="2019971"/>
            <a:ext cx="387596" cy="202204"/>
          </a:xfrm>
          <a:prstGeom prst="rightArrow">
            <a:avLst>
              <a:gd name="adj1" fmla="val 58851"/>
              <a:gd name="adj2" fmla="val 74907"/>
            </a:avLst>
          </a:prstGeom>
          <a:solidFill>
            <a:srgbClr val="318596"/>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398" name="Shape 398"/>
          <p:cNvSpPr/>
          <p:nvPr/>
        </p:nvSpPr>
        <p:spPr>
          <a:xfrm>
            <a:off x="8479285" y="859611"/>
            <a:ext cx="299823" cy="29464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SC</a:t>
            </a:r>
          </a:p>
        </p:txBody>
      </p:sp>
      <p:sp>
        <p:nvSpPr>
          <p:cNvPr id="399" name="Shape 399"/>
          <p:cNvSpPr/>
          <p:nvPr/>
        </p:nvSpPr>
        <p:spPr>
          <a:xfrm>
            <a:off x="5682100" y="910912"/>
            <a:ext cx="170214" cy="192038"/>
          </a:xfrm>
          <a:custGeom>
            <a:avLst/>
            <a:gdLst/>
            <a:ahLst/>
            <a:cxnLst/>
            <a:rect l="0" t="0" r="0" b="0"/>
            <a:pathLst>
              <a:path w="120000" h="120000" extrusionOk="0">
                <a:moveTo>
                  <a:pt x="0" y="33811"/>
                </a:moveTo>
                <a:lnTo>
                  <a:pt x="56405" y="62405"/>
                </a:lnTo>
                <a:lnTo>
                  <a:pt x="56688" y="120000"/>
                </a:lnTo>
                <a:lnTo>
                  <a:pt x="283" y="91405"/>
                </a:lnTo>
                <a:close/>
                <a:moveTo>
                  <a:pt x="120000" y="32983"/>
                </a:moveTo>
                <a:lnTo>
                  <a:pt x="119716" y="90572"/>
                </a:lnTo>
                <a:lnTo>
                  <a:pt x="63311" y="119166"/>
                </a:lnTo>
                <a:lnTo>
                  <a:pt x="63594" y="61577"/>
                </a:lnTo>
                <a:close/>
                <a:moveTo>
                  <a:pt x="59872" y="0"/>
                </a:moveTo>
                <a:lnTo>
                  <a:pt x="116150" y="28788"/>
                </a:lnTo>
                <a:lnTo>
                  <a:pt x="59872" y="57577"/>
                </a:lnTo>
                <a:lnTo>
                  <a:pt x="3594" y="28788"/>
                </a:ln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nvGrpSpPr>
          <p:cNvPr id="400" name="Shape 400"/>
          <p:cNvGrpSpPr/>
          <p:nvPr/>
        </p:nvGrpSpPr>
        <p:grpSpPr>
          <a:xfrm>
            <a:off x="4118773" y="3375110"/>
            <a:ext cx="1140867" cy="917755"/>
            <a:chOff x="0" y="0"/>
            <a:chExt cx="1140866" cy="917753"/>
          </a:xfrm>
        </p:grpSpPr>
        <p:sp>
          <p:nvSpPr>
            <p:cNvPr id="401" name="Shape 401"/>
            <p:cNvSpPr/>
            <p:nvPr/>
          </p:nvSpPr>
          <p:spPr>
            <a:xfrm>
              <a:off x="0" y="0"/>
              <a:ext cx="1140866" cy="917753"/>
            </a:xfrm>
            <a:prstGeom prst="roundRect">
              <a:avLst>
                <a:gd name="adj" fmla="val 5535"/>
              </a:avLst>
            </a:prstGeom>
            <a:solidFill>
              <a:srgbClr val="28746E"/>
            </a:solidFill>
            <a:ln>
              <a:noFill/>
            </a:ln>
          </p:spPr>
          <p:txBody>
            <a:bodyPr lIns="0" tIns="0" rIns="0" bIns="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Diego</a:t>
              </a:r>
            </a:p>
          </p:txBody>
        </p:sp>
        <p:pic>
          <p:nvPicPr>
            <p:cNvPr id="402" name="Shape 402"/>
            <p:cNvPicPr preferRelativeResize="0"/>
            <p:nvPr/>
          </p:nvPicPr>
          <p:blipFill rotWithShape="1">
            <a:blip r:embed="rId8">
              <a:alphaModFix/>
            </a:blip>
            <a:srcRect/>
            <a:stretch/>
          </p:blipFill>
          <p:spPr>
            <a:xfrm>
              <a:off x="128592" y="38100"/>
              <a:ext cx="241301" cy="228600"/>
            </a:xfrm>
            <a:prstGeom prst="rect">
              <a:avLst/>
            </a:prstGeom>
            <a:noFill/>
            <a:ln>
              <a:noFill/>
            </a:ln>
          </p:spPr>
        </p:pic>
        <p:grpSp>
          <p:nvGrpSpPr>
            <p:cNvPr id="403" name="Shape 403"/>
            <p:cNvGrpSpPr/>
            <p:nvPr/>
          </p:nvGrpSpPr>
          <p:grpSpPr>
            <a:xfrm>
              <a:off x="281988" y="533620"/>
              <a:ext cx="598965" cy="288824"/>
              <a:chOff x="0" y="0"/>
              <a:chExt cx="598964" cy="288823"/>
            </a:xfrm>
          </p:grpSpPr>
          <p:sp>
            <p:nvSpPr>
              <p:cNvPr id="404" name="Shape 404"/>
              <p:cNvSpPr/>
              <p:nvPr/>
            </p:nvSpPr>
            <p:spPr>
              <a:xfrm>
                <a:off x="195881" y="9729"/>
                <a:ext cx="201273" cy="245739"/>
              </a:xfrm>
              <a:custGeom>
                <a:avLst/>
                <a:gdLst/>
                <a:ahLst/>
                <a:cxnLst/>
                <a:rect l="0" t="0" r="0" b="0"/>
                <a:pathLst>
                  <a:path w="120000" h="120000" extrusionOk="0">
                    <a:moveTo>
                      <a:pt x="65372" y="74146"/>
                    </a:moveTo>
                    <a:lnTo>
                      <a:pt x="110194" y="74146"/>
                    </a:lnTo>
                    <a:lnTo>
                      <a:pt x="110194" y="120000"/>
                    </a:lnTo>
                    <a:lnTo>
                      <a:pt x="65372" y="120000"/>
                    </a:lnTo>
                    <a:close/>
                    <a:moveTo>
                      <a:pt x="8872" y="74146"/>
                    </a:moveTo>
                    <a:lnTo>
                      <a:pt x="53694" y="74146"/>
                    </a:lnTo>
                    <a:lnTo>
                      <a:pt x="53694" y="120000"/>
                    </a:lnTo>
                    <a:lnTo>
                      <a:pt x="8872" y="120000"/>
                    </a:lnTo>
                    <a:close/>
                    <a:moveTo>
                      <a:pt x="33611" y="8884"/>
                    </a:moveTo>
                    <a:cubicBezTo>
                      <a:pt x="30538" y="8581"/>
                      <a:pt x="27522" y="9587"/>
                      <a:pt x="24916" y="12428"/>
                    </a:cubicBezTo>
                    <a:cubicBezTo>
                      <a:pt x="16155" y="22593"/>
                      <a:pt x="30550" y="30942"/>
                      <a:pt x="46483" y="32300"/>
                    </a:cubicBezTo>
                    <a:cubicBezTo>
                      <a:pt x="48761" y="32490"/>
                      <a:pt x="51066" y="32544"/>
                      <a:pt x="53344" y="32437"/>
                    </a:cubicBezTo>
                    <a:cubicBezTo>
                      <a:pt x="52577" y="22426"/>
                      <a:pt x="42833" y="9790"/>
                      <a:pt x="33611" y="8884"/>
                    </a:cubicBezTo>
                    <a:close/>
                    <a:moveTo>
                      <a:pt x="86388" y="8884"/>
                    </a:moveTo>
                    <a:cubicBezTo>
                      <a:pt x="77166" y="9790"/>
                      <a:pt x="67422" y="22426"/>
                      <a:pt x="66655" y="32437"/>
                    </a:cubicBezTo>
                    <a:cubicBezTo>
                      <a:pt x="68933" y="32544"/>
                      <a:pt x="71238" y="32490"/>
                      <a:pt x="73516" y="32300"/>
                    </a:cubicBezTo>
                    <a:cubicBezTo>
                      <a:pt x="89450" y="30942"/>
                      <a:pt x="103844" y="22593"/>
                      <a:pt x="95083" y="12428"/>
                    </a:cubicBezTo>
                    <a:cubicBezTo>
                      <a:pt x="92477" y="9587"/>
                      <a:pt x="89461" y="8581"/>
                      <a:pt x="86388" y="8884"/>
                    </a:cubicBezTo>
                    <a:close/>
                    <a:moveTo>
                      <a:pt x="87955" y="83"/>
                    </a:moveTo>
                    <a:cubicBezTo>
                      <a:pt x="93294" y="-434"/>
                      <a:pt x="98533" y="1339"/>
                      <a:pt x="103066" y="6336"/>
                    </a:cubicBezTo>
                    <a:cubicBezTo>
                      <a:pt x="118005" y="23897"/>
                      <a:pt x="94327" y="38296"/>
                      <a:pt x="67322" y="40899"/>
                    </a:cubicBezTo>
                    <a:lnTo>
                      <a:pt x="113916" y="40899"/>
                    </a:lnTo>
                    <a:cubicBezTo>
                      <a:pt x="117277" y="40899"/>
                      <a:pt x="120000" y="44067"/>
                      <a:pt x="120000" y="47973"/>
                    </a:cubicBezTo>
                    <a:lnTo>
                      <a:pt x="120000" y="64802"/>
                    </a:lnTo>
                    <a:lnTo>
                      <a:pt x="66305" y="64802"/>
                    </a:lnTo>
                    <a:lnTo>
                      <a:pt x="66305" y="41101"/>
                    </a:lnTo>
                    <a:lnTo>
                      <a:pt x="66150" y="41131"/>
                    </a:lnTo>
                    <a:lnTo>
                      <a:pt x="66216" y="41447"/>
                    </a:lnTo>
                    <a:cubicBezTo>
                      <a:pt x="64150" y="41548"/>
                      <a:pt x="62072" y="41572"/>
                      <a:pt x="59994" y="41327"/>
                    </a:cubicBezTo>
                    <a:cubicBezTo>
                      <a:pt x="57922" y="41572"/>
                      <a:pt x="55844" y="41548"/>
                      <a:pt x="53783" y="41447"/>
                    </a:cubicBezTo>
                    <a:lnTo>
                      <a:pt x="53866" y="41137"/>
                    </a:lnTo>
                    <a:lnTo>
                      <a:pt x="53694" y="41101"/>
                    </a:lnTo>
                    <a:lnTo>
                      <a:pt x="53694" y="64802"/>
                    </a:lnTo>
                    <a:lnTo>
                      <a:pt x="0" y="64802"/>
                    </a:lnTo>
                    <a:lnTo>
                      <a:pt x="0" y="47973"/>
                    </a:lnTo>
                    <a:cubicBezTo>
                      <a:pt x="0" y="44067"/>
                      <a:pt x="2722" y="40899"/>
                      <a:pt x="6083" y="40899"/>
                    </a:cubicBezTo>
                    <a:lnTo>
                      <a:pt x="52677" y="40899"/>
                    </a:lnTo>
                    <a:cubicBezTo>
                      <a:pt x="25672" y="38296"/>
                      <a:pt x="1994" y="23897"/>
                      <a:pt x="16933" y="6336"/>
                    </a:cubicBezTo>
                    <a:cubicBezTo>
                      <a:pt x="30505" y="-8628"/>
                      <a:pt x="50388" y="5317"/>
                      <a:pt x="60255" y="23123"/>
                    </a:cubicBezTo>
                    <a:cubicBezTo>
                      <a:pt x="66433" y="11153"/>
                      <a:pt x="77383" y="1113"/>
                      <a:pt x="87955" y="83"/>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05" name="Shape 405"/>
              <p:cNvSpPr/>
              <p:nvPr/>
            </p:nvSpPr>
            <p:spPr>
              <a:xfrm>
                <a:off x="0" y="0"/>
                <a:ext cx="207973" cy="288823"/>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a:t>
                </a:r>
              </a:p>
            </p:txBody>
          </p:sp>
          <p:sp>
            <p:nvSpPr>
              <p:cNvPr id="406" name="Shape 406"/>
              <p:cNvSpPr/>
              <p:nvPr/>
            </p:nvSpPr>
            <p:spPr>
              <a:xfrm>
                <a:off x="390989" y="0"/>
                <a:ext cx="207973" cy="288823"/>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a:t>
                </a:r>
              </a:p>
            </p:txBody>
          </p:sp>
        </p:grpSp>
        <p:sp>
          <p:nvSpPr>
            <p:cNvPr id="407" name="Shape 407"/>
            <p:cNvSpPr/>
            <p:nvPr/>
          </p:nvSpPr>
          <p:spPr>
            <a:xfrm rot="-2700000">
              <a:off x="861987" y="573167"/>
              <a:ext cx="190951" cy="190951"/>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sp>
        <p:nvSpPr>
          <p:cNvPr id="408" name="Shape 408"/>
          <p:cNvSpPr/>
          <p:nvPr/>
        </p:nvSpPr>
        <p:spPr>
          <a:xfrm rot="-2700000">
            <a:off x="5973670" y="901902"/>
            <a:ext cx="190951" cy="190951"/>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09" name="Shape 409"/>
          <p:cNvSpPr txBox="1">
            <a:spLocks noGrp="1"/>
          </p:cNvSpPr>
          <p:nvPr>
            <p:ph type="title"/>
          </p:nvPr>
        </p:nvSpPr>
        <p:spPr>
          <a:xfrm>
            <a:off x="231244" y="131533"/>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2700" b="0" i="0" u="none" strike="noStrike" cap="none">
                <a:solidFill>
                  <a:srgbClr val="28746E"/>
                </a:solidFill>
                <a:latin typeface="Helvetica Neue"/>
                <a:ea typeface="Helvetica Neue"/>
                <a:cs typeface="Helvetica Neue"/>
                <a:sym typeface="Helvetica Neue"/>
              </a:rPr>
              <a:t>Pushing an application</a:t>
            </a:r>
          </a:p>
        </p:txBody>
      </p:sp>
      <p:grpSp>
        <p:nvGrpSpPr>
          <p:cNvPr id="410" name="Shape 410"/>
          <p:cNvGrpSpPr/>
          <p:nvPr/>
        </p:nvGrpSpPr>
        <p:grpSpPr>
          <a:xfrm>
            <a:off x="4415860" y="3118335"/>
            <a:ext cx="1140867" cy="917755"/>
            <a:chOff x="0" y="0"/>
            <a:chExt cx="1140866" cy="917753"/>
          </a:xfrm>
        </p:grpSpPr>
        <p:sp>
          <p:nvSpPr>
            <p:cNvPr id="411" name="Shape 411"/>
            <p:cNvSpPr/>
            <p:nvPr/>
          </p:nvSpPr>
          <p:spPr>
            <a:xfrm>
              <a:off x="0" y="0"/>
              <a:ext cx="1140866" cy="917753"/>
            </a:xfrm>
            <a:prstGeom prst="roundRect">
              <a:avLst>
                <a:gd name="adj" fmla="val 5535"/>
              </a:avLst>
            </a:prstGeom>
            <a:solidFill>
              <a:srgbClr val="28746E"/>
            </a:solidFill>
            <a:ln>
              <a:noFill/>
            </a:ln>
          </p:spPr>
          <p:txBody>
            <a:bodyPr lIns="0" tIns="0" rIns="0" bIns="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Diego</a:t>
              </a:r>
            </a:p>
          </p:txBody>
        </p:sp>
        <p:pic>
          <p:nvPicPr>
            <p:cNvPr id="412" name="Shape 412"/>
            <p:cNvPicPr preferRelativeResize="0"/>
            <p:nvPr/>
          </p:nvPicPr>
          <p:blipFill rotWithShape="1">
            <a:blip r:embed="rId8">
              <a:alphaModFix/>
            </a:blip>
            <a:srcRect/>
            <a:stretch/>
          </p:blipFill>
          <p:spPr>
            <a:xfrm>
              <a:off x="128592" y="38100"/>
              <a:ext cx="241301" cy="228600"/>
            </a:xfrm>
            <a:prstGeom prst="rect">
              <a:avLst/>
            </a:prstGeom>
            <a:noFill/>
            <a:ln>
              <a:noFill/>
            </a:ln>
          </p:spPr>
        </p:pic>
        <p:grpSp>
          <p:nvGrpSpPr>
            <p:cNvPr id="413" name="Shape 413"/>
            <p:cNvGrpSpPr/>
            <p:nvPr/>
          </p:nvGrpSpPr>
          <p:grpSpPr>
            <a:xfrm>
              <a:off x="281988" y="533620"/>
              <a:ext cx="598965" cy="288824"/>
              <a:chOff x="0" y="0"/>
              <a:chExt cx="598964" cy="288823"/>
            </a:xfrm>
          </p:grpSpPr>
          <p:sp>
            <p:nvSpPr>
              <p:cNvPr id="414" name="Shape 414"/>
              <p:cNvSpPr/>
              <p:nvPr/>
            </p:nvSpPr>
            <p:spPr>
              <a:xfrm>
                <a:off x="195881" y="9729"/>
                <a:ext cx="201273" cy="245739"/>
              </a:xfrm>
              <a:custGeom>
                <a:avLst/>
                <a:gdLst/>
                <a:ahLst/>
                <a:cxnLst/>
                <a:rect l="0" t="0" r="0" b="0"/>
                <a:pathLst>
                  <a:path w="120000" h="120000" extrusionOk="0">
                    <a:moveTo>
                      <a:pt x="65372" y="74146"/>
                    </a:moveTo>
                    <a:lnTo>
                      <a:pt x="110194" y="74146"/>
                    </a:lnTo>
                    <a:lnTo>
                      <a:pt x="110194" y="120000"/>
                    </a:lnTo>
                    <a:lnTo>
                      <a:pt x="65372" y="120000"/>
                    </a:lnTo>
                    <a:close/>
                    <a:moveTo>
                      <a:pt x="8872" y="74146"/>
                    </a:moveTo>
                    <a:lnTo>
                      <a:pt x="53694" y="74146"/>
                    </a:lnTo>
                    <a:lnTo>
                      <a:pt x="53694" y="120000"/>
                    </a:lnTo>
                    <a:lnTo>
                      <a:pt x="8872" y="120000"/>
                    </a:lnTo>
                    <a:close/>
                    <a:moveTo>
                      <a:pt x="33611" y="8884"/>
                    </a:moveTo>
                    <a:cubicBezTo>
                      <a:pt x="30538" y="8581"/>
                      <a:pt x="27522" y="9587"/>
                      <a:pt x="24916" y="12428"/>
                    </a:cubicBezTo>
                    <a:cubicBezTo>
                      <a:pt x="16155" y="22593"/>
                      <a:pt x="30550" y="30942"/>
                      <a:pt x="46483" y="32300"/>
                    </a:cubicBezTo>
                    <a:cubicBezTo>
                      <a:pt x="48761" y="32490"/>
                      <a:pt x="51066" y="32544"/>
                      <a:pt x="53344" y="32437"/>
                    </a:cubicBezTo>
                    <a:cubicBezTo>
                      <a:pt x="52577" y="22426"/>
                      <a:pt x="42833" y="9790"/>
                      <a:pt x="33611" y="8884"/>
                    </a:cubicBezTo>
                    <a:close/>
                    <a:moveTo>
                      <a:pt x="86388" y="8884"/>
                    </a:moveTo>
                    <a:cubicBezTo>
                      <a:pt x="77166" y="9790"/>
                      <a:pt x="67422" y="22426"/>
                      <a:pt x="66655" y="32437"/>
                    </a:cubicBezTo>
                    <a:cubicBezTo>
                      <a:pt x="68933" y="32544"/>
                      <a:pt x="71238" y="32490"/>
                      <a:pt x="73516" y="32300"/>
                    </a:cubicBezTo>
                    <a:cubicBezTo>
                      <a:pt x="89450" y="30942"/>
                      <a:pt x="103844" y="22593"/>
                      <a:pt x="95083" y="12428"/>
                    </a:cubicBezTo>
                    <a:cubicBezTo>
                      <a:pt x="92477" y="9587"/>
                      <a:pt x="89461" y="8581"/>
                      <a:pt x="86388" y="8884"/>
                    </a:cubicBezTo>
                    <a:close/>
                    <a:moveTo>
                      <a:pt x="87955" y="83"/>
                    </a:moveTo>
                    <a:cubicBezTo>
                      <a:pt x="93294" y="-434"/>
                      <a:pt x="98533" y="1339"/>
                      <a:pt x="103066" y="6336"/>
                    </a:cubicBezTo>
                    <a:cubicBezTo>
                      <a:pt x="118005" y="23897"/>
                      <a:pt x="94327" y="38296"/>
                      <a:pt x="67322" y="40899"/>
                    </a:cubicBezTo>
                    <a:lnTo>
                      <a:pt x="113916" y="40899"/>
                    </a:lnTo>
                    <a:cubicBezTo>
                      <a:pt x="117277" y="40899"/>
                      <a:pt x="120000" y="44067"/>
                      <a:pt x="120000" y="47973"/>
                    </a:cubicBezTo>
                    <a:lnTo>
                      <a:pt x="120000" y="64802"/>
                    </a:lnTo>
                    <a:lnTo>
                      <a:pt x="66305" y="64802"/>
                    </a:lnTo>
                    <a:lnTo>
                      <a:pt x="66305" y="41101"/>
                    </a:lnTo>
                    <a:lnTo>
                      <a:pt x="66150" y="41131"/>
                    </a:lnTo>
                    <a:lnTo>
                      <a:pt x="66216" y="41447"/>
                    </a:lnTo>
                    <a:cubicBezTo>
                      <a:pt x="64150" y="41548"/>
                      <a:pt x="62072" y="41572"/>
                      <a:pt x="59994" y="41327"/>
                    </a:cubicBezTo>
                    <a:cubicBezTo>
                      <a:pt x="57922" y="41572"/>
                      <a:pt x="55844" y="41548"/>
                      <a:pt x="53783" y="41447"/>
                    </a:cubicBezTo>
                    <a:lnTo>
                      <a:pt x="53866" y="41137"/>
                    </a:lnTo>
                    <a:lnTo>
                      <a:pt x="53694" y="41101"/>
                    </a:lnTo>
                    <a:lnTo>
                      <a:pt x="53694" y="64802"/>
                    </a:lnTo>
                    <a:lnTo>
                      <a:pt x="0" y="64802"/>
                    </a:lnTo>
                    <a:lnTo>
                      <a:pt x="0" y="47973"/>
                    </a:lnTo>
                    <a:cubicBezTo>
                      <a:pt x="0" y="44067"/>
                      <a:pt x="2722" y="40899"/>
                      <a:pt x="6083" y="40899"/>
                    </a:cubicBezTo>
                    <a:lnTo>
                      <a:pt x="52677" y="40899"/>
                    </a:lnTo>
                    <a:cubicBezTo>
                      <a:pt x="25672" y="38296"/>
                      <a:pt x="1994" y="23897"/>
                      <a:pt x="16933" y="6336"/>
                    </a:cubicBezTo>
                    <a:cubicBezTo>
                      <a:pt x="30505" y="-8628"/>
                      <a:pt x="50388" y="5317"/>
                      <a:pt x="60255" y="23123"/>
                    </a:cubicBezTo>
                    <a:cubicBezTo>
                      <a:pt x="66433" y="11153"/>
                      <a:pt x="77383" y="1113"/>
                      <a:pt x="87955" y="83"/>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15" name="Shape 415"/>
              <p:cNvSpPr/>
              <p:nvPr/>
            </p:nvSpPr>
            <p:spPr>
              <a:xfrm>
                <a:off x="0" y="0"/>
                <a:ext cx="207973" cy="288823"/>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a:t>
                </a:r>
              </a:p>
            </p:txBody>
          </p:sp>
          <p:sp>
            <p:nvSpPr>
              <p:cNvPr id="416" name="Shape 416"/>
              <p:cNvSpPr/>
              <p:nvPr/>
            </p:nvSpPr>
            <p:spPr>
              <a:xfrm>
                <a:off x="390989" y="0"/>
                <a:ext cx="207973" cy="288823"/>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a:t>
                </a:r>
              </a:p>
            </p:txBody>
          </p:sp>
        </p:grpSp>
        <p:sp>
          <p:nvSpPr>
            <p:cNvPr id="417" name="Shape 417"/>
            <p:cNvSpPr/>
            <p:nvPr/>
          </p:nvSpPr>
          <p:spPr>
            <a:xfrm rot="-2700000">
              <a:off x="861987" y="573167"/>
              <a:ext cx="190951" cy="190951"/>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grpSp>
        <p:nvGrpSpPr>
          <p:cNvPr id="418" name="Shape 418"/>
          <p:cNvGrpSpPr/>
          <p:nvPr/>
        </p:nvGrpSpPr>
        <p:grpSpPr>
          <a:xfrm>
            <a:off x="4725271" y="2894305"/>
            <a:ext cx="1140869" cy="917755"/>
            <a:chOff x="0" y="0"/>
            <a:chExt cx="1140866" cy="917753"/>
          </a:xfrm>
        </p:grpSpPr>
        <p:sp>
          <p:nvSpPr>
            <p:cNvPr id="419" name="Shape 419"/>
            <p:cNvSpPr/>
            <p:nvPr/>
          </p:nvSpPr>
          <p:spPr>
            <a:xfrm>
              <a:off x="0" y="0"/>
              <a:ext cx="1140866" cy="917753"/>
            </a:xfrm>
            <a:prstGeom prst="roundRect">
              <a:avLst>
                <a:gd name="adj" fmla="val 5535"/>
              </a:avLst>
            </a:prstGeom>
            <a:solidFill>
              <a:srgbClr val="28746E"/>
            </a:solidFill>
            <a:ln>
              <a:noFill/>
            </a:ln>
          </p:spPr>
          <p:txBody>
            <a:bodyPr lIns="0" tIns="0" rIns="0" bIns="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Diego</a:t>
              </a:r>
            </a:p>
          </p:txBody>
        </p:sp>
        <p:pic>
          <p:nvPicPr>
            <p:cNvPr id="420" name="Shape 420"/>
            <p:cNvPicPr preferRelativeResize="0"/>
            <p:nvPr/>
          </p:nvPicPr>
          <p:blipFill rotWithShape="1">
            <a:blip r:embed="rId8">
              <a:alphaModFix/>
            </a:blip>
            <a:srcRect/>
            <a:stretch/>
          </p:blipFill>
          <p:spPr>
            <a:xfrm>
              <a:off x="128592" y="38100"/>
              <a:ext cx="241301" cy="228600"/>
            </a:xfrm>
            <a:prstGeom prst="rect">
              <a:avLst/>
            </a:prstGeom>
            <a:noFill/>
            <a:ln>
              <a:noFill/>
            </a:ln>
          </p:spPr>
        </p:pic>
        <p:grpSp>
          <p:nvGrpSpPr>
            <p:cNvPr id="421" name="Shape 421"/>
            <p:cNvGrpSpPr/>
            <p:nvPr/>
          </p:nvGrpSpPr>
          <p:grpSpPr>
            <a:xfrm>
              <a:off x="281988" y="533620"/>
              <a:ext cx="598965" cy="288824"/>
              <a:chOff x="0" y="0"/>
              <a:chExt cx="598964" cy="288823"/>
            </a:xfrm>
          </p:grpSpPr>
          <p:sp>
            <p:nvSpPr>
              <p:cNvPr id="422" name="Shape 422"/>
              <p:cNvSpPr/>
              <p:nvPr/>
            </p:nvSpPr>
            <p:spPr>
              <a:xfrm>
                <a:off x="195881" y="9729"/>
                <a:ext cx="201273" cy="245739"/>
              </a:xfrm>
              <a:custGeom>
                <a:avLst/>
                <a:gdLst/>
                <a:ahLst/>
                <a:cxnLst/>
                <a:rect l="0" t="0" r="0" b="0"/>
                <a:pathLst>
                  <a:path w="120000" h="120000" extrusionOk="0">
                    <a:moveTo>
                      <a:pt x="65372" y="74146"/>
                    </a:moveTo>
                    <a:lnTo>
                      <a:pt x="110194" y="74146"/>
                    </a:lnTo>
                    <a:lnTo>
                      <a:pt x="110194" y="120000"/>
                    </a:lnTo>
                    <a:lnTo>
                      <a:pt x="65372" y="120000"/>
                    </a:lnTo>
                    <a:close/>
                    <a:moveTo>
                      <a:pt x="8872" y="74146"/>
                    </a:moveTo>
                    <a:lnTo>
                      <a:pt x="53694" y="74146"/>
                    </a:lnTo>
                    <a:lnTo>
                      <a:pt x="53694" y="120000"/>
                    </a:lnTo>
                    <a:lnTo>
                      <a:pt x="8872" y="120000"/>
                    </a:lnTo>
                    <a:close/>
                    <a:moveTo>
                      <a:pt x="33611" y="8884"/>
                    </a:moveTo>
                    <a:cubicBezTo>
                      <a:pt x="30538" y="8581"/>
                      <a:pt x="27522" y="9587"/>
                      <a:pt x="24916" y="12428"/>
                    </a:cubicBezTo>
                    <a:cubicBezTo>
                      <a:pt x="16155" y="22593"/>
                      <a:pt x="30550" y="30942"/>
                      <a:pt x="46483" y="32300"/>
                    </a:cubicBezTo>
                    <a:cubicBezTo>
                      <a:pt x="48761" y="32490"/>
                      <a:pt x="51066" y="32544"/>
                      <a:pt x="53344" y="32437"/>
                    </a:cubicBezTo>
                    <a:cubicBezTo>
                      <a:pt x="52577" y="22426"/>
                      <a:pt x="42833" y="9790"/>
                      <a:pt x="33611" y="8884"/>
                    </a:cubicBezTo>
                    <a:close/>
                    <a:moveTo>
                      <a:pt x="86388" y="8884"/>
                    </a:moveTo>
                    <a:cubicBezTo>
                      <a:pt x="77166" y="9790"/>
                      <a:pt x="67422" y="22426"/>
                      <a:pt x="66655" y="32437"/>
                    </a:cubicBezTo>
                    <a:cubicBezTo>
                      <a:pt x="68933" y="32544"/>
                      <a:pt x="71238" y="32490"/>
                      <a:pt x="73516" y="32300"/>
                    </a:cubicBezTo>
                    <a:cubicBezTo>
                      <a:pt x="89450" y="30942"/>
                      <a:pt x="103844" y="22593"/>
                      <a:pt x="95083" y="12428"/>
                    </a:cubicBezTo>
                    <a:cubicBezTo>
                      <a:pt x="92477" y="9587"/>
                      <a:pt x="89461" y="8581"/>
                      <a:pt x="86388" y="8884"/>
                    </a:cubicBezTo>
                    <a:close/>
                    <a:moveTo>
                      <a:pt x="87955" y="83"/>
                    </a:moveTo>
                    <a:cubicBezTo>
                      <a:pt x="93294" y="-434"/>
                      <a:pt x="98533" y="1339"/>
                      <a:pt x="103066" y="6336"/>
                    </a:cubicBezTo>
                    <a:cubicBezTo>
                      <a:pt x="118005" y="23897"/>
                      <a:pt x="94327" y="38296"/>
                      <a:pt x="67322" y="40899"/>
                    </a:cubicBezTo>
                    <a:lnTo>
                      <a:pt x="113916" y="40899"/>
                    </a:lnTo>
                    <a:cubicBezTo>
                      <a:pt x="117277" y="40899"/>
                      <a:pt x="120000" y="44067"/>
                      <a:pt x="120000" y="47973"/>
                    </a:cubicBezTo>
                    <a:lnTo>
                      <a:pt x="120000" y="64802"/>
                    </a:lnTo>
                    <a:lnTo>
                      <a:pt x="66305" y="64802"/>
                    </a:lnTo>
                    <a:lnTo>
                      <a:pt x="66305" y="41101"/>
                    </a:lnTo>
                    <a:lnTo>
                      <a:pt x="66150" y="41131"/>
                    </a:lnTo>
                    <a:lnTo>
                      <a:pt x="66216" y="41447"/>
                    </a:lnTo>
                    <a:cubicBezTo>
                      <a:pt x="64150" y="41548"/>
                      <a:pt x="62072" y="41572"/>
                      <a:pt x="59994" y="41327"/>
                    </a:cubicBezTo>
                    <a:cubicBezTo>
                      <a:pt x="57922" y="41572"/>
                      <a:pt x="55844" y="41548"/>
                      <a:pt x="53783" y="41447"/>
                    </a:cubicBezTo>
                    <a:lnTo>
                      <a:pt x="53866" y="41137"/>
                    </a:lnTo>
                    <a:lnTo>
                      <a:pt x="53694" y="41101"/>
                    </a:lnTo>
                    <a:lnTo>
                      <a:pt x="53694" y="64802"/>
                    </a:lnTo>
                    <a:lnTo>
                      <a:pt x="0" y="64802"/>
                    </a:lnTo>
                    <a:lnTo>
                      <a:pt x="0" y="47973"/>
                    </a:lnTo>
                    <a:cubicBezTo>
                      <a:pt x="0" y="44067"/>
                      <a:pt x="2722" y="40899"/>
                      <a:pt x="6083" y="40899"/>
                    </a:cubicBezTo>
                    <a:lnTo>
                      <a:pt x="52677" y="40899"/>
                    </a:lnTo>
                    <a:cubicBezTo>
                      <a:pt x="25672" y="38296"/>
                      <a:pt x="1994" y="23897"/>
                      <a:pt x="16933" y="6336"/>
                    </a:cubicBezTo>
                    <a:cubicBezTo>
                      <a:pt x="30505" y="-8628"/>
                      <a:pt x="50388" y="5317"/>
                      <a:pt x="60255" y="23123"/>
                    </a:cubicBezTo>
                    <a:cubicBezTo>
                      <a:pt x="66433" y="11153"/>
                      <a:pt x="77383" y="1113"/>
                      <a:pt x="87955" y="83"/>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23" name="Shape 423"/>
              <p:cNvSpPr/>
              <p:nvPr/>
            </p:nvSpPr>
            <p:spPr>
              <a:xfrm>
                <a:off x="0" y="0"/>
                <a:ext cx="207973" cy="288823"/>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a:t>
                </a:r>
              </a:p>
            </p:txBody>
          </p:sp>
          <p:sp>
            <p:nvSpPr>
              <p:cNvPr id="424" name="Shape 424"/>
              <p:cNvSpPr/>
              <p:nvPr/>
            </p:nvSpPr>
            <p:spPr>
              <a:xfrm>
                <a:off x="390989" y="0"/>
                <a:ext cx="207973" cy="288823"/>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a:t>
                </a:r>
              </a:p>
            </p:txBody>
          </p:sp>
        </p:grpSp>
        <p:sp>
          <p:nvSpPr>
            <p:cNvPr id="425" name="Shape 425"/>
            <p:cNvSpPr/>
            <p:nvPr/>
          </p:nvSpPr>
          <p:spPr>
            <a:xfrm rot="-2700000">
              <a:off x="861987" y="573167"/>
              <a:ext cx="190951" cy="190951"/>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grpSp>
        <p:nvGrpSpPr>
          <p:cNvPr id="426" name="Shape 426"/>
          <p:cNvGrpSpPr/>
          <p:nvPr/>
        </p:nvGrpSpPr>
        <p:grpSpPr>
          <a:xfrm>
            <a:off x="5047560" y="2727867"/>
            <a:ext cx="1140869" cy="917755"/>
            <a:chOff x="0" y="0"/>
            <a:chExt cx="1140866" cy="917753"/>
          </a:xfrm>
        </p:grpSpPr>
        <p:sp>
          <p:nvSpPr>
            <p:cNvPr id="427" name="Shape 427"/>
            <p:cNvSpPr/>
            <p:nvPr/>
          </p:nvSpPr>
          <p:spPr>
            <a:xfrm>
              <a:off x="0" y="0"/>
              <a:ext cx="1140866" cy="917753"/>
            </a:xfrm>
            <a:prstGeom prst="roundRect">
              <a:avLst>
                <a:gd name="adj" fmla="val 5535"/>
              </a:avLst>
            </a:prstGeom>
            <a:solidFill>
              <a:srgbClr val="28746E"/>
            </a:solidFill>
            <a:ln>
              <a:noFill/>
            </a:ln>
          </p:spPr>
          <p:txBody>
            <a:bodyPr lIns="0" tIns="0" rIns="0" bIns="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Diego</a:t>
              </a:r>
            </a:p>
          </p:txBody>
        </p:sp>
        <p:pic>
          <p:nvPicPr>
            <p:cNvPr id="428" name="Shape 428"/>
            <p:cNvPicPr preferRelativeResize="0"/>
            <p:nvPr/>
          </p:nvPicPr>
          <p:blipFill rotWithShape="1">
            <a:blip r:embed="rId8">
              <a:alphaModFix/>
            </a:blip>
            <a:srcRect/>
            <a:stretch/>
          </p:blipFill>
          <p:spPr>
            <a:xfrm>
              <a:off x="128592" y="38100"/>
              <a:ext cx="241301" cy="228600"/>
            </a:xfrm>
            <a:prstGeom prst="rect">
              <a:avLst/>
            </a:prstGeom>
            <a:noFill/>
            <a:ln>
              <a:noFill/>
            </a:ln>
          </p:spPr>
        </p:pic>
        <p:grpSp>
          <p:nvGrpSpPr>
            <p:cNvPr id="429" name="Shape 429"/>
            <p:cNvGrpSpPr/>
            <p:nvPr/>
          </p:nvGrpSpPr>
          <p:grpSpPr>
            <a:xfrm>
              <a:off x="281988" y="533620"/>
              <a:ext cx="598965" cy="288824"/>
              <a:chOff x="0" y="0"/>
              <a:chExt cx="598964" cy="288823"/>
            </a:xfrm>
          </p:grpSpPr>
          <p:sp>
            <p:nvSpPr>
              <p:cNvPr id="430" name="Shape 430"/>
              <p:cNvSpPr/>
              <p:nvPr/>
            </p:nvSpPr>
            <p:spPr>
              <a:xfrm>
                <a:off x="195881" y="9729"/>
                <a:ext cx="201273" cy="245739"/>
              </a:xfrm>
              <a:custGeom>
                <a:avLst/>
                <a:gdLst/>
                <a:ahLst/>
                <a:cxnLst/>
                <a:rect l="0" t="0" r="0" b="0"/>
                <a:pathLst>
                  <a:path w="120000" h="120000" extrusionOk="0">
                    <a:moveTo>
                      <a:pt x="65372" y="74146"/>
                    </a:moveTo>
                    <a:lnTo>
                      <a:pt x="110194" y="74146"/>
                    </a:lnTo>
                    <a:lnTo>
                      <a:pt x="110194" y="120000"/>
                    </a:lnTo>
                    <a:lnTo>
                      <a:pt x="65372" y="120000"/>
                    </a:lnTo>
                    <a:close/>
                    <a:moveTo>
                      <a:pt x="8872" y="74146"/>
                    </a:moveTo>
                    <a:lnTo>
                      <a:pt x="53694" y="74146"/>
                    </a:lnTo>
                    <a:lnTo>
                      <a:pt x="53694" y="120000"/>
                    </a:lnTo>
                    <a:lnTo>
                      <a:pt x="8872" y="120000"/>
                    </a:lnTo>
                    <a:close/>
                    <a:moveTo>
                      <a:pt x="33611" y="8884"/>
                    </a:moveTo>
                    <a:cubicBezTo>
                      <a:pt x="30538" y="8581"/>
                      <a:pt x="27522" y="9587"/>
                      <a:pt x="24916" y="12428"/>
                    </a:cubicBezTo>
                    <a:cubicBezTo>
                      <a:pt x="16155" y="22593"/>
                      <a:pt x="30550" y="30942"/>
                      <a:pt x="46483" y="32300"/>
                    </a:cubicBezTo>
                    <a:cubicBezTo>
                      <a:pt x="48761" y="32490"/>
                      <a:pt x="51066" y="32544"/>
                      <a:pt x="53344" y="32437"/>
                    </a:cubicBezTo>
                    <a:cubicBezTo>
                      <a:pt x="52577" y="22426"/>
                      <a:pt x="42833" y="9790"/>
                      <a:pt x="33611" y="8884"/>
                    </a:cubicBezTo>
                    <a:close/>
                    <a:moveTo>
                      <a:pt x="86388" y="8884"/>
                    </a:moveTo>
                    <a:cubicBezTo>
                      <a:pt x="77166" y="9790"/>
                      <a:pt x="67422" y="22426"/>
                      <a:pt x="66655" y="32437"/>
                    </a:cubicBezTo>
                    <a:cubicBezTo>
                      <a:pt x="68933" y="32544"/>
                      <a:pt x="71238" y="32490"/>
                      <a:pt x="73516" y="32300"/>
                    </a:cubicBezTo>
                    <a:cubicBezTo>
                      <a:pt x="89450" y="30942"/>
                      <a:pt x="103844" y="22593"/>
                      <a:pt x="95083" y="12428"/>
                    </a:cubicBezTo>
                    <a:cubicBezTo>
                      <a:pt x="92477" y="9587"/>
                      <a:pt x="89461" y="8581"/>
                      <a:pt x="86388" y="8884"/>
                    </a:cubicBezTo>
                    <a:close/>
                    <a:moveTo>
                      <a:pt x="87955" y="83"/>
                    </a:moveTo>
                    <a:cubicBezTo>
                      <a:pt x="93294" y="-434"/>
                      <a:pt x="98533" y="1339"/>
                      <a:pt x="103066" y="6336"/>
                    </a:cubicBezTo>
                    <a:cubicBezTo>
                      <a:pt x="118005" y="23897"/>
                      <a:pt x="94327" y="38296"/>
                      <a:pt x="67322" y="40899"/>
                    </a:cubicBezTo>
                    <a:lnTo>
                      <a:pt x="113916" y="40899"/>
                    </a:lnTo>
                    <a:cubicBezTo>
                      <a:pt x="117277" y="40899"/>
                      <a:pt x="120000" y="44067"/>
                      <a:pt x="120000" y="47973"/>
                    </a:cubicBezTo>
                    <a:lnTo>
                      <a:pt x="120000" y="64802"/>
                    </a:lnTo>
                    <a:lnTo>
                      <a:pt x="66305" y="64802"/>
                    </a:lnTo>
                    <a:lnTo>
                      <a:pt x="66305" y="41101"/>
                    </a:lnTo>
                    <a:lnTo>
                      <a:pt x="66150" y="41131"/>
                    </a:lnTo>
                    <a:lnTo>
                      <a:pt x="66216" y="41447"/>
                    </a:lnTo>
                    <a:cubicBezTo>
                      <a:pt x="64150" y="41548"/>
                      <a:pt x="62072" y="41572"/>
                      <a:pt x="59994" y="41327"/>
                    </a:cubicBezTo>
                    <a:cubicBezTo>
                      <a:pt x="57922" y="41572"/>
                      <a:pt x="55844" y="41548"/>
                      <a:pt x="53783" y="41447"/>
                    </a:cubicBezTo>
                    <a:lnTo>
                      <a:pt x="53866" y="41137"/>
                    </a:lnTo>
                    <a:lnTo>
                      <a:pt x="53694" y="41101"/>
                    </a:lnTo>
                    <a:lnTo>
                      <a:pt x="53694" y="64802"/>
                    </a:lnTo>
                    <a:lnTo>
                      <a:pt x="0" y="64802"/>
                    </a:lnTo>
                    <a:lnTo>
                      <a:pt x="0" y="47973"/>
                    </a:lnTo>
                    <a:cubicBezTo>
                      <a:pt x="0" y="44067"/>
                      <a:pt x="2722" y="40899"/>
                      <a:pt x="6083" y="40899"/>
                    </a:cubicBezTo>
                    <a:lnTo>
                      <a:pt x="52677" y="40899"/>
                    </a:lnTo>
                    <a:cubicBezTo>
                      <a:pt x="25672" y="38296"/>
                      <a:pt x="1994" y="23897"/>
                      <a:pt x="16933" y="6336"/>
                    </a:cubicBezTo>
                    <a:cubicBezTo>
                      <a:pt x="30505" y="-8628"/>
                      <a:pt x="50388" y="5317"/>
                      <a:pt x="60255" y="23123"/>
                    </a:cubicBezTo>
                    <a:cubicBezTo>
                      <a:pt x="66433" y="11153"/>
                      <a:pt x="77383" y="1113"/>
                      <a:pt x="87955" y="83"/>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31" name="Shape 431"/>
              <p:cNvSpPr/>
              <p:nvPr/>
            </p:nvSpPr>
            <p:spPr>
              <a:xfrm>
                <a:off x="0" y="0"/>
                <a:ext cx="207973" cy="288823"/>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a:t>
                </a:r>
              </a:p>
            </p:txBody>
          </p:sp>
          <p:sp>
            <p:nvSpPr>
              <p:cNvPr id="432" name="Shape 432"/>
              <p:cNvSpPr/>
              <p:nvPr/>
            </p:nvSpPr>
            <p:spPr>
              <a:xfrm>
                <a:off x="390989" y="0"/>
                <a:ext cx="207973" cy="288823"/>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a:t>
                </a:r>
              </a:p>
            </p:txBody>
          </p:sp>
        </p:grpSp>
        <p:sp>
          <p:nvSpPr>
            <p:cNvPr id="433" name="Shape 433"/>
            <p:cNvSpPr/>
            <p:nvPr/>
          </p:nvSpPr>
          <p:spPr>
            <a:xfrm rot="-2700000">
              <a:off x="861987" y="573167"/>
              <a:ext cx="190951" cy="190951"/>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sp>
        <p:nvSpPr>
          <p:cNvPr id="434" name="Shape 434"/>
          <p:cNvSpPr/>
          <p:nvPr/>
        </p:nvSpPr>
        <p:spPr>
          <a:xfrm>
            <a:off x="5118500" y="3297835"/>
            <a:ext cx="248999" cy="238200"/>
          </a:xfrm>
          <a:prstGeom prst="cube">
            <a:avLst>
              <a:gd name="adj" fmla="val 25000"/>
            </a:avLst>
          </a:prstGeom>
          <a:solidFill>
            <a:srgbClr val="FFFFFF"/>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5" name="Shape 435"/>
          <p:cNvSpPr/>
          <p:nvPr/>
        </p:nvSpPr>
        <p:spPr>
          <a:xfrm>
            <a:off x="4813700" y="3450235"/>
            <a:ext cx="248999" cy="238200"/>
          </a:xfrm>
          <a:prstGeom prst="cube">
            <a:avLst>
              <a:gd name="adj" fmla="val 25000"/>
            </a:avLst>
          </a:prstGeom>
          <a:solidFill>
            <a:srgbClr val="FFFFFF"/>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6" name="Shape 436"/>
          <p:cNvSpPr/>
          <p:nvPr/>
        </p:nvSpPr>
        <p:spPr>
          <a:xfrm>
            <a:off x="4465614" y="3689657"/>
            <a:ext cx="248999" cy="238200"/>
          </a:xfrm>
          <a:prstGeom prst="cube">
            <a:avLst>
              <a:gd name="adj" fmla="val 25000"/>
            </a:avLst>
          </a:prstGeom>
          <a:solidFill>
            <a:srgbClr val="FFFFFF"/>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37" name="Shape 437"/>
          <p:cNvSpPr/>
          <p:nvPr/>
        </p:nvSpPr>
        <p:spPr>
          <a:xfrm>
            <a:off x="4193278" y="3951172"/>
            <a:ext cx="248999" cy="238200"/>
          </a:xfrm>
          <a:prstGeom prst="cube">
            <a:avLst>
              <a:gd name="adj" fmla="val 25000"/>
            </a:avLst>
          </a:prstGeom>
          <a:solidFill>
            <a:srgbClr val="FFFFFF"/>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1"/>
                                        </p:tgtEl>
                                        <p:attrNameLst>
                                          <p:attrName>style.visibility</p:attrName>
                                        </p:attrNameLst>
                                      </p:cBhvr>
                                      <p:to>
                                        <p:strVal val="visible"/>
                                      </p:to>
                                    </p:set>
                                    <p:animEffect transition="in" filter="fade">
                                      <p:cBhvr>
                                        <p:cTn id="7" dur="500"/>
                                        <p:tgtEl>
                                          <p:spTgt spid="39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5"/>
                                        </p:tgtEl>
                                        <p:attrNameLst>
                                          <p:attrName>style.visibility</p:attrName>
                                        </p:attrNameLst>
                                      </p:cBhvr>
                                      <p:to>
                                        <p:strVal val="visible"/>
                                      </p:to>
                                    </p:set>
                                    <p:animEffect transition="in" filter="fade">
                                      <p:cBhvr>
                                        <p:cTn id="11" dur="200"/>
                                        <p:tgtEl>
                                          <p:spTgt spid="395"/>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93"/>
                                        </p:tgtEl>
                                        <p:attrNameLst>
                                          <p:attrName>style.visibility</p:attrName>
                                        </p:attrNameLst>
                                      </p:cBhvr>
                                      <p:to>
                                        <p:strVal val="visible"/>
                                      </p:to>
                                    </p:set>
                                    <p:animEffect transition="in" filter="fade">
                                      <p:cBhvr>
                                        <p:cTn id="15" dur="500"/>
                                        <p:tgtEl>
                                          <p:spTgt spid="393"/>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94"/>
                                        </p:tgtEl>
                                        <p:attrNameLst>
                                          <p:attrName>style.visibility</p:attrName>
                                        </p:attrNameLst>
                                      </p:cBhvr>
                                      <p:to>
                                        <p:strVal val="visible"/>
                                      </p:to>
                                    </p:set>
                                    <p:animEffect transition="in" filter="fade">
                                      <p:cBhvr>
                                        <p:cTn id="19" dur="500"/>
                                        <p:tgtEl>
                                          <p:spTgt spid="39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0">
                                            <p:txEl>
                                              <p:pRg st="0" end="0"/>
                                            </p:txEl>
                                          </p:spTgt>
                                        </p:tgtEl>
                                        <p:attrNameLst>
                                          <p:attrName>style.visibility</p:attrName>
                                        </p:attrNameLst>
                                      </p:cBhvr>
                                      <p:to>
                                        <p:strVal val="visible"/>
                                      </p:to>
                                    </p:set>
                                    <p:animEffect transition="in" filter="fade">
                                      <p:cBhvr>
                                        <p:cTn id="24" dur="1000"/>
                                        <p:tgtEl>
                                          <p:spTgt spid="390">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0">
                                            <p:txEl>
                                              <p:pRg st="1" end="1"/>
                                            </p:txEl>
                                          </p:spTgt>
                                        </p:tgtEl>
                                        <p:attrNameLst>
                                          <p:attrName>style.visibility</p:attrName>
                                        </p:attrNameLst>
                                      </p:cBhvr>
                                      <p:to>
                                        <p:strVal val="visible"/>
                                      </p:to>
                                    </p:set>
                                    <p:animEffect transition="in" filter="fade">
                                      <p:cBhvr>
                                        <p:cTn id="29" dur="1000"/>
                                        <p:tgtEl>
                                          <p:spTgt spid="390">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0">
                                            <p:txEl>
                                              <p:pRg st="2" end="2"/>
                                            </p:txEl>
                                          </p:spTgt>
                                        </p:tgtEl>
                                        <p:attrNameLst>
                                          <p:attrName>style.visibility</p:attrName>
                                        </p:attrNameLst>
                                      </p:cBhvr>
                                      <p:to>
                                        <p:strVal val="visible"/>
                                      </p:to>
                                    </p:set>
                                    <p:animEffect transition="in" filter="fade">
                                      <p:cBhvr>
                                        <p:cTn id="34" dur="1000"/>
                                        <p:tgtEl>
                                          <p:spTgt spid="390">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0">
                                            <p:txEl>
                                              <p:pRg st="3" end="3"/>
                                            </p:txEl>
                                          </p:spTgt>
                                        </p:tgtEl>
                                        <p:attrNameLst>
                                          <p:attrName>style.visibility</p:attrName>
                                        </p:attrNameLst>
                                      </p:cBhvr>
                                      <p:to>
                                        <p:strVal val="visible"/>
                                      </p:to>
                                    </p:set>
                                    <p:animEffect transition="in" filter="fade">
                                      <p:cBhvr>
                                        <p:cTn id="39" dur="1000"/>
                                        <p:tgtEl>
                                          <p:spTgt spid="390">
                                            <p:txEl>
                                              <p:pRg st="3" end="3"/>
                                            </p:txEl>
                                          </p:spTgt>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96"/>
                                        </p:tgtEl>
                                        <p:attrNameLst>
                                          <p:attrName>style.visibility</p:attrName>
                                        </p:attrNameLst>
                                      </p:cBhvr>
                                      <p:to>
                                        <p:strVal val="visible"/>
                                      </p:to>
                                    </p:set>
                                    <p:animEffect transition="in" filter="fade">
                                      <p:cBhvr>
                                        <p:cTn id="43" dur="500"/>
                                        <p:tgtEl>
                                          <p:spTgt spid="396"/>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397"/>
                                        </p:tgtEl>
                                        <p:attrNameLst>
                                          <p:attrName>style.visibility</p:attrName>
                                        </p:attrNameLst>
                                      </p:cBhvr>
                                      <p:to>
                                        <p:strVal val="visible"/>
                                      </p:to>
                                    </p:set>
                                    <p:animEffect transition="in" filter="fade">
                                      <p:cBhvr>
                                        <p:cTn id="47" dur="500"/>
                                        <p:tgtEl>
                                          <p:spTgt spid="397"/>
                                        </p:tgtEl>
                                      </p:cBhvr>
                                    </p:animEffect>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398"/>
                                        </p:tgtEl>
                                        <p:attrNameLst>
                                          <p:attrName>style.visibility</p:attrName>
                                        </p:attrNameLst>
                                      </p:cBhvr>
                                      <p:to>
                                        <p:strVal val="visible"/>
                                      </p:to>
                                    </p:set>
                                    <p:animEffect transition="in" filter="fade">
                                      <p:cBhvr>
                                        <p:cTn id="51" dur="1000"/>
                                        <p:tgtEl>
                                          <p:spTgt spid="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Developer Options when Pushing an App</a:t>
            </a:r>
            <a:endParaRPr lang="en-US" b="1" dirty="0"/>
          </a:p>
        </p:txBody>
      </p:sp>
      <p:sp>
        <p:nvSpPr>
          <p:cNvPr id="3" name="Subtitle 2"/>
          <p:cNvSpPr>
            <a:spLocks noGrp="1"/>
          </p:cNvSpPr>
          <p:nvPr>
            <p:ph type="subTitle" idx="1"/>
          </p:nvPr>
        </p:nvSpPr>
        <p:spPr/>
        <p:txBody>
          <a:bodyPr/>
          <a:lstStyle/>
          <a:p>
            <a:r>
              <a:rPr lang="en-US" dirty="0" smtClean="0"/>
              <a:t>Memory</a:t>
            </a:r>
          </a:p>
          <a:p>
            <a:r>
              <a:rPr lang="en-US" dirty="0" smtClean="0"/>
              <a:t>Scale</a:t>
            </a:r>
          </a:p>
          <a:p>
            <a:r>
              <a:rPr lang="en-US" dirty="0" smtClean="0"/>
              <a:t>Manifest</a:t>
            </a:r>
          </a:p>
          <a:p>
            <a:r>
              <a:rPr lang="en-US" dirty="0" smtClean="0"/>
              <a:t>Services</a:t>
            </a:r>
          </a:p>
          <a:p>
            <a:r>
              <a:rPr lang="en-US" dirty="0" err="1" smtClean="0"/>
              <a:t>Url</a:t>
            </a:r>
            <a:r>
              <a:rPr lang="en-US" dirty="0" smtClean="0"/>
              <a:t>/Host</a:t>
            </a:r>
          </a:p>
          <a:p>
            <a:r>
              <a:rPr lang="en-US" dirty="0" smtClean="0"/>
              <a:t>Default route vs. existing route</a:t>
            </a:r>
          </a:p>
          <a:p>
            <a:endParaRPr lang="en-US" dirty="0"/>
          </a:p>
        </p:txBody>
      </p:sp>
    </p:spTree>
    <p:extLst>
      <p:ext uri="{BB962C8B-B14F-4D97-AF65-F5344CB8AC3E}">
        <p14:creationId xmlns:p14="http://schemas.microsoft.com/office/powerpoint/2010/main" val="4132327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Shape 323"/>
          <p:cNvSpPr/>
          <p:nvPr/>
        </p:nvSpPr>
        <p:spPr>
          <a:xfrm>
            <a:off x="1251854" y="686608"/>
            <a:ext cx="6640291" cy="3783208"/>
          </a:xfrm>
          <a:prstGeom prst="roundRect">
            <a:avLst>
              <a:gd name="adj" fmla="val 0"/>
            </a:avLst>
          </a:prstGeom>
          <a:solidFill>
            <a:srgbClr val="A7A7A7">
              <a:alpha val="18823"/>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324" name="Shape 324"/>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14</a:t>
            </a:fld>
            <a:endParaRPr lang="en-US" sz="800" b="0" i="0" u="none" strike="noStrike" cap="none">
              <a:solidFill>
                <a:srgbClr val="808080"/>
              </a:solidFill>
              <a:latin typeface="Arial"/>
              <a:ea typeface="Arial"/>
              <a:cs typeface="Arial"/>
              <a:sym typeface="Arial"/>
            </a:endParaRPr>
          </a:p>
        </p:txBody>
      </p:sp>
      <p:sp>
        <p:nvSpPr>
          <p:cNvPr id="325" name="Shape 325"/>
          <p:cNvSpPr/>
          <p:nvPr/>
        </p:nvSpPr>
        <p:spPr>
          <a:xfrm>
            <a:off x="1300929" y="2663448"/>
            <a:ext cx="6541568" cy="388403"/>
          </a:xfrm>
          <a:prstGeom prst="roundRect">
            <a:avLst>
              <a:gd name="adj" fmla="val 1307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a:t>
            </a:r>
            <a:r>
              <a:rPr lang="en-US" sz="1700" b="0" i="0" u="none" strike="noStrike" cap="none">
                <a:solidFill>
                  <a:srgbClr val="FFFFFF"/>
                </a:solidFill>
                <a:latin typeface="Arial"/>
                <a:ea typeface="Arial"/>
                <a:cs typeface="Arial"/>
                <a:sym typeface="Arial"/>
              </a:rPr>
              <a:t>Loggregator</a:t>
            </a:r>
          </a:p>
        </p:txBody>
      </p:sp>
      <p:sp>
        <p:nvSpPr>
          <p:cNvPr id="326" name="Shape 326"/>
          <p:cNvSpPr/>
          <p:nvPr/>
        </p:nvSpPr>
        <p:spPr>
          <a:xfrm>
            <a:off x="4554564" y="1859718"/>
            <a:ext cx="3302000" cy="758533"/>
          </a:xfrm>
          <a:prstGeom prst="roundRect">
            <a:avLst>
              <a:gd name="adj" fmla="val 6697"/>
            </a:avLst>
          </a:prstGeom>
          <a:solidFill>
            <a:srgbClr val="28746E"/>
          </a:solidFill>
          <a:ln>
            <a:noFill/>
          </a:ln>
        </p:spPr>
        <p:txBody>
          <a:bodyPr lIns="0" tIns="0" rIns="0" bIns="0" anchor="b"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500" b="0" i="0" u="none" strike="noStrike" cap="none">
                <a:solidFill>
                  <a:srgbClr val="FFFFFF"/>
                </a:solidFill>
                <a:latin typeface="Arial"/>
                <a:ea typeface="Arial"/>
                <a:cs typeface="Arial"/>
                <a:sym typeface="Arial"/>
              </a:rPr>
              <a:t>        Diego Pool</a:t>
            </a:r>
          </a:p>
        </p:txBody>
      </p:sp>
      <p:sp>
        <p:nvSpPr>
          <p:cNvPr id="327" name="Shape 327"/>
          <p:cNvSpPr/>
          <p:nvPr/>
        </p:nvSpPr>
        <p:spPr>
          <a:xfrm>
            <a:off x="1295558" y="722862"/>
            <a:ext cx="6552308" cy="356688"/>
          </a:xfrm>
          <a:prstGeom prst="roundRect">
            <a:avLst>
              <a:gd name="adj" fmla="val 14006"/>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a:t>
            </a:r>
            <a:r>
              <a:rPr lang="en-US" sz="1700" b="0" i="0" u="none" strike="noStrike" cap="none">
                <a:solidFill>
                  <a:srgbClr val="FFFFFF"/>
                </a:solidFill>
                <a:latin typeface="Arial"/>
                <a:ea typeface="Arial"/>
                <a:cs typeface="Arial"/>
                <a:sym typeface="Arial"/>
              </a:rPr>
              <a:t>Router</a:t>
            </a:r>
          </a:p>
        </p:txBody>
      </p:sp>
      <p:pic>
        <p:nvPicPr>
          <p:cNvPr id="328" name="Shape 328"/>
          <p:cNvPicPr preferRelativeResize="0"/>
          <p:nvPr/>
        </p:nvPicPr>
        <p:blipFill rotWithShape="1">
          <a:blip r:embed="rId3">
            <a:alphaModFix/>
          </a:blip>
          <a:srcRect/>
          <a:stretch/>
        </p:blipFill>
        <p:spPr>
          <a:xfrm>
            <a:off x="1364179" y="801062"/>
            <a:ext cx="241301" cy="241301"/>
          </a:xfrm>
          <a:prstGeom prst="rect">
            <a:avLst/>
          </a:prstGeom>
          <a:noFill/>
          <a:ln>
            <a:noFill/>
          </a:ln>
        </p:spPr>
      </p:pic>
      <p:sp>
        <p:nvSpPr>
          <p:cNvPr id="329" name="Shape 329"/>
          <p:cNvSpPr/>
          <p:nvPr/>
        </p:nvSpPr>
        <p:spPr>
          <a:xfrm>
            <a:off x="1295558" y="1116562"/>
            <a:ext cx="6552308" cy="334684"/>
          </a:xfrm>
          <a:prstGeom prst="roundRect">
            <a:avLst>
              <a:gd name="adj" fmla="val 14927"/>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a:t>
            </a:r>
            <a:r>
              <a:rPr lang="en-US" sz="1600" b="0" i="0" u="none" strike="noStrike" cap="none">
                <a:solidFill>
                  <a:srgbClr val="FFFFFF"/>
                </a:solidFill>
                <a:latin typeface="Arial"/>
                <a:ea typeface="Arial"/>
                <a:cs typeface="Arial"/>
                <a:sym typeface="Arial"/>
              </a:rPr>
              <a:t>Cloud Controller</a:t>
            </a:r>
          </a:p>
        </p:txBody>
      </p:sp>
      <p:pic>
        <p:nvPicPr>
          <p:cNvPr id="330" name="Shape 330"/>
          <p:cNvPicPr preferRelativeResize="0"/>
          <p:nvPr/>
        </p:nvPicPr>
        <p:blipFill rotWithShape="1">
          <a:blip r:embed="rId4">
            <a:alphaModFix/>
          </a:blip>
          <a:srcRect/>
          <a:stretch/>
        </p:blipFill>
        <p:spPr>
          <a:xfrm>
            <a:off x="1377555" y="1162099"/>
            <a:ext cx="192300" cy="247243"/>
          </a:xfrm>
          <a:prstGeom prst="rect">
            <a:avLst/>
          </a:prstGeom>
          <a:noFill/>
          <a:ln>
            <a:noFill/>
          </a:ln>
        </p:spPr>
      </p:pic>
      <p:sp>
        <p:nvSpPr>
          <p:cNvPr id="331" name="Shape 331"/>
          <p:cNvSpPr/>
          <p:nvPr/>
        </p:nvSpPr>
        <p:spPr>
          <a:xfrm>
            <a:off x="1295558" y="3502821"/>
            <a:ext cx="3176521" cy="332030"/>
          </a:xfrm>
          <a:prstGeom prst="roundRect">
            <a:avLst>
              <a:gd name="adj" fmla="val 14753"/>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BOSH Director</a:t>
            </a:r>
          </a:p>
        </p:txBody>
      </p:sp>
      <p:sp>
        <p:nvSpPr>
          <p:cNvPr id="332" name="Shape 332"/>
          <p:cNvSpPr/>
          <p:nvPr/>
        </p:nvSpPr>
        <p:spPr>
          <a:xfrm>
            <a:off x="4554564" y="3502821"/>
            <a:ext cx="3302000" cy="340586"/>
          </a:xfrm>
          <a:prstGeom prst="roundRect">
            <a:avLst>
              <a:gd name="adj" fmla="val 14915"/>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BOSH Agent</a:t>
            </a:r>
          </a:p>
        </p:txBody>
      </p:sp>
      <p:sp>
        <p:nvSpPr>
          <p:cNvPr id="333" name="Shape 333"/>
          <p:cNvSpPr/>
          <p:nvPr/>
        </p:nvSpPr>
        <p:spPr>
          <a:xfrm>
            <a:off x="1295558" y="1482213"/>
            <a:ext cx="3176521" cy="334683"/>
          </a:xfrm>
          <a:prstGeom prst="roundRect">
            <a:avLst>
              <a:gd name="adj" fmla="val 14602"/>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UAA/Login Servers</a:t>
            </a:r>
          </a:p>
        </p:txBody>
      </p:sp>
      <p:pic>
        <p:nvPicPr>
          <p:cNvPr id="334" name="Shape 334"/>
          <p:cNvPicPr preferRelativeResize="0"/>
          <p:nvPr/>
        </p:nvPicPr>
        <p:blipFill rotWithShape="1">
          <a:blip r:embed="rId5">
            <a:alphaModFix/>
          </a:blip>
          <a:srcRect/>
          <a:stretch/>
        </p:blipFill>
        <p:spPr>
          <a:xfrm>
            <a:off x="1327655" y="1563370"/>
            <a:ext cx="317500" cy="173183"/>
          </a:xfrm>
          <a:prstGeom prst="rect">
            <a:avLst/>
          </a:prstGeom>
          <a:noFill/>
          <a:ln>
            <a:noFill/>
          </a:ln>
        </p:spPr>
      </p:pic>
      <p:sp>
        <p:nvSpPr>
          <p:cNvPr id="335" name="Shape 335"/>
          <p:cNvSpPr/>
          <p:nvPr/>
        </p:nvSpPr>
        <p:spPr>
          <a:xfrm>
            <a:off x="4554564" y="1488140"/>
            <a:ext cx="3302000" cy="334684"/>
          </a:xfrm>
          <a:prstGeom prst="roundRect">
            <a:avLst>
              <a:gd name="adj" fmla="val 1517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Health Manager</a:t>
            </a:r>
          </a:p>
        </p:txBody>
      </p:sp>
      <p:pic>
        <p:nvPicPr>
          <p:cNvPr id="336" name="Shape 336"/>
          <p:cNvPicPr preferRelativeResize="0"/>
          <p:nvPr/>
        </p:nvPicPr>
        <p:blipFill rotWithShape="1">
          <a:blip r:embed="rId6">
            <a:alphaModFix/>
          </a:blip>
          <a:srcRect/>
          <a:stretch/>
        </p:blipFill>
        <p:spPr>
          <a:xfrm>
            <a:off x="4688028" y="1545713"/>
            <a:ext cx="241301" cy="227106"/>
          </a:xfrm>
          <a:prstGeom prst="rect">
            <a:avLst/>
          </a:prstGeom>
          <a:noFill/>
          <a:ln>
            <a:noFill/>
          </a:ln>
        </p:spPr>
      </p:pic>
      <p:sp>
        <p:nvSpPr>
          <p:cNvPr id="337" name="Shape 337"/>
          <p:cNvSpPr/>
          <p:nvPr/>
        </p:nvSpPr>
        <p:spPr>
          <a:xfrm>
            <a:off x="1295558" y="1856289"/>
            <a:ext cx="3176521" cy="770484"/>
          </a:xfrm>
          <a:prstGeom prst="roundRect">
            <a:avLst>
              <a:gd name="adj" fmla="val 6343"/>
            </a:avLst>
          </a:prstGeom>
          <a:solidFill>
            <a:srgbClr val="28746E"/>
          </a:solidFill>
          <a:ln>
            <a:noFill/>
          </a:ln>
        </p:spPr>
        <p:txBody>
          <a:bodyPr lIns="0" tIns="0" rIns="0" bIns="0" anchor="b"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Service Broker Node(s)</a:t>
            </a:r>
          </a:p>
        </p:txBody>
      </p:sp>
      <p:pic>
        <p:nvPicPr>
          <p:cNvPr id="338" name="Shape 338"/>
          <p:cNvPicPr preferRelativeResize="0"/>
          <p:nvPr/>
        </p:nvPicPr>
        <p:blipFill rotWithShape="1">
          <a:blip r:embed="rId7">
            <a:alphaModFix/>
          </a:blip>
          <a:srcRect/>
          <a:stretch/>
        </p:blipFill>
        <p:spPr>
          <a:xfrm>
            <a:off x="2288134" y="1997196"/>
            <a:ext cx="308223" cy="290091"/>
          </a:xfrm>
          <a:prstGeom prst="rect">
            <a:avLst/>
          </a:prstGeom>
          <a:noFill/>
          <a:ln>
            <a:noFill/>
          </a:ln>
        </p:spPr>
      </p:pic>
      <p:pic>
        <p:nvPicPr>
          <p:cNvPr id="339" name="Shape 339"/>
          <p:cNvPicPr preferRelativeResize="0"/>
          <p:nvPr/>
        </p:nvPicPr>
        <p:blipFill rotWithShape="1">
          <a:blip r:embed="rId7">
            <a:alphaModFix/>
          </a:blip>
          <a:srcRect/>
          <a:stretch/>
        </p:blipFill>
        <p:spPr>
          <a:xfrm>
            <a:off x="2685009" y="2002713"/>
            <a:ext cx="306866" cy="288815"/>
          </a:xfrm>
          <a:prstGeom prst="rect">
            <a:avLst/>
          </a:prstGeom>
          <a:noFill/>
          <a:ln>
            <a:noFill/>
          </a:ln>
        </p:spPr>
      </p:pic>
      <p:pic>
        <p:nvPicPr>
          <p:cNvPr id="340" name="Shape 340"/>
          <p:cNvPicPr preferRelativeResize="0"/>
          <p:nvPr/>
        </p:nvPicPr>
        <p:blipFill rotWithShape="1">
          <a:blip r:embed="rId7">
            <a:alphaModFix/>
          </a:blip>
          <a:srcRect/>
          <a:stretch/>
        </p:blipFill>
        <p:spPr>
          <a:xfrm>
            <a:off x="3107284" y="2002713"/>
            <a:ext cx="308223" cy="290091"/>
          </a:xfrm>
          <a:prstGeom prst="rect">
            <a:avLst/>
          </a:prstGeom>
          <a:noFill/>
          <a:ln>
            <a:noFill/>
          </a:ln>
        </p:spPr>
      </p:pic>
      <p:sp>
        <p:nvSpPr>
          <p:cNvPr id="341" name="Shape 341"/>
          <p:cNvSpPr/>
          <p:nvPr/>
        </p:nvSpPr>
        <p:spPr>
          <a:xfrm>
            <a:off x="1287434" y="3085998"/>
            <a:ext cx="6568555" cy="383906"/>
          </a:xfrm>
          <a:prstGeom prst="roundRect">
            <a:avLst>
              <a:gd name="adj" fmla="val 13232"/>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Messaging (NATS)</a:t>
            </a:r>
          </a:p>
        </p:txBody>
      </p:sp>
      <p:pic>
        <p:nvPicPr>
          <p:cNvPr id="342" name="Shape 342"/>
          <p:cNvPicPr preferRelativeResize="0"/>
          <p:nvPr/>
        </p:nvPicPr>
        <p:blipFill rotWithShape="1">
          <a:blip r:embed="rId8">
            <a:alphaModFix/>
          </a:blip>
          <a:srcRect/>
          <a:stretch/>
        </p:blipFill>
        <p:spPr>
          <a:xfrm>
            <a:off x="1351479" y="3204705"/>
            <a:ext cx="266701" cy="215900"/>
          </a:xfrm>
          <a:prstGeom prst="rect">
            <a:avLst/>
          </a:prstGeom>
          <a:noFill/>
          <a:ln>
            <a:noFill/>
          </a:ln>
        </p:spPr>
      </p:pic>
      <p:pic>
        <p:nvPicPr>
          <p:cNvPr id="343" name="Shape 343"/>
          <p:cNvPicPr preferRelativeResize="0"/>
          <p:nvPr/>
        </p:nvPicPr>
        <p:blipFill rotWithShape="1">
          <a:blip r:embed="rId9">
            <a:alphaModFix/>
          </a:blip>
          <a:srcRect/>
          <a:stretch/>
        </p:blipFill>
        <p:spPr>
          <a:xfrm>
            <a:off x="4688028" y="2349611"/>
            <a:ext cx="241301" cy="228601"/>
          </a:xfrm>
          <a:prstGeom prst="rect">
            <a:avLst/>
          </a:prstGeom>
          <a:noFill/>
          <a:ln>
            <a:noFill/>
          </a:ln>
        </p:spPr>
      </p:pic>
      <p:grpSp>
        <p:nvGrpSpPr>
          <p:cNvPr id="344" name="Shape 344"/>
          <p:cNvGrpSpPr/>
          <p:nvPr/>
        </p:nvGrpSpPr>
        <p:grpSpPr>
          <a:xfrm>
            <a:off x="4589025" y="1929922"/>
            <a:ext cx="964158" cy="385765"/>
            <a:chOff x="0" y="0"/>
            <a:chExt cx="964156" cy="385764"/>
          </a:xfrm>
        </p:grpSpPr>
        <p:pic>
          <p:nvPicPr>
            <p:cNvPr id="345" name="Shape 345"/>
            <p:cNvPicPr preferRelativeResize="0"/>
            <p:nvPr/>
          </p:nvPicPr>
          <p:blipFill rotWithShape="1">
            <a:blip r:embed="rId10">
              <a:alphaModFix/>
            </a:blip>
            <a:srcRect/>
            <a:stretch/>
          </p:blipFill>
          <p:spPr>
            <a:xfrm>
              <a:off x="391789" y="78358"/>
              <a:ext cx="156717" cy="229046"/>
            </a:xfrm>
            <a:prstGeom prst="rect">
              <a:avLst/>
            </a:prstGeom>
            <a:noFill/>
            <a:ln>
              <a:noFill/>
            </a:ln>
          </p:spPr>
        </p:pic>
        <p:pic>
          <p:nvPicPr>
            <p:cNvPr id="346" name="Shape 346"/>
            <p:cNvPicPr preferRelativeResize="0"/>
            <p:nvPr/>
          </p:nvPicPr>
          <p:blipFill rotWithShape="1">
            <a:blip r:embed="rId11">
              <a:alphaModFix/>
            </a:blip>
            <a:srcRect/>
            <a:stretch/>
          </p:blipFill>
          <p:spPr>
            <a:xfrm>
              <a:off x="0" y="0"/>
              <a:ext cx="940297" cy="385764"/>
            </a:xfrm>
            <a:prstGeom prst="rect">
              <a:avLst/>
            </a:prstGeom>
            <a:noFill/>
            <a:ln>
              <a:noFill/>
            </a:ln>
          </p:spPr>
        </p:pic>
        <p:pic>
          <p:nvPicPr>
            <p:cNvPr id="347" name="Shape 347"/>
            <p:cNvPicPr preferRelativeResize="0"/>
            <p:nvPr/>
          </p:nvPicPr>
          <p:blipFill rotWithShape="1">
            <a:blip r:embed="rId12">
              <a:alphaModFix/>
            </a:blip>
            <a:srcRect/>
            <a:stretch/>
          </p:blipFill>
          <p:spPr>
            <a:xfrm>
              <a:off x="783329" y="78358"/>
              <a:ext cx="180826" cy="229046"/>
            </a:xfrm>
            <a:prstGeom prst="rect">
              <a:avLst/>
            </a:prstGeom>
            <a:noFill/>
            <a:ln>
              <a:noFill/>
            </a:ln>
          </p:spPr>
        </p:pic>
      </p:grpSp>
      <p:pic>
        <p:nvPicPr>
          <p:cNvPr id="348" name="Shape 348"/>
          <p:cNvPicPr preferRelativeResize="0"/>
          <p:nvPr/>
        </p:nvPicPr>
        <p:blipFill rotWithShape="1">
          <a:blip r:embed="rId13">
            <a:alphaModFix/>
          </a:blip>
          <a:srcRect/>
          <a:stretch/>
        </p:blipFill>
        <p:spPr>
          <a:xfrm>
            <a:off x="1353055" y="3546010"/>
            <a:ext cx="241301" cy="241301"/>
          </a:xfrm>
          <a:prstGeom prst="rect">
            <a:avLst/>
          </a:prstGeom>
          <a:noFill/>
          <a:ln>
            <a:noFill/>
          </a:ln>
        </p:spPr>
      </p:pic>
      <p:pic>
        <p:nvPicPr>
          <p:cNvPr id="349" name="Shape 349"/>
          <p:cNvPicPr preferRelativeResize="0"/>
          <p:nvPr/>
        </p:nvPicPr>
        <p:blipFill rotWithShape="1">
          <a:blip r:embed="rId13">
            <a:alphaModFix/>
          </a:blip>
          <a:srcRect/>
          <a:stretch/>
        </p:blipFill>
        <p:spPr>
          <a:xfrm>
            <a:off x="4621557" y="3558678"/>
            <a:ext cx="241301" cy="241301"/>
          </a:xfrm>
          <a:prstGeom prst="rect">
            <a:avLst/>
          </a:prstGeom>
          <a:noFill/>
          <a:ln>
            <a:noFill/>
          </a:ln>
        </p:spPr>
      </p:pic>
      <p:sp>
        <p:nvSpPr>
          <p:cNvPr id="350" name="Shape 350"/>
          <p:cNvSpPr/>
          <p:nvPr/>
        </p:nvSpPr>
        <p:spPr>
          <a:xfrm>
            <a:off x="1317150" y="2698338"/>
            <a:ext cx="335355" cy="266701"/>
          </a:xfrm>
          <a:prstGeom prst="rect">
            <a:avLst/>
          </a:prstGeom>
          <a:noFill/>
          <a:ln>
            <a:noFill/>
          </a:ln>
        </p:spPr>
        <p:txBody>
          <a:bodyPr lIns="19050" tIns="19050" rIns="19050" bIns="1905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a:t>
            </a:r>
          </a:p>
        </p:txBody>
      </p:sp>
      <p:sp>
        <p:nvSpPr>
          <p:cNvPr id="351" name="Shape 351"/>
          <p:cNvSpPr/>
          <p:nvPr/>
        </p:nvSpPr>
        <p:spPr>
          <a:xfrm>
            <a:off x="1287436" y="3870905"/>
            <a:ext cx="6568553" cy="549732"/>
          </a:xfrm>
          <a:prstGeom prst="roundRect">
            <a:avLst>
              <a:gd name="adj" fmla="val 9210"/>
            </a:avLst>
          </a:prstGeom>
          <a:solidFill>
            <a:srgbClr val="5E5E5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IaaS</a:t>
            </a:r>
          </a:p>
        </p:txBody>
      </p:sp>
      <p:pic>
        <p:nvPicPr>
          <p:cNvPr id="352" name="Shape 352"/>
          <p:cNvPicPr preferRelativeResize="0"/>
          <p:nvPr/>
        </p:nvPicPr>
        <p:blipFill rotWithShape="1">
          <a:blip r:embed="rId14">
            <a:alphaModFix/>
          </a:blip>
          <a:srcRect/>
          <a:stretch/>
        </p:blipFill>
        <p:spPr>
          <a:xfrm>
            <a:off x="2297200" y="3943650"/>
            <a:ext cx="423040" cy="423038"/>
          </a:xfrm>
          <a:prstGeom prst="rect">
            <a:avLst/>
          </a:prstGeom>
          <a:noFill/>
          <a:ln>
            <a:noFill/>
          </a:ln>
        </p:spPr>
      </p:pic>
      <p:pic>
        <p:nvPicPr>
          <p:cNvPr id="353" name="Shape 353"/>
          <p:cNvPicPr preferRelativeResize="0"/>
          <p:nvPr/>
        </p:nvPicPr>
        <p:blipFill rotWithShape="1">
          <a:blip r:embed="rId15">
            <a:alphaModFix/>
          </a:blip>
          <a:srcRect/>
          <a:stretch/>
        </p:blipFill>
        <p:spPr>
          <a:xfrm>
            <a:off x="3013380" y="3941780"/>
            <a:ext cx="424345" cy="424345"/>
          </a:xfrm>
          <a:prstGeom prst="rect">
            <a:avLst/>
          </a:prstGeom>
          <a:noFill/>
          <a:ln>
            <a:noFill/>
          </a:ln>
        </p:spPr>
      </p:pic>
      <p:pic>
        <p:nvPicPr>
          <p:cNvPr id="354" name="Shape 354"/>
          <p:cNvPicPr preferRelativeResize="0"/>
          <p:nvPr/>
        </p:nvPicPr>
        <p:blipFill rotWithShape="1">
          <a:blip r:embed="rId16">
            <a:alphaModFix/>
          </a:blip>
          <a:srcRect/>
          <a:stretch/>
        </p:blipFill>
        <p:spPr>
          <a:xfrm>
            <a:off x="3730866" y="3920873"/>
            <a:ext cx="1149988" cy="424347"/>
          </a:xfrm>
          <a:prstGeom prst="rect">
            <a:avLst/>
          </a:prstGeom>
          <a:noFill/>
          <a:ln>
            <a:noFill/>
          </a:ln>
        </p:spPr>
      </p:pic>
      <p:pic>
        <p:nvPicPr>
          <p:cNvPr id="356" name="Shape 356"/>
          <p:cNvPicPr preferRelativeResize="0"/>
          <p:nvPr/>
        </p:nvPicPr>
        <p:blipFill rotWithShape="1">
          <a:blip r:embed="rId17">
            <a:alphaModFix/>
          </a:blip>
          <a:srcRect l="29202" t="14258" r="29202" b="28295"/>
          <a:stretch/>
        </p:blipFill>
        <p:spPr>
          <a:xfrm>
            <a:off x="5891480" y="3917935"/>
            <a:ext cx="460866" cy="424347"/>
          </a:xfrm>
          <a:prstGeom prst="rect">
            <a:avLst/>
          </a:prstGeom>
          <a:noFill/>
          <a:ln>
            <a:noFill/>
          </a:ln>
        </p:spPr>
      </p:pic>
      <p:pic>
        <p:nvPicPr>
          <p:cNvPr id="357" name="Shape 357"/>
          <p:cNvPicPr preferRelativeResize="0"/>
          <p:nvPr/>
        </p:nvPicPr>
        <p:blipFill rotWithShape="1">
          <a:blip r:embed="rId18">
            <a:alphaModFix/>
          </a:blip>
          <a:srcRect/>
          <a:stretch/>
        </p:blipFill>
        <p:spPr>
          <a:xfrm>
            <a:off x="6645392" y="3917850"/>
            <a:ext cx="524193" cy="424345"/>
          </a:xfrm>
          <a:prstGeom prst="rect">
            <a:avLst/>
          </a:prstGeom>
          <a:noFill/>
          <a:ln>
            <a:noFill/>
          </a:ln>
        </p:spPr>
      </p:pic>
      <p:grpSp>
        <p:nvGrpSpPr>
          <p:cNvPr id="358" name="Shape 358"/>
          <p:cNvGrpSpPr/>
          <p:nvPr/>
        </p:nvGrpSpPr>
        <p:grpSpPr>
          <a:xfrm>
            <a:off x="5670126" y="1929922"/>
            <a:ext cx="964158" cy="385765"/>
            <a:chOff x="0" y="0"/>
            <a:chExt cx="964156" cy="385764"/>
          </a:xfrm>
        </p:grpSpPr>
        <p:pic>
          <p:nvPicPr>
            <p:cNvPr id="359" name="Shape 359"/>
            <p:cNvPicPr preferRelativeResize="0"/>
            <p:nvPr/>
          </p:nvPicPr>
          <p:blipFill rotWithShape="1">
            <a:blip r:embed="rId10">
              <a:alphaModFix/>
            </a:blip>
            <a:srcRect/>
            <a:stretch/>
          </p:blipFill>
          <p:spPr>
            <a:xfrm>
              <a:off x="391789" y="78358"/>
              <a:ext cx="156717" cy="229046"/>
            </a:xfrm>
            <a:prstGeom prst="rect">
              <a:avLst/>
            </a:prstGeom>
            <a:noFill/>
            <a:ln>
              <a:noFill/>
            </a:ln>
          </p:spPr>
        </p:pic>
        <p:pic>
          <p:nvPicPr>
            <p:cNvPr id="360" name="Shape 360"/>
            <p:cNvPicPr preferRelativeResize="0"/>
            <p:nvPr/>
          </p:nvPicPr>
          <p:blipFill rotWithShape="1">
            <a:blip r:embed="rId11">
              <a:alphaModFix/>
            </a:blip>
            <a:srcRect/>
            <a:stretch/>
          </p:blipFill>
          <p:spPr>
            <a:xfrm>
              <a:off x="0" y="0"/>
              <a:ext cx="940297" cy="385764"/>
            </a:xfrm>
            <a:prstGeom prst="rect">
              <a:avLst/>
            </a:prstGeom>
            <a:noFill/>
            <a:ln>
              <a:noFill/>
            </a:ln>
          </p:spPr>
        </p:pic>
        <p:pic>
          <p:nvPicPr>
            <p:cNvPr id="361" name="Shape 361"/>
            <p:cNvPicPr preferRelativeResize="0"/>
            <p:nvPr/>
          </p:nvPicPr>
          <p:blipFill rotWithShape="1">
            <a:blip r:embed="rId12">
              <a:alphaModFix/>
            </a:blip>
            <a:srcRect/>
            <a:stretch/>
          </p:blipFill>
          <p:spPr>
            <a:xfrm>
              <a:off x="783329" y="78358"/>
              <a:ext cx="180826" cy="229046"/>
            </a:xfrm>
            <a:prstGeom prst="rect">
              <a:avLst/>
            </a:prstGeom>
            <a:noFill/>
            <a:ln>
              <a:noFill/>
            </a:ln>
          </p:spPr>
        </p:pic>
      </p:grpSp>
      <p:grpSp>
        <p:nvGrpSpPr>
          <p:cNvPr id="362" name="Shape 362"/>
          <p:cNvGrpSpPr/>
          <p:nvPr/>
        </p:nvGrpSpPr>
        <p:grpSpPr>
          <a:xfrm>
            <a:off x="6751228" y="1929922"/>
            <a:ext cx="964158" cy="385765"/>
            <a:chOff x="0" y="0"/>
            <a:chExt cx="964156" cy="385764"/>
          </a:xfrm>
        </p:grpSpPr>
        <p:pic>
          <p:nvPicPr>
            <p:cNvPr id="363" name="Shape 363"/>
            <p:cNvPicPr preferRelativeResize="0"/>
            <p:nvPr/>
          </p:nvPicPr>
          <p:blipFill rotWithShape="1">
            <a:blip r:embed="rId10">
              <a:alphaModFix/>
            </a:blip>
            <a:srcRect/>
            <a:stretch/>
          </p:blipFill>
          <p:spPr>
            <a:xfrm>
              <a:off x="391789" y="78358"/>
              <a:ext cx="156717" cy="229046"/>
            </a:xfrm>
            <a:prstGeom prst="rect">
              <a:avLst/>
            </a:prstGeom>
            <a:noFill/>
            <a:ln>
              <a:noFill/>
            </a:ln>
          </p:spPr>
        </p:pic>
        <p:pic>
          <p:nvPicPr>
            <p:cNvPr id="364" name="Shape 364"/>
            <p:cNvPicPr preferRelativeResize="0"/>
            <p:nvPr/>
          </p:nvPicPr>
          <p:blipFill rotWithShape="1">
            <a:blip r:embed="rId11">
              <a:alphaModFix/>
            </a:blip>
            <a:srcRect/>
            <a:stretch/>
          </p:blipFill>
          <p:spPr>
            <a:xfrm>
              <a:off x="0" y="0"/>
              <a:ext cx="940297" cy="385764"/>
            </a:xfrm>
            <a:prstGeom prst="rect">
              <a:avLst/>
            </a:prstGeom>
            <a:noFill/>
            <a:ln>
              <a:noFill/>
            </a:ln>
          </p:spPr>
        </p:pic>
        <p:pic>
          <p:nvPicPr>
            <p:cNvPr id="365" name="Shape 365"/>
            <p:cNvPicPr preferRelativeResize="0"/>
            <p:nvPr/>
          </p:nvPicPr>
          <p:blipFill rotWithShape="1">
            <a:blip r:embed="rId12">
              <a:alphaModFix/>
            </a:blip>
            <a:srcRect/>
            <a:stretch/>
          </p:blipFill>
          <p:spPr>
            <a:xfrm>
              <a:off x="783329" y="78358"/>
              <a:ext cx="180826" cy="229046"/>
            </a:xfrm>
            <a:prstGeom prst="rect">
              <a:avLst/>
            </a:prstGeom>
            <a:noFill/>
            <a:ln>
              <a:noFill/>
            </a:ln>
          </p:spPr>
        </p:pic>
      </p:grpSp>
      <p:sp>
        <p:nvSpPr>
          <p:cNvPr id="366" name="Shape 366"/>
          <p:cNvSpPr txBox="1">
            <a:spLocks noGrp="1"/>
          </p:cNvSpPr>
          <p:nvPr>
            <p:ph type="title"/>
          </p:nvPr>
        </p:nvSpPr>
        <p:spPr>
          <a:xfrm>
            <a:off x="273579" y="146964"/>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2600" b="0" i="0" u="none" strike="noStrike" cap="none">
                <a:solidFill>
                  <a:srgbClr val="28746E"/>
                </a:solidFill>
                <a:latin typeface="Helvetica Neue"/>
                <a:ea typeface="Helvetica Neue"/>
                <a:cs typeface="Helvetica Neue"/>
                <a:sym typeface="Helvetica Neue"/>
              </a:rPr>
              <a:t>Cloud Foundry Architecture Stack</a:t>
            </a:r>
          </a:p>
        </p:txBody>
      </p:sp>
    </p:spTree>
  </p:cSld>
  <p:clrMapOvr>
    <a:masterClrMapping/>
  </p:clrMapOvr>
  <p:transition xmlns:p14="http://schemas.microsoft.com/office/powerpoint/2010/mai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f 1.6 workload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25" y="890564"/>
            <a:ext cx="8214378" cy="3715765"/>
          </a:xfrm>
          <a:prstGeom prst="rect">
            <a:avLst/>
          </a:prstGeom>
        </p:spPr>
      </p:pic>
      <p:sp>
        <p:nvSpPr>
          <p:cNvPr id="6" name="Shape 119"/>
          <p:cNvSpPr txBox="1">
            <a:spLocks noGrp="1"/>
          </p:cNvSpPr>
          <p:nvPr>
            <p:ph type="title"/>
          </p:nvPr>
        </p:nvSpPr>
        <p:spPr>
          <a:xfrm>
            <a:off x="366725" y="207626"/>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smtClean="0">
                <a:solidFill>
                  <a:schemeClr val="dk2"/>
                </a:solidFill>
              </a:rPr>
              <a:t>Diego Cells Support Linux, </a:t>
            </a:r>
            <a:r>
              <a:rPr lang="en-US" sz="2800" dirty="0" err="1" smtClean="0">
                <a:solidFill>
                  <a:schemeClr val="dk2"/>
                </a:solidFill>
              </a:rPr>
              <a:t>Docker</a:t>
            </a:r>
            <a:r>
              <a:rPr lang="en-US" sz="2800" dirty="0" smtClean="0">
                <a:solidFill>
                  <a:schemeClr val="dk2"/>
                </a:solidFill>
              </a:rPr>
              <a:t>, and Windows</a:t>
            </a:r>
            <a:endParaRPr lang="en-US" sz="1800" dirty="0">
              <a:solidFill>
                <a:schemeClr val="dk2"/>
              </a:solidFill>
            </a:endParaRPr>
          </a:p>
        </p:txBody>
      </p:sp>
      <p:sp>
        <p:nvSpPr>
          <p:cNvPr id="5" name="Rounded Rectangle 4"/>
          <p:cNvSpPr/>
          <p:nvPr/>
        </p:nvSpPr>
        <p:spPr>
          <a:xfrm>
            <a:off x="2362200" y="2857500"/>
            <a:ext cx="1333500" cy="571500"/>
          </a:xfrm>
          <a:prstGeom prst="roundRect">
            <a:avLst/>
          </a:prstGeom>
          <a:solidFill>
            <a:schemeClr val="bg1">
              <a:alpha val="9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2" name="Rounded Rectangle 1"/>
          <p:cNvSpPr/>
          <p:nvPr/>
        </p:nvSpPr>
        <p:spPr>
          <a:xfrm>
            <a:off x="2286000" y="2959100"/>
            <a:ext cx="1333500" cy="571500"/>
          </a:xfrm>
          <a:prstGeom prst="roundRect">
            <a:avLst/>
          </a:prstGeom>
          <a:solidFill>
            <a:schemeClr val="bg1">
              <a:alpha val="9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pic>
        <p:nvPicPr>
          <p:cNvPr id="3" name="Picture 2" descr="ruby_logo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3002280"/>
            <a:ext cx="425831" cy="426720"/>
          </a:xfrm>
          <a:prstGeom prst="rect">
            <a:avLst/>
          </a:prstGeom>
        </p:spPr>
      </p:pic>
      <p:sp>
        <p:nvSpPr>
          <p:cNvPr id="7" name="TextBox 6"/>
          <p:cNvSpPr txBox="1"/>
          <p:nvPr/>
        </p:nvSpPr>
        <p:spPr>
          <a:xfrm>
            <a:off x="2895600" y="3071987"/>
            <a:ext cx="607859" cy="338554"/>
          </a:xfrm>
          <a:prstGeom prst="rect">
            <a:avLst/>
          </a:prstGeom>
          <a:noFill/>
        </p:spPr>
        <p:txBody>
          <a:bodyPr wrap="none" rtlCol="0">
            <a:spAutoFit/>
          </a:bodyPr>
          <a:lstStyle/>
          <a:p>
            <a:r>
              <a:rPr lang="en-US" sz="1600" dirty="0" smtClean="0">
                <a:solidFill>
                  <a:srgbClr val="4D4D4D"/>
                </a:solidFill>
                <a:latin typeface="Calibri"/>
                <a:cs typeface="Calibri"/>
              </a:rPr>
              <a:t>Ruby</a:t>
            </a:r>
            <a:endParaRPr lang="en-US" sz="1600" dirty="0">
              <a:solidFill>
                <a:srgbClr val="4D4D4D"/>
              </a:solidFill>
              <a:latin typeface="Calibri"/>
              <a:cs typeface="Calibri"/>
            </a:endParaRPr>
          </a:p>
        </p:txBody>
      </p:sp>
    </p:spTree>
    <p:extLst>
      <p:ext uri="{BB962C8B-B14F-4D97-AF65-F5344CB8AC3E}">
        <p14:creationId xmlns:p14="http://schemas.microsoft.com/office/powerpoint/2010/main" val="20271592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p:nvPr/>
        </p:nvSpPr>
        <p:spPr>
          <a:xfrm>
            <a:off x="225965" y="719622"/>
            <a:ext cx="8692068" cy="3704256"/>
          </a:xfrm>
          <a:prstGeom prst="roundRect">
            <a:avLst>
              <a:gd name="adj" fmla="val 0"/>
            </a:avLst>
          </a:prstGeom>
          <a:solidFill>
            <a:srgbClr val="A7A7A7">
              <a:alpha val="18823"/>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43" name="Shape 443"/>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16</a:t>
            </a:fld>
            <a:endParaRPr lang="en-US" sz="800" b="0" i="0" u="none" strike="noStrike" cap="none">
              <a:solidFill>
                <a:srgbClr val="808080"/>
              </a:solidFill>
              <a:latin typeface="Arial"/>
              <a:ea typeface="Arial"/>
              <a:cs typeface="Arial"/>
              <a:sym typeface="Arial"/>
            </a:endParaRPr>
          </a:p>
        </p:txBody>
      </p:sp>
      <p:grpSp>
        <p:nvGrpSpPr>
          <p:cNvPr id="444" name="Shape 444"/>
          <p:cNvGrpSpPr/>
          <p:nvPr/>
        </p:nvGrpSpPr>
        <p:grpSpPr>
          <a:xfrm>
            <a:off x="290396" y="807150"/>
            <a:ext cx="367763" cy="3529198"/>
            <a:chOff x="0" y="0"/>
            <a:chExt cx="367761" cy="3529198"/>
          </a:xfrm>
        </p:grpSpPr>
        <p:sp>
          <p:nvSpPr>
            <p:cNvPr id="445" name="Shape 445"/>
            <p:cNvSpPr/>
            <p:nvPr/>
          </p:nvSpPr>
          <p:spPr>
            <a:xfrm rot="-5400000">
              <a:off x="-1580718" y="1580718"/>
              <a:ext cx="3529198" cy="367761"/>
            </a:xfrm>
            <a:prstGeom prst="roundRect">
              <a:avLst>
                <a:gd name="adj" fmla="val 13079"/>
              </a:avLst>
            </a:prstGeom>
            <a:solidFill>
              <a:srgbClr val="5E5E5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Router</a:t>
              </a:r>
            </a:p>
          </p:txBody>
        </p:sp>
        <p:pic>
          <p:nvPicPr>
            <p:cNvPr id="446" name="Shape 446"/>
            <p:cNvPicPr preferRelativeResize="0"/>
            <p:nvPr/>
          </p:nvPicPr>
          <p:blipFill rotWithShape="1">
            <a:blip r:embed="rId3">
              <a:alphaModFix/>
            </a:blip>
            <a:srcRect/>
            <a:stretch/>
          </p:blipFill>
          <p:spPr>
            <a:xfrm rot="-5400000">
              <a:off x="74044" y="3210347"/>
              <a:ext cx="228477" cy="228477"/>
            </a:xfrm>
            <a:prstGeom prst="rect">
              <a:avLst/>
            </a:prstGeom>
            <a:noFill/>
            <a:ln>
              <a:noFill/>
            </a:ln>
          </p:spPr>
        </p:pic>
      </p:grpSp>
      <p:sp>
        <p:nvSpPr>
          <p:cNvPr id="447" name="Shape 447"/>
          <p:cNvSpPr/>
          <p:nvPr/>
        </p:nvSpPr>
        <p:spPr>
          <a:xfrm>
            <a:off x="829291" y="1561371"/>
            <a:ext cx="2361552" cy="774349"/>
          </a:xfrm>
          <a:prstGeom prst="roundRect">
            <a:avLst>
              <a:gd name="adj" fmla="val 651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Cloud Controller</a:t>
            </a:r>
          </a:p>
        </p:txBody>
      </p:sp>
      <p:sp>
        <p:nvSpPr>
          <p:cNvPr id="448" name="Shape 448"/>
          <p:cNvSpPr/>
          <p:nvPr/>
        </p:nvSpPr>
        <p:spPr>
          <a:xfrm>
            <a:off x="829291" y="2571750"/>
            <a:ext cx="6322824" cy="1764599"/>
          </a:xfrm>
          <a:prstGeom prst="roundRect">
            <a:avLst>
              <a:gd name="adj" fmla="val 5535"/>
            </a:avLst>
          </a:prstGeom>
          <a:solidFill>
            <a:srgbClr val="28746E"/>
          </a:solidFill>
          <a:ln>
            <a:noFill/>
          </a:ln>
        </p:spPr>
        <p:txBody>
          <a:bodyPr lIns="0" tIns="0" rIns="0" bIns="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Diego</a:t>
            </a:r>
          </a:p>
        </p:txBody>
      </p:sp>
      <p:pic>
        <p:nvPicPr>
          <p:cNvPr id="449" name="Shape 449"/>
          <p:cNvPicPr preferRelativeResize="0"/>
          <p:nvPr/>
        </p:nvPicPr>
        <p:blipFill rotWithShape="1">
          <a:blip r:embed="rId4">
            <a:alphaModFix/>
          </a:blip>
          <a:srcRect/>
          <a:stretch/>
        </p:blipFill>
        <p:spPr>
          <a:xfrm>
            <a:off x="957883" y="2609850"/>
            <a:ext cx="241301" cy="228601"/>
          </a:xfrm>
          <a:prstGeom prst="rect">
            <a:avLst/>
          </a:prstGeom>
          <a:noFill/>
          <a:ln>
            <a:noFill/>
          </a:ln>
        </p:spPr>
      </p:pic>
      <p:grpSp>
        <p:nvGrpSpPr>
          <p:cNvPr id="450" name="Shape 450"/>
          <p:cNvGrpSpPr/>
          <p:nvPr/>
        </p:nvGrpSpPr>
        <p:grpSpPr>
          <a:xfrm>
            <a:off x="829291" y="807150"/>
            <a:ext cx="2361553" cy="387176"/>
            <a:chOff x="0" y="0"/>
            <a:chExt cx="2361552" cy="387174"/>
          </a:xfrm>
        </p:grpSpPr>
        <p:sp>
          <p:nvSpPr>
            <p:cNvPr id="451" name="Shape 451"/>
            <p:cNvSpPr/>
            <p:nvPr/>
          </p:nvSpPr>
          <p:spPr>
            <a:xfrm>
              <a:off x="0" y="0"/>
              <a:ext cx="2361552" cy="387174"/>
            </a:xfrm>
            <a:prstGeom prst="roundRect">
              <a:avLst>
                <a:gd name="adj" fmla="val 13038"/>
              </a:avLst>
            </a:prstGeom>
            <a:solidFill>
              <a:srgbClr val="545454"/>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Blobstore</a:t>
              </a:r>
            </a:p>
          </p:txBody>
        </p:sp>
        <p:sp>
          <p:nvSpPr>
            <p:cNvPr id="452" name="Shape 452"/>
            <p:cNvSpPr/>
            <p:nvPr/>
          </p:nvSpPr>
          <p:spPr>
            <a:xfrm>
              <a:off x="140591" y="85728"/>
              <a:ext cx="206830" cy="215719"/>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grpSp>
        <p:nvGrpSpPr>
          <p:cNvPr id="453" name="Shape 453"/>
          <p:cNvGrpSpPr/>
          <p:nvPr/>
        </p:nvGrpSpPr>
        <p:grpSpPr>
          <a:xfrm>
            <a:off x="3541235" y="807150"/>
            <a:ext cx="2061529" cy="387176"/>
            <a:chOff x="0" y="0"/>
            <a:chExt cx="2061527" cy="387174"/>
          </a:xfrm>
        </p:grpSpPr>
        <p:sp>
          <p:nvSpPr>
            <p:cNvPr id="454" name="Shape 454"/>
            <p:cNvSpPr/>
            <p:nvPr/>
          </p:nvSpPr>
          <p:spPr>
            <a:xfrm>
              <a:off x="0" y="0"/>
              <a:ext cx="2061527" cy="387174"/>
            </a:xfrm>
            <a:prstGeom prst="roundRect">
              <a:avLst>
                <a:gd name="adj" fmla="val 13038"/>
              </a:avLst>
            </a:prstGeom>
            <a:solidFill>
              <a:srgbClr val="545454"/>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DB</a:t>
              </a:r>
            </a:p>
          </p:txBody>
        </p:sp>
        <p:sp>
          <p:nvSpPr>
            <p:cNvPr id="455" name="Shape 455"/>
            <p:cNvSpPr/>
            <p:nvPr/>
          </p:nvSpPr>
          <p:spPr>
            <a:xfrm>
              <a:off x="139793" y="85728"/>
              <a:ext cx="206830" cy="215719"/>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pic>
        <p:nvPicPr>
          <p:cNvPr id="456" name="Shape 456"/>
          <p:cNvPicPr preferRelativeResize="0"/>
          <p:nvPr/>
        </p:nvPicPr>
        <p:blipFill rotWithShape="1">
          <a:blip r:embed="rId5">
            <a:alphaModFix/>
          </a:blip>
          <a:srcRect/>
          <a:stretch/>
        </p:blipFill>
        <p:spPr>
          <a:xfrm>
            <a:off x="952383" y="1824047"/>
            <a:ext cx="213188" cy="274099"/>
          </a:xfrm>
          <a:prstGeom prst="rect">
            <a:avLst/>
          </a:prstGeom>
          <a:noFill/>
          <a:ln>
            <a:noFill/>
          </a:ln>
        </p:spPr>
      </p:pic>
      <p:sp>
        <p:nvSpPr>
          <p:cNvPr id="457" name="Shape 457"/>
          <p:cNvSpPr/>
          <p:nvPr/>
        </p:nvSpPr>
        <p:spPr>
          <a:xfrm>
            <a:off x="203463" y="698627"/>
            <a:ext cx="8737074" cy="3746243"/>
          </a:xfrm>
          <a:prstGeom prst="roundRect">
            <a:avLst>
              <a:gd name="adj" fmla="val 1356"/>
            </a:avLst>
          </a:prstGeom>
          <a:noFill/>
          <a:ln w="25400" cap="flat" cmpd="sng">
            <a:solidFill>
              <a:srgbClr val="28746E"/>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pic>
        <p:nvPicPr>
          <p:cNvPr id="458" name="Shape 458"/>
          <p:cNvPicPr preferRelativeResize="0"/>
          <p:nvPr/>
        </p:nvPicPr>
        <p:blipFill rotWithShape="1">
          <a:blip r:embed="rId6">
            <a:alphaModFix/>
          </a:blip>
          <a:srcRect l="3267" t="13725" r="13071" b="40958"/>
          <a:stretch/>
        </p:blipFill>
        <p:spPr>
          <a:xfrm>
            <a:off x="7393427" y="3314319"/>
            <a:ext cx="1435528" cy="777578"/>
          </a:xfrm>
          <a:prstGeom prst="rect">
            <a:avLst/>
          </a:prstGeom>
          <a:noFill/>
          <a:ln>
            <a:noFill/>
          </a:ln>
        </p:spPr>
      </p:pic>
      <p:sp>
        <p:nvSpPr>
          <p:cNvPr id="459" name="Shape 459"/>
          <p:cNvSpPr/>
          <p:nvPr/>
        </p:nvSpPr>
        <p:spPr>
          <a:xfrm>
            <a:off x="7734782" y="4023230"/>
            <a:ext cx="966190" cy="40894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Runtime</a:t>
            </a:r>
          </a:p>
        </p:txBody>
      </p:sp>
      <p:sp>
        <p:nvSpPr>
          <p:cNvPr id="460" name="Shape 460"/>
          <p:cNvSpPr/>
          <p:nvPr/>
        </p:nvSpPr>
        <p:spPr>
          <a:xfrm>
            <a:off x="2430203" y="3243748"/>
            <a:ext cx="201273" cy="245739"/>
          </a:xfrm>
          <a:custGeom>
            <a:avLst/>
            <a:gdLst/>
            <a:ahLst/>
            <a:cxnLst/>
            <a:rect l="0" t="0" r="0" b="0"/>
            <a:pathLst>
              <a:path w="120000" h="120000" extrusionOk="0">
                <a:moveTo>
                  <a:pt x="65372" y="74146"/>
                </a:moveTo>
                <a:lnTo>
                  <a:pt x="110194" y="74146"/>
                </a:lnTo>
                <a:lnTo>
                  <a:pt x="110194" y="120000"/>
                </a:lnTo>
                <a:lnTo>
                  <a:pt x="65372" y="120000"/>
                </a:lnTo>
                <a:close/>
                <a:moveTo>
                  <a:pt x="8872" y="74146"/>
                </a:moveTo>
                <a:lnTo>
                  <a:pt x="53694" y="74146"/>
                </a:lnTo>
                <a:lnTo>
                  <a:pt x="53694" y="120000"/>
                </a:lnTo>
                <a:lnTo>
                  <a:pt x="8872" y="120000"/>
                </a:lnTo>
                <a:close/>
                <a:moveTo>
                  <a:pt x="33611" y="8884"/>
                </a:moveTo>
                <a:cubicBezTo>
                  <a:pt x="30538" y="8581"/>
                  <a:pt x="27522" y="9587"/>
                  <a:pt x="24916" y="12428"/>
                </a:cubicBezTo>
                <a:cubicBezTo>
                  <a:pt x="16155" y="22593"/>
                  <a:pt x="30550" y="30942"/>
                  <a:pt x="46483" y="32300"/>
                </a:cubicBezTo>
                <a:cubicBezTo>
                  <a:pt x="48761" y="32490"/>
                  <a:pt x="51066" y="32544"/>
                  <a:pt x="53344" y="32437"/>
                </a:cubicBezTo>
                <a:cubicBezTo>
                  <a:pt x="52577" y="22426"/>
                  <a:pt x="42833" y="9790"/>
                  <a:pt x="33611" y="8884"/>
                </a:cubicBezTo>
                <a:close/>
                <a:moveTo>
                  <a:pt x="86388" y="8884"/>
                </a:moveTo>
                <a:cubicBezTo>
                  <a:pt x="77166" y="9790"/>
                  <a:pt x="67422" y="22426"/>
                  <a:pt x="66655" y="32437"/>
                </a:cubicBezTo>
                <a:cubicBezTo>
                  <a:pt x="68933" y="32544"/>
                  <a:pt x="71238" y="32490"/>
                  <a:pt x="73516" y="32300"/>
                </a:cubicBezTo>
                <a:cubicBezTo>
                  <a:pt x="89450" y="30942"/>
                  <a:pt x="103844" y="22593"/>
                  <a:pt x="95083" y="12428"/>
                </a:cubicBezTo>
                <a:cubicBezTo>
                  <a:pt x="92477" y="9587"/>
                  <a:pt x="89461" y="8581"/>
                  <a:pt x="86388" y="8884"/>
                </a:cubicBezTo>
                <a:close/>
                <a:moveTo>
                  <a:pt x="87955" y="83"/>
                </a:moveTo>
                <a:cubicBezTo>
                  <a:pt x="93294" y="-434"/>
                  <a:pt x="98533" y="1339"/>
                  <a:pt x="103066" y="6336"/>
                </a:cubicBezTo>
                <a:cubicBezTo>
                  <a:pt x="118005" y="23897"/>
                  <a:pt x="94327" y="38296"/>
                  <a:pt x="67322" y="40899"/>
                </a:cubicBezTo>
                <a:lnTo>
                  <a:pt x="113916" y="40899"/>
                </a:lnTo>
                <a:cubicBezTo>
                  <a:pt x="117277" y="40899"/>
                  <a:pt x="120000" y="44067"/>
                  <a:pt x="120000" y="47973"/>
                </a:cubicBezTo>
                <a:lnTo>
                  <a:pt x="120000" y="64802"/>
                </a:lnTo>
                <a:lnTo>
                  <a:pt x="66305" y="64802"/>
                </a:lnTo>
                <a:lnTo>
                  <a:pt x="66305" y="41101"/>
                </a:lnTo>
                <a:lnTo>
                  <a:pt x="66150" y="41131"/>
                </a:lnTo>
                <a:lnTo>
                  <a:pt x="66216" y="41447"/>
                </a:lnTo>
                <a:cubicBezTo>
                  <a:pt x="64150" y="41548"/>
                  <a:pt x="62072" y="41572"/>
                  <a:pt x="59994" y="41327"/>
                </a:cubicBezTo>
                <a:cubicBezTo>
                  <a:pt x="57922" y="41572"/>
                  <a:pt x="55844" y="41548"/>
                  <a:pt x="53783" y="41447"/>
                </a:cubicBezTo>
                <a:lnTo>
                  <a:pt x="53866" y="41137"/>
                </a:lnTo>
                <a:lnTo>
                  <a:pt x="53694" y="41101"/>
                </a:lnTo>
                <a:lnTo>
                  <a:pt x="53694" y="64802"/>
                </a:lnTo>
                <a:lnTo>
                  <a:pt x="0" y="64802"/>
                </a:lnTo>
                <a:lnTo>
                  <a:pt x="0" y="47973"/>
                </a:lnTo>
                <a:cubicBezTo>
                  <a:pt x="0" y="44067"/>
                  <a:pt x="2722" y="40899"/>
                  <a:pt x="6083" y="40899"/>
                </a:cubicBezTo>
                <a:lnTo>
                  <a:pt x="52677" y="40899"/>
                </a:lnTo>
                <a:cubicBezTo>
                  <a:pt x="25672" y="38296"/>
                  <a:pt x="1994" y="23897"/>
                  <a:pt x="16933" y="6336"/>
                </a:cubicBezTo>
                <a:cubicBezTo>
                  <a:pt x="30505" y="-8628"/>
                  <a:pt x="50388" y="5317"/>
                  <a:pt x="60255" y="23123"/>
                </a:cubicBezTo>
                <a:cubicBezTo>
                  <a:pt x="66433" y="11153"/>
                  <a:pt x="77383" y="1113"/>
                  <a:pt x="87955" y="83"/>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61" name="Shape 461"/>
          <p:cNvSpPr/>
          <p:nvPr/>
        </p:nvSpPr>
        <p:spPr>
          <a:xfrm>
            <a:off x="2430203" y="3598605"/>
            <a:ext cx="201273" cy="245737"/>
          </a:xfrm>
          <a:custGeom>
            <a:avLst/>
            <a:gdLst/>
            <a:ahLst/>
            <a:cxnLst/>
            <a:rect l="0" t="0" r="0" b="0"/>
            <a:pathLst>
              <a:path w="120000" h="120000" extrusionOk="0">
                <a:moveTo>
                  <a:pt x="65372" y="74146"/>
                </a:moveTo>
                <a:lnTo>
                  <a:pt x="110194" y="74146"/>
                </a:lnTo>
                <a:lnTo>
                  <a:pt x="110194" y="120000"/>
                </a:lnTo>
                <a:lnTo>
                  <a:pt x="65372" y="120000"/>
                </a:lnTo>
                <a:close/>
                <a:moveTo>
                  <a:pt x="8872" y="74146"/>
                </a:moveTo>
                <a:lnTo>
                  <a:pt x="53694" y="74146"/>
                </a:lnTo>
                <a:lnTo>
                  <a:pt x="53694" y="120000"/>
                </a:lnTo>
                <a:lnTo>
                  <a:pt x="8872" y="120000"/>
                </a:lnTo>
                <a:close/>
                <a:moveTo>
                  <a:pt x="33611" y="8884"/>
                </a:moveTo>
                <a:cubicBezTo>
                  <a:pt x="30538" y="8581"/>
                  <a:pt x="27522" y="9587"/>
                  <a:pt x="24916" y="12428"/>
                </a:cubicBezTo>
                <a:cubicBezTo>
                  <a:pt x="16155" y="22593"/>
                  <a:pt x="30550" y="30942"/>
                  <a:pt x="46483" y="32300"/>
                </a:cubicBezTo>
                <a:cubicBezTo>
                  <a:pt x="48761" y="32490"/>
                  <a:pt x="51066" y="32544"/>
                  <a:pt x="53344" y="32437"/>
                </a:cubicBezTo>
                <a:cubicBezTo>
                  <a:pt x="52577" y="22426"/>
                  <a:pt x="42833" y="9790"/>
                  <a:pt x="33611" y="8884"/>
                </a:cubicBezTo>
                <a:close/>
                <a:moveTo>
                  <a:pt x="86388" y="8884"/>
                </a:moveTo>
                <a:cubicBezTo>
                  <a:pt x="77166" y="9790"/>
                  <a:pt x="67422" y="22426"/>
                  <a:pt x="66655" y="32437"/>
                </a:cubicBezTo>
                <a:cubicBezTo>
                  <a:pt x="68933" y="32544"/>
                  <a:pt x="71238" y="32490"/>
                  <a:pt x="73516" y="32300"/>
                </a:cubicBezTo>
                <a:cubicBezTo>
                  <a:pt x="89450" y="30942"/>
                  <a:pt x="103844" y="22593"/>
                  <a:pt x="95083" y="12428"/>
                </a:cubicBezTo>
                <a:cubicBezTo>
                  <a:pt x="92477" y="9587"/>
                  <a:pt x="89461" y="8581"/>
                  <a:pt x="86388" y="8884"/>
                </a:cubicBezTo>
                <a:close/>
                <a:moveTo>
                  <a:pt x="87955" y="83"/>
                </a:moveTo>
                <a:cubicBezTo>
                  <a:pt x="93294" y="-434"/>
                  <a:pt x="98533" y="1339"/>
                  <a:pt x="103066" y="6336"/>
                </a:cubicBezTo>
                <a:cubicBezTo>
                  <a:pt x="118005" y="23897"/>
                  <a:pt x="94327" y="38296"/>
                  <a:pt x="67322" y="40899"/>
                </a:cubicBezTo>
                <a:lnTo>
                  <a:pt x="113916" y="40899"/>
                </a:lnTo>
                <a:cubicBezTo>
                  <a:pt x="117277" y="40899"/>
                  <a:pt x="120000" y="44067"/>
                  <a:pt x="120000" y="47973"/>
                </a:cubicBezTo>
                <a:lnTo>
                  <a:pt x="120000" y="64802"/>
                </a:lnTo>
                <a:lnTo>
                  <a:pt x="66305" y="64802"/>
                </a:lnTo>
                <a:lnTo>
                  <a:pt x="66305" y="41101"/>
                </a:lnTo>
                <a:lnTo>
                  <a:pt x="66150" y="41131"/>
                </a:lnTo>
                <a:lnTo>
                  <a:pt x="66216" y="41447"/>
                </a:lnTo>
                <a:cubicBezTo>
                  <a:pt x="64150" y="41548"/>
                  <a:pt x="62072" y="41572"/>
                  <a:pt x="59994" y="41327"/>
                </a:cubicBezTo>
                <a:cubicBezTo>
                  <a:pt x="57922" y="41572"/>
                  <a:pt x="55844" y="41548"/>
                  <a:pt x="53783" y="41447"/>
                </a:cubicBezTo>
                <a:lnTo>
                  <a:pt x="53866" y="41137"/>
                </a:lnTo>
                <a:lnTo>
                  <a:pt x="53694" y="41101"/>
                </a:lnTo>
                <a:lnTo>
                  <a:pt x="53694" y="64802"/>
                </a:lnTo>
                <a:lnTo>
                  <a:pt x="0" y="64802"/>
                </a:lnTo>
                <a:lnTo>
                  <a:pt x="0" y="47973"/>
                </a:lnTo>
                <a:cubicBezTo>
                  <a:pt x="0" y="44067"/>
                  <a:pt x="2722" y="40899"/>
                  <a:pt x="6083" y="40899"/>
                </a:cubicBezTo>
                <a:lnTo>
                  <a:pt x="52677" y="40899"/>
                </a:lnTo>
                <a:cubicBezTo>
                  <a:pt x="25672" y="38296"/>
                  <a:pt x="1994" y="23897"/>
                  <a:pt x="16933" y="6336"/>
                </a:cubicBezTo>
                <a:cubicBezTo>
                  <a:pt x="30505" y="-8628"/>
                  <a:pt x="50388" y="5317"/>
                  <a:pt x="60255" y="23123"/>
                </a:cubicBezTo>
                <a:cubicBezTo>
                  <a:pt x="66433" y="11153"/>
                  <a:pt x="77383" y="1113"/>
                  <a:pt x="87955" y="83"/>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62" name="Shape 462"/>
          <p:cNvSpPr/>
          <p:nvPr/>
        </p:nvSpPr>
        <p:spPr>
          <a:xfrm>
            <a:off x="2430203" y="3953460"/>
            <a:ext cx="201273" cy="245737"/>
          </a:xfrm>
          <a:custGeom>
            <a:avLst/>
            <a:gdLst/>
            <a:ahLst/>
            <a:cxnLst/>
            <a:rect l="0" t="0" r="0" b="0"/>
            <a:pathLst>
              <a:path w="120000" h="120000" extrusionOk="0">
                <a:moveTo>
                  <a:pt x="65372" y="74146"/>
                </a:moveTo>
                <a:lnTo>
                  <a:pt x="110194" y="74146"/>
                </a:lnTo>
                <a:lnTo>
                  <a:pt x="110194" y="120000"/>
                </a:lnTo>
                <a:lnTo>
                  <a:pt x="65372" y="120000"/>
                </a:lnTo>
                <a:close/>
                <a:moveTo>
                  <a:pt x="8872" y="74146"/>
                </a:moveTo>
                <a:lnTo>
                  <a:pt x="53694" y="74146"/>
                </a:lnTo>
                <a:lnTo>
                  <a:pt x="53694" y="120000"/>
                </a:lnTo>
                <a:lnTo>
                  <a:pt x="8872" y="120000"/>
                </a:lnTo>
                <a:close/>
                <a:moveTo>
                  <a:pt x="33611" y="8884"/>
                </a:moveTo>
                <a:cubicBezTo>
                  <a:pt x="30538" y="8581"/>
                  <a:pt x="27522" y="9587"/>
                  <a:pt x="24916" y="12428"/>
                </a:cubicBezTo>
                <a:cubicBezTo>
                  <a:pt x="16155" y="22593"/>
                  <a:pt x="30550" y="30942"/>
                  <a:pt x="46483" y="32300"/>
                </a:cubicBezTo>
                <a:cubicBezTo>
                  <a:pt x="48761" y="32490"/>
                  <a:pt x="51066" y="32544"/>
                  <a:pt x="53344" y="32437"/>
                </a:cubicBezTo>
                <a:cubicBezTo>
                  <a:pt x="52577" y="22426"/>
                  <a:pt x="42833" y="9790"/>
                  <a:pt x="33611" y="8884"/>
                </a:cubicBezTo>
                <a:close/>
                <a:moveTo>
                  <a:pt x="86388" y="8884"/>
                </a:moveTo>
                <a:cubicBezTo>
                  <a:pt x="77166" y="9790"/>
                  <a:pt x="67422" y="22426"/>
                  <a:pt x="66655" y="32437"/>
                </a:cubicBezTo>
                <a:cubicBezTo>
                  <a:pt x="68933" y="32544"/>
                  <a:pt x="71238" y="32490"/>
                  <a:pt x="73516" y="32300"/>
                </a:cubicBezTo>
                <a:cubicBezTo>
                  <a:pt x="89450" y="30942"/>
                  <a:pt x="103844" y="22593"/>
                  <a:pt x="95083" y="12428"/>
                </a:cubicBezTo>
                <a:cubicBezTo>
                  <a:pt x="92477" y="9587"/>
                  <a:pt x="89461" y="8581"/>
                  <a:pt x="86388" y="8884"/>
                </a:cubicBezTo>
                <a:close/>
                <a:moveTo>
                  <a:pt x="87955" y="83"/>
                </a:moveTo>
                <a:cubicBezTo>
                  <a:pt x="93294" y="-434"/>
                  <a:pt x="98533" y="1339"/>
                  <a:pt x="103066" y="6336"/>
                </a:cubicBezTo>
                <a:cubicBezTo>
                  <a:pt x="118005" y="23897"/>
                  <a:pt x="94327" y="38296"/>
                  <a:pt x="67322" y="40899"/>
                </a:cubicBezTo>
                <a:lnTo>
                  <a:pt x="113916" y="40899"/>
                </a:lnTo>
                <a:cubicBezTo>
                  <a:pt x="117277" y="40899"/>
                  <a:pt x="120000" y="44067"/>
                  <a:pt x="120000" y="47973"/>
                </a:cubicBezTo>
                <a:lnTo>
                  <a:pt x="120000" y="64802"/>
                </a:lnTo>
                <a:lnTo>
                  <a:pt x="66305" y="64802"/>
                </a:lnTo>
                <a:lnTo>
                  <a:pt x="66305" y="41101"/>
                </a:lnTo>
                <a:lnTo>
                  <a:pt x="66150" y="41131"/>
                </a:lnTo>
                <a:lnTo>
                  <a:pt x="66216" y="41447"/>
                </a:lnTo>
                <a:cubicBezTo>
                  <a:pt x="64150" y="41548"/>
                  <a:pt x="62072" y="41572"/>
                  <a:pt x="59994" y="41327"/>
                </a:cubicBezTo>
                <a:cubicBezTo>
                  <a:pt x="57922" y="41572"/>
                  <a:pt x="55844" y="41548"/>
                  <a:pt x="53783" y="41447"/>
                </a:cubicBezTo>
                <a:lnTo>
                  <a:pt x="53866" y="41137"/>
                </a:lnTo>
                <a:lnTo>
                  <a:pt x="53694" y="41101"/>
                </a:lnTo>
                <a:lnTo>
                  <a:pt x="53694" y="64802"/>
                </a:lnTo>
                <a:lnTo>
                  <a:pt x="0" y="64802"/>
                </a:lnTo>
                <a:lnTo>
                  <a:pt x="0" y="47973"/>
                </a:lnTo>
                <a:cubicBezTo>
                  <a:pt x="0" y="44067"/>
                  <a:pt x="2722" y="40899"/>
                  <a:pt x="6083" y="40899"/>
                </a:cubicBezTo>
                <a:lnTo>
                  <a:pt x="52677" y="40899"/>
                </a:lnTo>
                <a:cubicBezTo>
                  <a:pt x="25672" y="38296"/>
                  <a:pt x="1994" y="23897"/>
                  <a:pt x="16933" y="6336"/>
                </a:cubicBezTo>
                <a:cubicBezTo>
                  <a:pt x="30505" y="-8628"/>
                  <a:pt x="50388" y="5317"/>
                  <a:pt x="60255" y="23123"/>
                </a:cubicBezTo>
                <a:cubicBezTo>
                  <a:pt x="66433" y="11153"/>
                  <a:pt x="77383" y="1113"/>
                  <a:pt x="87955" y="83"/>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63" name="Shape 463"/>
          <p:cNvSpPr/>
          <p:nvPr/>
        </p:nvSpPr>
        <p:spPr>
          <a:xfrm>
            <a:off x="3559737" y="2684997"/>
            <a:ext cx="528130" cy="281941"/>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00" b="0" i="0" u="none" strike="noStrike" cap="none">
                <a:solidFill>
                  <a:srgbClr val="FFFFFF"/>
                </a:solidFill>
                <a:latin typeface="Arial"/>
                <a:ea typeface="Arial"/>
                <a:cs typeface="Arial"/>
                <a:sym typeface="Arial"/>
              </a:rPr>
              <a:t>Detect</a:t>
            </a:r>
          </a:p>
        </p:txBody>
      </p:sp>
      <p:sp>
        <p:nvSpPr>
          <p:cNvPr id="464" name="Shape 464"/>
          <p:cNvSpPr/>
          <p:nvPr/>
        </p:nvSpPr>
        <p:spPr>
          <a:xfrm>
            <a:off x="4827244" y="2702766"/>
            <a:ext cx="650508" cy="281941"/>
          </a:xfrm>
          <a:prstGeom prst="rect">
            <a:avLst/>
          </a:prstGeom>
          <a:noFill/>
          <a:ln>
            <a:noFill/>
          </a:ln>
        </p:spPr>
        <p:txBody>
          <a:bodyPr lIns="45700" tIns="45700" rIns="45700"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00" b="0" i="0" u="none" strike="noStrike" cap="none">
                <a:solidFill>
                  <a:srgbClr val="FFFFFF"/>
                </a:solidFill>
                <a:latin typeface="Arial"/>
                <a:ea typeface="Arial"/>
                <a:cs typeface="Arial"/>
                <a:sym typeface="Arial"/>
              </a:rPr>
              <a:t>Compile</a:t>
            </a:r>
          </a:p>
        </p:txBody>
      </p:sp>
      <p:sp>
        <p:nvSpPr>
          <p:cNvPr id="465" name="Shape 465"/>
          <p:cNvSpPr/>
          <p:nvPr/>
        </p:nvSpPr>
        <p:spPr>
          <a:xfrm>
            <a:off x="6175232" y="2702766"/>
            <a:ext cx="576186" cy="281941"/>
          </a:xfrm>
          <a:prstGeom prst="rect">
            <a:avLst/>
          </a:prstGeom>
          <a:noFill/>
          <a:ln>
            <a:noFill/>
          </a:ln>
        </p:spPr>
        <p:txBody>
          <a:bodyPr lIns="45700" tIns="45700" rIns="45700"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00" b="0" i="0" u="none" strike="noStrike" cap="none">
                <a:solidFill>
                  <a:srgbClr val="FFFFFF"/>
                </a:solidFill>
                <a:latin typeface="Arial"/>
                <a:ea typeface="Arial"/>
                <a:cs typeface="Arial"/>
                <a:sym typeface="Arial"/>
              </a:rPr>
              <a:t>Upload</a:t>
            </a:r>
          </a:p>
        </p:txBody>
      </p:sp>
      <p:sp>
        <p:nvSpPr>
          <p:cNvPr id="466" name="Shape 466"/>
          <p:cNvSpPr/>
          <p:nvPr/>
        </p:nvSpPr>
        <p:spPr>
          <a:xfrm rot="10800000">
            <a:off x="2686259" y="3148284"/>
            <a:ext cx="1155408" cy="301657"/>
          </a:xfrm>
          <a:custGeom>
            <a:avLst/>
            <a:gdLst/>
            <a:ahLst/>
            <a:cxnLst/>
            <a:rect l="0" t="0" r="0" b="0"/>
            <a:pathLst>
              <a:path w="120000" h="120000" extrusionOk="0">
                <a:moveTo>
                  <a:pt x="0" y="120000"/>
                </a:moveTo>
                <a:lnTo>
                  <a:pt x="0" y="73127"/>
                </a:lnTo>
                <a:cubicBezTo>
                  <a:pt x="0" y="44127"/>
                  <a:pt x="6138" y="20622"/>
                  <a:pt x="13705" y="20622"/>
                </a:cubicBezTo>
                <a:lnTo>
                  <a:pt x="112166" y="20622"/>
                </a:lnTo>
                <a:lnTo>
                  <a:pt x="112166" y="0"/>
                </a:lnTo>
                <a:lnTo>
                  <a:pt x="120000" y="30000"/>
                </a:lnTo>
                <a:lnTo>
                  <a:pt x="112166" y="60000"/>
                </a:lnTo>
                <a:lnTo>
                  <a:pt x="112166" y="39377"/>
                </a:lnTo>
                <a:lnTo>
                  <a:pt x="13705" y="39377"/>
                </a:lnTo>
                <a:cubicBezTo>
                  <a:pt x="8838" y="39377"/>
                  <a:pt x="4894" y="54483"/>
                  <a:pt x="4894" y="73127"/>
                </a:cubicBezTo>
                <a:lnTo>
                  <a:pt x="4894" y="120000"/>
                </a:ln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00685D"/>
              </a:buClr>
              <a:buFont typeface="Arial"/>
              <a:buNone/>
            </a:pPr>
            <a:endParaRPr sz="1800" b="0" i="0" u="none" strike="noStrike" cap="none">
              <a:solidFill>
                <a:srgbClr val="00685D"/>
              </a:solidFill>
              <a:latin typeface="Arial"/>
              <a:ea typeface="Arial"/>
              <a:cs typeface="Arial"/>
              <a:sym typeface="Arial"/>
            </a:endParaRPr>
          </a:p>
        </p:txBody>
      </p:sp>
      <p:sp>
        <p:nvSpPr>
          <p:cNvPr id="467" name="Shape 467"/>
          <p:cNvSpPr/>
          <p:nvPr/>
        </p:nvSpPr>
        <p:spPr>
          <a:xfrm rot="10800000">
            <a:off x="2686259" y="3148283"/>
            <a:ext cx="1157757" cy="651137"/>
          </a:xfrm>
          <a:custGeom>
            <a:avLst/>
            <a:gdLst/>
            <a:ahLst/>
            <a:cxnLst/>
            <a:rect l="0" t="0" r="0" b="0"/>
            <a:pathLst>
              <a:path w="120000" h="120000" extrusionOk="0">
                <a:moveTo>
                  <a:pt x="0" y="120000"/>
                </a:moveTo>
                <a:lnTo>
                  <a:pt x="0" y="60466"/>
                </a:lnTo>
                <a:cubicBezTo>
                  <a:pt x="0" y="31472"/>
                  <a:pt x="13222" y="7966"/>
                  <a:pt x="29527" y="7966"/>
                </a:cubicBezTo>
                <a:lnTo>
                  <a:pt x="112888" y="7966"/>
                </a:lnTo>
                <a:lnTo>
                  <a:pt x="112888" y="0"/>
                </a:lnTo>
                <a:lnTo>
                  <a:pt x="120000" y="12727"/>
                </a:lnTo>
                <a:lnTo>
                  <a:pt x="112888" y="25450"/>
                </a:lnTo>
                <a:lnTo>
                  <a:pt x="112888" y="17483"/>
                </a:lnTo>
                <a:lnTo>
                  <a:pt x="29527" y="17483"/>
                </a:lnTo>
                <a:cubicBezTo>
                  <a:pt x="16172" y="17483"/>
                  <a:pt x="5350" y="36727"/>
                  <a:pt x="5350" y="60466"/>
                </a:cubicBezTo>
                <a:lnTo>
                  <a:pt x="5350" y="120000"/>
                </a:ln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00685D"/>
              </a:buClr>
              <a:buFont typeface="Arial"/>
              <a:buNone/>
            </a:pPr>
            <a:endParaRPr sz="1800" b="0" i="0" u="none" strike="noStrike" cap="none">
              <a:solidFill>
                <a:srgbClr val="00685D"/>
              </a:solidFill>
              <a:latin typeface="Arial"/>
              <a:ea typeface="Arial"/>
              <a:cs typeface="Arial"/>
              <a:sym typeface="Arial"/>
            </a:endParaRPr>
          </a:p>
        </p:txBody>
      </p:sp>
      <p:sp>
        <p:nvSpPr>
          <p:cNvPr id="468" name="Shape 468"/>
          <p:cNvSpPr/>
          <p:nvPr/>
        </p:nvSpPr>
        <p:spPr>
          <a:xfrm>
            <a:off x="3696910" y="2915440"/>
            <a:ext cx="253786" cy="202695"/>
          </a:xfrm>
          <a:prstGeom prst="rect">
            <a:avLst/>
          </a:prstGeom>
          <a:solidFill>
            <a:srgbClr val="C00000"/>
          </a:solidFill>
          <a:ln>
            <a:noFill/>
          </a:ln>
        </p:spPr>
        <p:txBody>
          <a:bodyPr lIns="27425" tIns="27425" rIns="27425" bIns="27425"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00" b="1" i="0" u="none" strike="noStrike" cap="none">
                <a:solidFill>
                  <a:srgbClr val="FFFFFF"/>
                </a:solidFill>
                <a:latin typeface="Arial"/>
                <a:ea typeface="Arial"/>
                <a:cs typeface="Arial"/>
                <a:sym typeface="Arial"/>
              </a:rPr>
              <a:t>No</a:t>
            </a:r>
          </a:p>
        </p:txBody>
      </p:sp>
      <p:sp>
        <p:nvSpPr>
          <p:cNvPr id="469" name="Shape 469"/>
          <p:cNvSpPr/>
          <p:nvPr/>
        </p:nvSpPr>
        <p:spPr>
          <a:xfrm>
            <a:off x="2131406" y="2681543"/>
            <a:ext cx="798869" cy="472440"/>
          </a:xfrm>
          <a:prstGeom prst="rect">
            <a:avLst/>
          </a:prstGeom>
          <a:noFill/>
          <a:ln>
            <a:noFill/>
          </a:ln>
        </p:spPr>
        <p:txBody>
          <a:bodyPr lIns="45700" tIns="45700" rIns="45700" bIns="45700" anchor="b"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00" b="0" i="0" u="none" strike="noStrike" cap="none">
                <a:solidFill>
                  <a:srgbClr val="FFFFFF"/>
                </a:solidFill>
                <a:latin typeface="Arial"/>
                <a:ea typeface="Arial"/>
                <a:cs typeface="Arial"/>
                <a:sym typeface="Arial"/>
              </a:rPr>
              <a:t>System</a:t>
            </a:r>
          </a:p>
          <a:p>
            <a:pPr marL="0" marR="0" lvl="0" indent="0" algn="ctr" rtl="0">
              <a:lnSpc>
                <a:spcPct val="100000"/>
              </a:lnSpc>
              <a:spcBef>
                <a:spcPts val="0"/>
              </a:spcBef>
              <a:spcAft>
                <a:spcPts val="0"/>
              </a:spcAft>
              <a:buClr>
                <a:srgbClr val="FFFFFF"/>
              </a:buClr>
              <a:buSzPct val="25000"/>
              <a:buFont typeface="Arial"/>
              <a:buNone/>
            </a:pPr>
            <a:r>
              <a:rPr lang="en-US" sz="1100" b="0" i="0" u="none" strike="noStrike" cap="none">
                <a:solidFill>
                  <a:srgbClr val="FFFFFF"/>
                </a:solidFill>
                <a:latin typeface="Arial"/>
                <a:ea typeface="Arial"/>
                <a:cs typeface="Arial"/>
                <a:sym typeface="Arial"/>
              </a:rPr>
              <a:t>Buildpacks</a:t>
            </a:r>
          </a:p>
        </p:txBody>
      </p:sp>
      <p:sp>
        <p:nvSpPr>
          <p:cNvPr id="470" name="Shape 470"/>
          <p:cNvSpPr/>
          <p:nvPr/>
        </p:nvSpPr>
        <p:spPr>
          <a:xfrm rot="-2700000">
            <a:off x="5629827" y="3536866"/>
            <a:ext cx="190918" cy="190918"/>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71" name="Shape 471"/>
          <p:cNvSpPr/>
          <p:nvPr/>
        </p:nvSpPr>
        <p:spPr>
          <a:xfrm>
            <a:off x="4815923" y="3474478"/>
            <a:ext cx="237640" cy="350661"/>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a:t>
            </a:r>
          </a:p>
        </p:txBody>
      </p:sp>
      <p:sp>
        <p:nvSpPr>
          <p:cNvPr id="472" name="Shape 472"/>
          <p:cNvSpPr/>
          <p:nvPr/>
        </p:nvSpPr>
        <p:spPr>
          <a:xfrm>
            <a:off x="5350825" y="3474478"/>
            <a:ext cx="237640" cy="350661"/>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a:t>
            </a:r>
          </a:p>
        </p:txBody>
      </p:sp>
      <p:sp>
        <p:nvSpPr>
          <p:cNvPr id="473" name="Shape 473"/>
          <p:cNvSpPr/>
          <p:nvPr/>
        </p:nvSpPr>
        <p:spPr>
          <a:xfrm>
            <a:off x="3669591" y="2915439"/>
            <a:ext cx="308425" cy="202695"/>
          </a:xfrm>
          <a:prstGeom prst="rect">
            <a:avLst/>
          </a:prstGeom>
          <a:solidFill>
            <a:schemeClr val="accent2"/>
          </a:solidFill>
          <a:ln>
            <a:noFill/>
          </a:ln>
        </p:spPr>
        <p:txBody>
          <a:bodyPr lIns="27425" tIns="27425" rIns="27425" bIns="27425"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100" b="1" i="0" u="none" strike="noStrike" cap="none">
                <a:solidFill>
                  <a:srgbClr val="FFFFFF"/>
                </a:solidFill>
                <a:latin typeface="Arial"/>
                <a:ea typeface="Arial"/>
                <a:cs typeface="Arial"/>
                <a:sym typeface="Arial"/>
              </a:rPr>
              <a:t>Yes</a:t>
            </a:r>
          </a:p>
        </p:txBody>
      </p:sp>
      <p:sp>
        <p:nvSpPr>
          <p:cNvPr id="474" name="Shape 474"/>
          <p:cNvSpPr/>
          <p:nvPr/>
        </p:nvSpPr>
        <p:spPr>
          <a:xfrm>
            <a:off x="2430203" y="904719"/>
            <a:ext cx="170214" cy="192038"/>
          </a:xfrm>
          <a:custGeom>
            <a:avLst/>
            <a:gdLst/>
            <a:ahLst/>
            <a:cxnLst/>
            <a:rect l="0" t="0" r="0" b="0"/>
            <a:pathLst>
              <a:path w="120000" h="120000" extrusionOk="0">
                <a:moveTo>
                  <a:pt x="0" y="33811"/>
                </a:moveTo>
                <a:lnTo>
                  <a:pt x="56405" y="62405"/>
                </a:lnTo>
                <a:lnTo>
                  <a:pt x="56688" y="120000"/>
                </a:lnTo>
                <a:lnTo>
                  <a:pt x="283" y="91405"/>
                </a:lnTo>
                <a:close/>
                <a:moveTo>
                  <a:pt x="120000" y="32983"/>
                </a:moveTo>
                <a:lnTo>
                  <a:pt x="119716" y="90572"/>
                </a:lnTo>
                <a:lnTo>
                  <a:pt x="63311" y="119166"/>
                </a:lnTo>
                <a:lnTo>
                  <a:pt x="63594" y="61577"/>
                </a:lnTo>
                <a:close/>
                <a:moveTo>
                  <a:pt x="59872" y="0"/>
                </a:moveTo>
                <a:lnTo>
                  <a:pt x="116150" y="28788"/>
                </a:lnTo>
                <a:lnTo>
                  <a:pt x="59872" y="57577"/>
                </a:lnTo>
                <a:lnTo>
                  <a:pt x="3594" y="28788"/>
                </a:ln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75" name="Shape 475"/>
          <p:cNvSpPr txBox="1">
            <a:spLocks noGrp="1"/>
          </p:cNvSpPr>
          <p:nvPr>
            <p:ph type="title"/>
          </p:nvPr>
        </p:nvSpPr>
        <p:spPr>
          <a:xfrm>
            <a:off x="231244" y="131533"/>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2600" b="0" i="0" u="none" strike="noStrike" cap="none">
                <a:solidFill>
                  <a:srgbClr val="28746E"/>
                </a:solidFill>
                <a:latin typeface="Helvetica Neue"/>
                <a:ea typeface="Helvetica Neue"/>
                <a:cs typeface="Helvetica Neue"/>
                <a:sym typeface="Helvetica Neue"/>
              </a:rPr>
              <a:t>Application Staging</a:t>
            </a:r>
          </a:p>
        </p:txBody>
      </p:sp>
      <p:sp>
        <p:nvSpPr>
          <p:cNvPr id="476" name="Shape 476"/>
          <p:cNvSpPr/>
          <p:nvPr/>
        </p:nvSpPr>
        <p:spPr>
          <a:xfrm>
            <a:off x="7710735" y="4023230"/>
            <a:ext cx="966192" cy="40894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800" b="0" i="0" u="none" strike="noStrike" cap="none">
                <a:solidFill>
                  <a:schemeClr val="accent1"/>
                </a:solidFill>
                <a:latin typeface="Arial"/>
                <a:ea typeface="Arial"/>
                <a:cs typeface="Arial"/>
                <a:sym typeface="Arial"/>
              </a:rPr>
              <a:t>Runtime</a:t>
            </a:r>
          </a:p>
        </p:txBody>
      </p:sp>
      <p:sp>
        <p:nvSpPr>
          <p:cNvPr id="477" name="Shape 477"/>
          <p:cNvSpPr/>
          <p:nvPr/>
        </p:nvSpPr>
        <p:spPr>
          <a:xfrm>
            <a:off x="5089874" y="3499816"/>
            <a:ext cx="201300" cy="245700"/>
          </a:xfrm>
          <a:custGeom>
            <a:avLst/>
            <a:gdLst/>
            <a:ahLst/>
            <a:cxnLst/>
            <a:rect l="0" t="0" r="0" b="0"/>
            <a:pathLst>
              <a:path w="120000" h="120000" extrusionOk="0">
                <a:moveTo>
                  <a:pt x="65372" y="74146"/>
                </a:moveTo>
                <a:lnTo>
                  <a:pt x="110194" y="74146"/>
                </a:lnTo>
                <a:lnTo>
                  <a:pt x="110194" y="120000"/>
                </a:lnTo>
                <a:lnTo>
                  <a:pt x="65372" y="120000"/>
                </a:lnTo>
                <a:close/>
                <a:moveTo>
                  <a:pt x="8872" y="74146"/>
                </a:moveTo>
                <a:lnTo>
                  <a:pt x="53694" y="74146"/>
                </a:lnTo>
                <a:lnTo>
                  <a:pt x="53694" y="120000"/>
                </a:lnTo>
                <a:lnTo>
                  <a:pt x="8872" y="120000"/>
                </a:lnTo>
                <a:close/>
                <a:moveTo>
                  <a:pt x="33611" y="8884"/>
                </a:moveTo>
                <a:cubicBezTo>
                  <a:pt x="30538" y="8581"/>
                  <a:pt x="27522" y="9587"/>
                  <a:pt x="24916" y="12428"/>
                </a:cubicBezTo>
                <a:cubicBezTo>
                  <a:pt x="16155" y="22593"/>
                  <a:pt x="30550" y="30942"/>
                  <a:pt x="46483" y="32300"/>
                </a:cubicBezTo>
                <a:cubicBezTo>
                  <a:pt x="48761" y="32490"/>
                  <a:pt x="51066" y="32544"/>
                  <a:pt x="53344" y="32437"/>
                </a:cubicBezTo>
                <a:cubicBezTo>
                  <a:pt x="52577" y="22426"/>
                  <a:pt x="42833" y="9790"/>
                  <a:pt x="33611" y="8884"/>
                </a:cubicBezTo>
                <a:close/>
                <a:moveTo>
                  <a:pt x="86388" y="8884"/>
                </a:moveTo>
                <a:cubicBezTo>
                  <a:pt x="77166" y="9790"/>
                  <a:pt x="67422" y="22426"/>
                  <a:pt x="66655" y="32437"/>
                </a:cubicBezTo>
                <a:cubicBezTo>
                  <a:pt x="68933" y="32544"/>
                  <a:pt x="71238" y="32490"/>
                  <a:pt x="73516" y="32300"/>
                </a:cubicBezTo>
                <a:cubicBezTo>
                  <a:pt x="89450" y="30942"/>
                  <a:pt x="103844" y="22593"/>
                  <a:pt x="95083" y="12428"/>
                </a:cubicBezTo>
                <a:cubicBezTo>
                  <a:pt x="92477" y="9587"/>
                  <a:pt x="89461" y="8581"/>
                  <a:pt x="86388" y="8884"/>
                </a:cubicBezTo>
                <a:close/>
                <a:moveTo>
                  <a:pt x="87955" y="83"/>
                </a:moveTo>
                <a:cubicBezTo>
                  <a:pt x="93294" y="-434"/>
                  <a:pt x="98533" y="1339"/>
                  <a:pt x="103066" y="6336"/>
                </a:cubicBezTo>
                <a:cubicBezTo>
                  <a:pt x="118005" y="23897"/>
                  <a:pt x="94327" y="38296"/>
                  <a:pt x="67322" y="40899"/>
                </a:cubicBezTo>
                <a:lnTo>
                  <a:pt x="113916" y="40899"/>
                </a:lnTo>
                <a:cubicBezTo>
                  <a:pt x="117277" y="40899"/>
                  <a:pt x="120000" y="44067"/>
                  <a:pt x="120000" y="47973"/>
                </a:cubicBezTo>
                <a:lnTo>
                  <a:pt x="120000" y="64802"/>
                </a:lnTo>
                <a:lnTo>
                  <a:pt x="66305" y="64802"/>
                </a:lnTo>
                <a:lnTo>
                  <a:pt x="66305" y="41101"/>
                </a:lnTo>
                <a:lnTo>
                  <a:pt x="66150" y="41131"/>
                </a:lnTo>
                <a:lnTo>
                  <a:pt x="66216" y="41447"/>
                </a:lnTo>
                <a:cubicBezTo>
                  <a:pt x="64150" y="41548"/>
                  <a:pt x="62072" y="41572"/>
                  <a:pt x="59994" y="41327"/>
                </a:cubicBezTo>
                <a:cubicBezTo>
                  <a:pt x="57922" y="41572"/>
                  <a:pt x="55844" y="41548"/>
                  <a:pt x="53783" y="41447"/>
                </a:cubicBezTo>
                <a:lnTo>
                  <a:pt x="53866" y="41137"/>
                </a:lnTo>
                <a:lnTo>
                  <a:pt x="53694" y="41101"/>
                </a:lnTo>
                <a:lnTo>
                  <a:pt x="53694" y="64802"/>
                </a:lnTo>
                <a:lnTo>
                  <a:pt x="0" y="64802"/>
                </a:lnTo>
                <a:lnTo>
                  <a:pt x="0" y="47973"/>
                </a:lnTo>
                <a:cubicBezTo>
                  <a:pt x="0" y="44067"/>
                  <a:pt x="2722" y="40899"/>
                  <a:pt x="6083" y="40899"/>
                </a:cubicBezTo>
                <a:lnTo>
                  <a:pt x="52677" y="40899"/>
                </a:lnTo>
                <a:cubicBezTo>
                  <a:pt x="25672" y="38296"/>
                  <a:pt x="1994" y="23897"/>
                  <a:pt x="16933" y="6336"/>
                </a:cubicBezTo>
                <a:cubicBezTo>
                  <a:pt x="30505" y="-8628"/>
                  <a:pt x="50388" y="5317"/>
                  <a:pt x="60255" y="23123"/>
                </a:cubicBezTo>
                <a:cubicBezTo>
                  <a:pt x="66433" y="11153"/>
                  <a:pt x="77383" y="1113"/>
                  <a:pt x="87955" y="83"/>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478" name="Shape 478"/>
          <p:cNvSpPr/>
          <p:nvPr/>
        </p:nvSpPr>
        <p:spPr>
          <a:xfrm>
            <a:off x="4595921" y="3537257"/>
            <a:ext cx="248999" cy="238200"/>
          </a:xfrm>
          <a:prstGeom prst="cube">
            <a:avLst>
              <a:gd name="adj" fmla="val 25000"/>
            </a:avLst>
          </a:prstGeom>
          <a:solidFill>
            <a:srgbClr val="FFFFFF"/>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79" name="Shape 479"/>
          <p:cNvSpPr/>
          <p:nvPr/>
        </p:nvSpPr>
        <p:spPr>
          <a:xfrm rot="-2700000">
            <a:off x="6391827" y="3536866"/>
            <a:ext cx="190918" cy="190918"/>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9"/>
                                        </p:tgtEl>
                                        <p:attrNameLst>
                                          <p:attrName>style.visibility</p:attrName>
                                        </p:attrNameLst>
                                      </p:cBhvr>
                                      <p:to>
                                        <p:strVal val="visible"/>
                                      </p:to>
                                    </p:set>
                                    <p:animEffect transition="in" filter="fade">
                                      <p:cBhvr>
                                        <p:cTn id="7" dur="500"/>
                                        <p:tgtEl>
                                          <p:spTgt spid="4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60"/>
                                        </p:tgtEl>
                                        <p:attrNameLst>
                                          <p:attrName>style.visibility</p:attrName>
                                        </p:attrNameLst>
                                      </p:cBhvr>
                                      <p:to>
                                        <p:strVal val="visible"/>
                                      </p:to>
                                    </p:set>
                                    <p:animEffect transition="in" filter="fade">
                                      <p:cBhvr>
                                        <p:cTn id="11" dur="500"/>
                                        <p:tgtEl>
                                          <p:spTgt spid="46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61"/>
                                        </p:tgtEl>
                                        <p:attrNameLst>
                                          <p:attrName>style.visibility</p:attrName>
                                        </p:attrNameLst>
                                      </p:cBhvr>
                                      <p:to>
                                        <p:strVal val="visible"/>
                                      </p:to>
                                    </p:set>
                                    <p:animEffect transition="in" filter="fade">
                                      <p:cBhvr>
                                        <p:cTn id="15" dur="500"/>
                                        <p:tgtEl>
                                          <p:spTgt spid="46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2"/>
                                        </p:tgtEl>
                                        <p:attrNameLst>
                                          <p:attrName>style.visibility</p:attrName>
                                        </p:attrNameLst>
                                      </p:cBhvr>
                                      <p:to>
                                        <p:strVal val="visible"/>
                                      </p:to>
                                    </p:set>
                                    <p:animEffect transition="in" filter="fade">
                                      <p:cBhvr>
                                        <p:cTn id="19" dur="500"/>
                                        <p:tgtEl>
                                          <p:spTgt spid="4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63"/>
                                        </p:tgtEl>
                                        <p:attrNameLst>
                                          <p:attrName>style.visibility</p:attrName>
                                        </p:attrNameLst>
                                      </p:cBhvr>
                                      <p:to>
                                        <p:strVal val="visible"/>
                                      </p:to>
                                    </p:set>
                                    <p:animEffect transition="in" filter="fade">
                                      <p:cBhvr>
                                        <p:cTn id="24" dur="500"/>
                                        <p:tgtEl>
                                          <p:spTgt spid="463"/>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66"/>
                                        </p:tgtEl>
                                        <p:attrNameLst>
                                          <p:attrName>style.visibility</p:attrName>
                                        </p:attrNameLst>
                                      </p:cBhvr>
                                      <p:to>
                                        <p:strVal val="visible"/>
                                      </p:to>
                                    </p:set>
                                    <p:animEffect transition="in" filter="fade">
                                      <p:cBhvr>
                                        <p:cTn id="28" dur="500"/>
                                        <p:tgtEl>
                                          <p:spTgt spid="466"/>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468"/>
                                        </p:tgtEl>
                                        <p:attrNameLst>
                                          <p:attrName>style.visibility</p:attrName>
                                        </p:attrNameLst>
                                      </p:cBhvr>
                                      <p:to>
                                        <p:strVal val="visible"/>
                                      </p:to>
                                    </p:set>
                                    <p:animEffect transition="in" filter="fade">
                                      <p:cBhvr>
                                        <p:cTn id="32" dur="500"/>
                                        <p:tgtEl>
                                          <p:spTgt spid="468"/>
                                        </p:tgtEl>
                                      </p:cBhvr>
                                    </p:animEffect>
                                  </p:childTnLst>
                                </p:cTn>
                              </p:par>
                            </p:childTnLst>
                          </p:cTn>
                        </p:par>
                        <p:par>
                          <p:cTn id="33" fill="hold">
                            <p:stCondLst>
                              <p:cond delay="1500"/>
                            </p:stCondLst>
                            <p:childTnLst>
                              <p:par>
                                <p:cTn id="34" presetID="10" presetClass="entr" presetSubtype="0" fill="hold" nodeType="afterEffect">
                                  <p:stCondLst>
                                    <p:cond delay="0"/>
                                  </p:stCondLst>
                                  <p:childTnLst>
                                    <p:set>
                                      <p:cBhvr>
                                        <p:cTn id="35" dur="1" fill="hold">
                                          <p:stCondLst>
                                            <p:cond delay="0"/>
                                          </p:stCondLst>
                                        </p:cTn>
                                        <p:tgtEl>
                                          <p:spTgt spid="467"/>
                                        </p:tgtEl>
                                        <p:attrNameLst>
                                          <p:attrName>style.visibility</p:attrName>
                                        </p:attrNameLst>
                                      </p:cBhvr>
                                      <p:to>
                                        <p:strVal val="visible"/>
                                      </p:to>
                                    </p:set>
                                    <p:animEffect transition="in" filter="fade">
                                      <p:cBhvr>
                                        <p:cTn id="36" dur="500"/>
                                        <p:tgtEl>
                                          <p:spTgt spid="467"/>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473"/>
                                        </p:tgtEl>
                                        <p:attrNameLst>
                                          <p:attrName>style.visibility</p:attrName>
                                        </p:attrNameLst>
                                      </p:cBhvr>
                                      <p:to>
                                        <p:strVal val="visible"/>
                                      </p:to>
                                    </p:set>
                                    <p:animEffect transition="in" filter="fade">
                                      <p:cBhvr>
                                        <p:cTn id="40" dur="500"/>
                                        <p:tgtEl>
                                          <p:spTgt spid="47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64"/>
                                        </p:tgtEl>
                                        <p:attrNameLst>
                                          <p:attrName>style.visibility</p:attrName>
                                        </p:attrNameLst>
                                      </p:cBhvr>
                                      <p:to>
                                        <p:strVal val="visible"/>
                                      </p:to>
                                    </p:set>
                                    <p:animEffect transition="in" filter="fade">
                                      <p:cBhvr>
                                        <p:cTn id="45" dur="500"/>
                                        <p:tgtEl>
                                          <p:spTgt spid="464"/>
                                        </p:tgtEl>
                                      </p:cBhvr>
                                    </p:animEffect>
                                  </p:childTnLst>
                                </p:cTn>
                              </p:par>
                              <p:par>
                                <p:cTn id="46" presetID="10" presetClass="entr" presetSubtype="0" fill="hold" nodeType="withEffect">
                                  <p:stCondLst>
                                    <p:cond delay="0"/>
                                  </p:stCondLst>
                                  <p:childTnLst>
                                    <p:set>
                                      <p:cBhvr>
                                        <p:cTn id="47" dur="1" fill="hold">
                                          <p:stCondLst>
                                            <p:cond delay="0"/>
                                          </p:stCondLst>
                                        </p:cTn>
                                        <p:tgtEl>
                                          <p:spTgt spid="478"/>
                                        </p:tgtEl>
                                        <p:attrNameLst>
                                          <p:attrName>style.visibility</p:attrName>
                                        </p:attrNameLst>
                                      </p:cBhvr>
                                      <p:to>
                                        <p:strVal val="visible"/>
                                      </p:to>
                                    </p:set>
                                    <p:animEffect transition="in" filter="fade">
                                      <p:cBhvr>
                                        <p:cTn id="48" dur="1000"/>
                                        <p:tgtEl>
                                          <p:spTgt spid="478"/>
                                        </p:tgtEl>
                                      </p:cBhvr>
                                    </p:animEffect>
                                  </p:childTnLst>
                                </p:cTn>
                              </p:par>
                              <p:par>
                                <p:cTn id="49" presetID="10" presetClass="entr" presetSubtype="0" fill="hold" nodeType="withEffect">
                                  <p:stCondLst>
                                    <p:cond delay="0"/>
                                  </p:stCondLst>
                                  <p:childTnLst>
                                    <p:set>
                                      <p:cBhvr>
                                        <p:cTn id="50" dur="1" fill="hold">
                                          <p:stCondLst>
                                            <p:cond delay="0"/>
                                          </p:stCondLst>
                                        </p:cTn>
                                        <p:tgtEl>
                                          <p:spTgt spid="477"/>
                                        </p:tgtEl>
                                        <p:attrNameLst>
                                          <p:attrName>style.visibility</p:attrName>
                                        </p:attrNameLst>
                                      </p:cBhvr>
                                      <p:to>
                                        <p:strVal val="visible"/>
                                      </p:to>
                                    </p:set>
                                    <p:animEffect transition="in" filter="fade">
                                      <p:cBhvr>
                                        <p:cTn id="51" dur="1000"/>
                                        <p:tgtEl>
                                          <p:spTgt spid="477"/>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470"/>
                                        </p:tgtEl>
                                        <p:attrNameLst>
                                          <p:attrName>style.visibility</p:attrName>
                                        </p:attrNameLst>
                                      </p:cBhvr>
                                      <p:to>
                                        <p:strVal val="visible"/>
                                      </p:to>
                                    </p:set>
                                    <p:animEffect transition="in" filter="fade">
                                      <p:cBhvr>
                                        <p:cTn id="55" dur="500"/>
                                        <p:tgtEl>
                                          <p:spTgt spid="47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65"/>
                                        </p:tgtEl>
                                        <p:attrNameLst>
                                          <p:attrName>style.visibility</p:attrName>
                                        </p:attrNameLst>
                                      </p:cBhvr>
                                      <p:to>
                                        <p:strVal val="visible"/>
                                      </p:to>
                                    </p:set>
                                    <p:animEffect transition="in" filter="fade">
                                      <p:cBhvr>
                                        <p:cTn id="60" dur="500"/>
                                        <p:tgtEl>
                                          <p:spTgt spid="465"/>
                                        </p:tgtEl>
                                      </p:cBhvr>
                                    </p:animEffect>
                                  </p:childTnLst>
                                </p:cTn>
                              </p:par>
                              <p:par>
                                <p:cTn id="61" presetID="10" presetClass="entr" presetSubtype="0" fill="hold" nodeType="withEffect">
                                  <p:stCondLst>
                                    <p:cond delay="0"/>
                                  </p:stCondLst>
                                  <p:childTnLst>
                                    <p:set>
                                      <p:cBhvr>
                                        <p:cTn id="62" dur="1" fill="hold">
                                          <p:stCondLst>
                                            <p:cond delay="0"/>
                                          </p:stCondLst>
                                        </p:cTn>
                                        <p:tgtEl>
                                          <p:spTgt spid="479"/>
                                        </p:tgtEl>
                                        <p:attrNameLst>
                                          <p:attrName>style.visibility</p:attrName>
                                        </p:attrNameLst>
                                      </p:cBhvr>
                                      <p:to>
                                        <p:strVal val="visible"/>
                                      </p:to>
                                    </p:set>
                                    <p:animEffect transition="in" filter="fade">
                                      <p:cBhvr>
                                        <p:cTn id="63" dur="11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Shape 484"/>
          <p:cNvSpPr/>
          <p:nvPr/>
        </p:nvSpPr>
        <p:spPr>
          <a:xfrm>
            <a:off x="1105755" y="706922"/>
            <a:ext cx="7875778" cy="3729657"/>
          </a:xfrm>
          <a:prstGeom prst="roundRect">
            <a:avLst>
              <a:gd name="adj" fmla="val 0"/>
            </a:avLst>
          </a:prstGeom>
          <a:solidFill>
            <a:srgbClr val="A7A7A7">
              <a:alpha val="18823"/>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485" name="Shape 485"/>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17</a:t>
            </a:fld>
            <a:endParaRPr lang="en-US" sz="800" b="0" i="0" u="none" strike="noStrike" cap="none">
              <a:solidFill>
                <a:srgbClr val="808080"/>
              </a:solidFill>
              <a:latin typeface="Arial"/>
              <a:ea typeface="Arial"/>
              <a:cs typeface="Arial"/>
              <a:sym typeface="Arial"/>
            </a:endParaRPr>
          </a:p>
        </p:txBody>
      </p:sp>
      <p:grpSp>
        <p:nvGrpSpPr>
          <p:cNvPr id="486" name="Shape 486"/>
          <p:cNvGrpSpPr/>
          <p:nvPr/>
        </p:nvGrpSpPr>
        <p:grpSpPr>
          <a:xfrm>
            <a:off x="1966826" y="1153820"/>
            <a:ext cx="2361553" cy="387176"/>
            <a:chOff x="0" y="0"/>
            <a:chExt cx="2361552" cy="387174"/>
          </a:xfrm>
        </p:grpSpPr>
        <p:sp>
          <p:nvSpPr>
            <p:cNvPr id="487" name="Shape 487"/>
            <p:cNvSpPr/>
            <p:nvPr/>
          </p:nvSpPr>
          <p:spPr>
            <a:xfrm>
              <a:off x="0" y="0"/>
              <a:ext cx="2361552" cy="387174"/>
            </a:xfrm>
            <a:prstGeom prst="roundRect">
              <a:avLst>
                <a:gd name="adj" fmla="val 13038"/>
              </a:avLst>
            </a:prstGeom>
            <a:solidFill>
              <a:srgbClr val="545454"/>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Blobstore</a:t>
              </a:r>
            </a:p>
          </p:txBody>
        </p:sp>
        <p:sp>
          <p:nvSpPr>
            <p:cNvPr id="488" name="Shape 488"/>
            <p:cNvSpPr/>
            <p:nvPr/>
          </p:nvSpPr>
          <p:spPr>
            <a:xfrm>
              <a:off x="140591" y="85728"/>
              <a:ext cx="206830" cy="215719"/>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grpSp>
        <p:nvGrpSpPr>
          <p:cNvPr id="489" name="Shape 489"/>
          <p:cNvGrpSpPr/>
          <p:nvPr/>
        </p:nvGrpSpPr>
        <p:grpSpPr>
          <a:xfrm>
            <a:off x="1193450" y="807150"/>
            <a:ext cx="367764" cy="3529198"/>
            <a:chOff x="0" y="0"/>
            <a:chExt cx="367761" cy="3529198"/>
          </a:xfrm>
        </p:grpSpPr>
        <p:sp>
          <p:nvSpPr>
            <p:cNvPr id="490" name="Shape 490"/>
            <p:cNvSpPr/>
            <p:nvPr/>
          </p:nvSpPr>
          <p:spPr>
            <a:xfrm rot="-5400000">
              <a:off x="-1580718" y="1580718"/>
              <a:ext cx="3529198" cy="367761"/>
            </a:xfrm>
            <a:prstGeom prst="roundRect">
              <a:avLst>
                <a:gd name="adj" fmla="val 13079"/>
              </a:avLst>
            </a:prstGeom>
            <a:solidFill>
              <a:srgbClr val="5E5E5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Router</a:t>
              </a:r>
            </a:p>
          </p:txBody>
        </p:sp>
        <p:pic>
          <p:nvPicPr>
            <p:cNvPr id="491" name="Shape 491"/>
            <p:cNvPicPr preferRelativeResize="0"/>
            <p:nvPr/>
          </p:nvPicPr>
          <p:blipFill rotWithShape="1">
            <a:blip r:embed="rId3">
              <a:alphaModFix/>
            </a:blip>
            <a:srcRect/>
            <a:stretch/>
          </p:blipFill>
          <p:spPr>
            <a:xfrm rot="-5400000">
              <a:off x="74044" y="3210347"/>
              <a:ext cx="228477" cy="228477"/>
            </a:xfrm>
            <a:prstGeom prst="rect">
              <a:avLst/>
            </a:prstGeom>
            <a:noFill/>
            <a:ln>
              <a:noFill/>
            </a:ln>
          </p:spPr>
        </p:pic>
      </p:grpSp>
      <p:grpSp>
        <p:nvGrpSpPr>
          <p:cNvPr id="492" name="Shape 492"/>
          <p:cNvGrpSpPr/>
          <p:nvPr/>
        </p:nvGrpSpPr>
        <p:grpSpPr>
          <a:xfrm>
            <a:off x="4578355" y="1176748"/>
            <a:ext cx="2361553" cy="364248"/>
            <a:chOff x="0" y="0"/>
            <a:chExt cx="2361552" cy="364247"/>
          </a:xfrm>
        </p:grpSpPr>
        <p:sp>
          <p:nvSpPr>
            <p:cNvPr id="493" name="Shape 493"/>
            <p:cNvSpPr/>
            <p:nvPr/>
          </p:nvSpPr>
          <p:spPr>
            <a:xfrm>
              <a:off x="0" y="0"/>
              <a:ext cx="2361552" cy="364247"/>
            </a:xfrm>
            <a:prstGeom prst="roundRect">
              <a:avLst>
                <a:gd name="adj" fmla="val 13858"/>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Cloud Controller</a:t>
              </a:r>
            </a:p>
          </p:txBody>
        </p:sp>
        <p:pic>
          <p:nvPicPr>
            <p:cNvPr id="494" name="Shape 494"/>
            <p:cNvPicPr preferRelativeResize="0"/>
            <p:nvPr/>
          </p:nvPicPr>
          <p:blipFill rotWithShape="1">
            <a:blip r:embed="rId4">
              <a:alphaModFix/>
            </a:blip>
            <a:srcRect/>
            <a:stretch/>
          </p:blipFill>
          <p:spPr>
            <a:xfrm>
              <a:off x="128592" y="45073"/>
              <a:ext cx="213188" cy="274099"/>
            </a:xfrm>
            <a:prstGeom prst="rect">
              <a:avLst/>
            </a:prstGeom>
            <a:noFill/>
            <a:ln>
              <a:noFill/>
            </a:ln>
          </p:spPr>
        </p:pic>
      </p:grpSp>
      <p:grpSp>
        <p:nvGrpSpPr>
          <p:cNvPr id="495" name="Shape 495"/>
          <p:cNvGrpSpPr/>
          <p:nvPr/>
        </p:nvGrpSpPr>
        <p:grpSpPr>
          <a:xfrm>
            <a:off x="1810703" y="3050448"/>
            <a:ext cx="1595448" cy="917755"/>
            <a:chOff x="0" y="0"/>
            <a:chExt cx="1595448" cy="917753"/>
          </a:xfrm>
        </p:grpSpPr>
        <p:sp>
          <p:nvSpPr>
            <p:cNvPr id="496" name="Shape 496"/>
            <p:cNvSpPr/>
            <p:nvPr/>
          </p:nvSpPr>
          <p:spPr>
            <a:xfrm>
              <a:off x="0" y="0"/>
              <a:ext cx="1595448" cy="917753"/>
            </a:xfrm>
            <a:prstGeom prst="roundRect">
              <a:avLst>
                <a:gd name="adj" fmla="val 5535"/>
              </a:avLst>
            </a:prstGeom>
            <a:solidFill>
              <a:srgbClr val="28746E"/>
            </a:solidFill>
            <a:ln>
              <a:noFill/>
            </a:ln>
          </p:spPr>
          <p:txBody>
            <a:bodyPr lIns="0" tIns="0" rIns="0" bIns="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Diego</a:t>
              </a:r>
            </a:p>
          </p:txBody>
        </p:sp>
        <p:pic>
          <p:nvPicPr>
            <p:cNvPr id="497" name="Shape 497"/>
            <p:cNvPicPr preferRelativeResize="0"/>
            <p:nvPr/>
          </p:nvPicPr>
          <p:blipFill rotWithShape="1">
            <a:blip r:embed="rId5">
              <a:alphaModFix/>
            </a:blip>
            <a:srcRect/>
            <a:stretch/>
          </p:blipFill>
          <p:spPr>
            <a:xfrm>
              <a:off x="128592" y="38100"/>
              <a:ext cx="241301" cy="228600"/>
            </a:xfrm>
            <a:prstGeom prst="rect">
              <a:avLst/>
            </a:prstGeom>
            <a:noFill/>
            <a:ln>
              <a:noFill/>
            </a:ln>
          </p:spPr>
        </p:pic>
      </p:grpSp>
      <p:pic>
        <p:nvPicPr>
          <p:cNvPr id="498" name="Shape 498"/>
          <p:cNvPicPr preferRelativeResize="0"/>
          <p:nvPr/>
        </p:nvPicPr>
        <p:blipFill rotWithShape="1">
          <a:blip r:embed="rId6">
            <a:alphaModFix/>
          </a:blip>
          <a:srcRect/>
          <a:stretch/>
        </p:blipFill>
        <p:spPr>
          <a:xfrm>
            <a:off x="4003666" y="1226758"/>
            <a:ext cx="165100" cy="241301"/>
          </a:xfrm>
          <a:prstGeom prst="rect">
            <a:avLst/>
          </a:prstGeom>
          <a:noFill/>
          <a:ln>
            <a:noFill/>
          </a:ln>
        </p:spPr>
      </p:pic>
      <p:grpSp>
        <p:nvGrpSpPr>
          <p:cNvPr id="499" name="Shape 499"/>
          <p:cNvGrpSpPr/>
          <p:nvPr/>
        </p:nvGrpSpPr>
        <p:grpSpPr>
          <a:xfrm>
            <a:off x="3147602" y="1982794"/>
            <a:ext cx="2633632" cy="388405"/>
            <a:chOff x="0" y="0"/>
            <a:chExt cx="2633630" cy="388403"/>
          </a:xfrm>
        </p:grpSpPr>
        <p:sp>
          <p:nvSpPr>
            <p:cNvPr id="500" name="Shape 500"/>
            <p:cNvSpPr/>
            <p:nvPr/>
          </p:nvSpPr>
          <p:spPr>
            <a:xfrm>
              <a:off x="0" y="0"/>
              <a:ext cx="2633630" cy="388403"/>
            </a:xfrm>
            <a:prstGeom prst="roundRect">
              <a:avLst>
                <a:gd name="adj" fmla="val 1307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Messaging (NATS)</a:t>
              </a:r>
            </a:p>
          </p:txBody>
        </p:sp>
        <p:pic>
          <p:nvPicPr>
            <p:cNvPr id="501" name="Shape 501"/>
            <p:cNvPicPr preferRelativeResize="0"/>
            <p:nvPr/>
          </p:nvPicPr>
          <p:blipFill rotWithShape="1">
            <a:blip r:embed="rId7">
              <a:alphaModFix/>
            </a:blip>
            <a:srcRect/>
            <a:stretch/>
          </p:blipFill>
          <p:spPr>
            <a:xfrm>
              <a:off x="52694" y="86251"/>
              <a:ext cx="266701" cy="215900"/>
            </a:xfrm>
            <a:prstGeom prst="rect">
              <a:avLst/>
            </a:prstGeom>
            <a:noFill/>
            <a:ln>
              <a:noFill/>
            </a:ln>
          </p:spPr>
        </p:pic>
      </p:grpSp>
      <p:grpSp>
        <p:nvGrpSpPr>
          <p:cNvPr id="502" name="Shape 502"/>
          <p:cNvGrpSpPr/>
          <p:nvPr/>
        </p:nvGrpSpPr>
        <p:grpSpPr>
          <a:xfrm>
            <a:off x="3655642" y="3050448"/>
            <a:ext cx="1595448" cy="917755"/>
            <a:chOff x="0" y="0"/>
            <a:chExt cx="1595448" cy="917753"/>
          </a:xfrm>
        </p:grpSpPr>
        <p:sp>
          <p:nvSpPr>
            <p:cNvPr id="503" name="Shape 503"/>
            <p:cNvSpPr/>
            <p:nvPr/>
          </p:nvSpPr>
          <p:spPr>
            <a:xfrm>
              <a:off x="0" y="0"/>
              <a:ext cx="1595448" cy="917753"/>
            </a:xfrm>
            <a:prstGeom prst="roundRect">
              <a:avLst>
                <a:gd name="adj" fmla="val 5535"/>
              </a:avLst>
            </a:prstGeom>
            <a:solidFill>
              <a:srgbClr val="28746E"/>
            </a:solidFill>
            <a:ln>
              <a:noFill/>
            </a:ln>
          </p:spPr>
          <p:txBody>
            <a:bodyPr lIns="0" tIns="0" rIns="0" bIns="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Diego</a:t>
              </a:r>
            </a:p>
          </p:txBody>
        </p:sp>
        <p:pic>
          <p:nvPicPr>
            <p:cNvPr id="504" name="Shape 504"/>
            <p:cNvPicPr preferRelativeResize="0"/>
            <p:nvPr/>
          </p:nvPicPr>
          <p:blipFill rotWithShape="1">
            <a:blip r:embed="rId5">
              <a:alphaModFix/>
            </a:blip>
            <a:srcRect/>
            <a:stretch/>
          </p:blipFill>
          <p:spPr>
            <a:xfrm>
              <a:off x="128592" y="38100"/>
              <a:ext cx="241301" cy="228600"/>
            </a:xfrm>
            <a:prstGeom prst="rect">
              <a:avLst/>
            </a:prstGeom>
            <a:noFill/>
            <a:ln>
              <a:noFill/>
            </a:ln>
          </p:spPr>
        </p:pic>
      </p:grpSp>
      <p:grpSp>
        <p:nvGrpSpPr>
          <p:cNvPr id="505" name="Shape 505"/>
          <p:cNvGrpSpPr/>
          <p:nvPr/>
        </p:nvGrpSpPr>
        <p:grpSpPr>
          <a:xfrm>
            <a:off x="5509558" y="3050448"/>
            <a:ext cx="1595448" cy="917755"/>
            <a:chOff x="0" y="0"/>
            <a:chExt cx="1595448" cy="917753"/>
          </a:xfrm>
        </p:grpSpPr>
        <p:sp>
          <p:nvSpPr>
            <p:cNvPr id="506" name="Shape 506"/>
            <p:cNvSpPr/>
            <p:nvPr/>
          </p:nvSpPr>
          <p:spPr>
            <a:xfrm>
              <a:off x="0" y="0"/>
              <a:ext cx="1595448" cy="917753"/>
            </a:xfrm>
            <a:prstGeom prst="roundRect">
              <a:avLst>
                <a:gd name="adj" fmla="val 5535"/>
              </a:avLst>
            </a:prstGeom>
            <a:solidFill>
              <a:srgbClr val="28746E"/>
            </a:solidFill>
            <a:ln>
              <a:noFill/>
            </a:ln>
          </p:spPr>
          <p:txBody>
            <a:bodyPr lIns="0" tIns="0" rIns="0" bIns="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Diego</a:t>
              </a:r>
            </a:p>
          </p:txBody>
        </p:sp>
        <p:pic>
          <p:nvPicPr>
            <p:cNvPr id="507" name="Shape 507"/>
            <p:cNvPicPr preferRelativeResize="0"/>
            <p:nvPr/>
          </p:nvPicPr>
          <p:blipFill rotWithShape="1">
            <a:blip r:embed="rId5">
              <a:alphaModFix/>
            </a:blip>
            <a:srcRect/>
            <a:stretch/>
          </p:blipFill>
          <p:spPr>
            <a:xfrm>
              <a:off x="128592" y="38100"/>
              <a:ext cx="241301" cy="228600"/>
            </a:xfrm>
            <a:prstGeom prst="rect">
              <a:avLst/>
            </a:prstGeom>
            <a:noFill/>
            <a:ln>
              <a:noFill/>
            </a:ln>
          </p:spPr>
        </p:pic>
      </p:grpSp>
      <p:sp>
        <p:nvSpPr>
          <p:cNvPr id="508" name="Shape 508"/>
          <p:cNvSpPr/>
          <p:nvPr/>
        </p:nvSpPr>
        <p:spPr>
          <a:xfrm>
            <a:off x="1106516" y="698627"/>
            <a:ext cx="7874258" cy="3746243"/>
          </a:xfrm>
          <a:prstGeom prst="roundRect">
            <a:avLst>
              <a:gd name="adj" fmla="val 1356"/>
            </a:avLst>
          </a:prstGeom>
          <a:noFill/>
          <a:ln w="25400" cap="flat" cmpd="sng">
            <a:solidFill>
              <a:srgbClr val="28746E"/>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pic>
        <p:nvPicPr>
          <p:cNvPr id="509" name="Shape 509"/>
          <p:cNvPicPr preferRelativeResize="0"/>
          <p:nvPr/>
        </p:nvPicPr>
        <p:blipFill rotWithShape="1">
          <a:blip r:embed="rId8">
            <a:alphaModFix/>
          </a:blip>
          <a:srcRect l="3267" t="13725" r="13071" b="40958"/>
          <a:stretch/>
        </p:blipFill>
        <p:spPr>
          <a:xfrm>
            <a:off x="7369379" y="3314319"/>
            <a:ext cx="1435528" cy="777578"/>
          </a:xfrm>
          <a:prstGeom prst="rect">
            <a:avLst/>
          </a:prstGeom>
          <a:noFill/>
          <a:ln>
            <a:noFill/>
          </a:ln>
        </p:spPr>
      </p:pic>
      <p:sp>
        <p:nvSpPr>
          <p:cNvPr id="510" name="Shape 510"/>
          <p:cNvSpPr/>
          <p:nvPr/>
        </p:nvSpPr>
        <p:spPr>
          <a:xfrm>
            <a:off x="7710735" y="4023230"/>
            <a:ext cx="966192" cy="40894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800" b="0" i="0" u="none" strike="noStrike" cap="none">
                <a:solidFill>
                  <a:schemeClr val="accent1"/>
                </a:solidFill>
                <a:latin typeface="Arial"/>
                <a:ea typeface="Arial"/>
                <a:cs typeface="Arial"/>
                <a:sym typeface="Arial"/>
              </a:rPr>
              <a:t>Runtime</a:t>
            </a:r>
          </a:p>
        </p:txBody>
      </p:sp>
      <p:sp>
        <p:nvSpPr>
          <p:cNvPr id="511" name="Shape 511"/>
          <p:cNvSpPr/>
          <p:nvPr/>
        </p:nvSpPr>
        <p:spPr>
          <a:xfrm rot="-2700000">
            <a:off x="3996779" y="1274918"/>
            <a:ext cx="190951" cy="190951"/>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12" name="Shape 512"/>
          <p:cNvSpPr/>
          <p:nvPr/>
        </p:nvSpPr>
        <p:spPr>
          <a:xfrm rot="-2700000">
            <a:off x="3997400" y="1279004"/>
            <a:ext cx="190951" cy="190951"/>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13" name="Shape 513"/>
          <p:cNvSpPr/>
          <p:nvPr/>
        </p:nvSpPr>
        <p:spPr>
          <a:xfrm>
            <a:off x="4328232" y="1352590"/>
            <a:ext cx="250123" cy="1098"/>
          </a:xfrm>
          <a:custGeom>
            <a:avLst/>
            <a:gdLst/>
            <a:ahLst/>
            <a:cxnLst/>
            <a:rect l="0" t="0" r="0" b="0"/>
            <a:pathLst>
              <a:path w="120000" h="120000" extrusionOk="0">
                <a:moveTo>
                  <a:pt x="0" y="0"/>
                </a:moveTo>
                <a:cubicBezTo>
                  <a:pt x="40000" y="40000"/>
                  <a:pt x="80000" y="80000"/>
                  <a:pt x="120000" y="120000"/>
                </a:cubicBezTo>
              </a:path>
            </a:pathLst>
          </a:custGeom>
          <a:noFill/>
          <a:ln w="19050" cap="flat" cmpd="sng">
            <a:solidFill>
              <a:srgbClr val="65ADA7"/>
            </a:solidFill>
            <a:prstDash val="solid"/>
            <a:bevel/>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514" name="Shape 514"/>
          <p:cNvSpPr/>
          <p:nvPr/>
        </p:nvSpPr>
        <p:spPr>
          <a:xfrm>
            <a:off x="4793175" y="1540245"/>
            <a:ext cx="139523" cy="432866"/>
          </a:xfrm>
          <a:custGeom>
            <a:avLst/>
            <a:gdLst/>
            <a:ahLst/>
            <a:cxnLst/>
            <a:rect l="0" t="0" r="0" b="0"/>
            <a:pathLst>
              <a:path w="120000" h="120000" extrusionOk="0">
                <a:moveTo>
                  <a:pt x="120000" y="0"/>
                </a:moveTo>
                <a:cubicBezTo>
                  <a:pt x="80000" y="40000"/>
                  <a:pt x="40000" y="80000"/>
                  <a:pt x="0" y="120000"/>
                </a:cubicBezTo>
              </a:path>
            </a:pathLst>
          </a:custGeom>
          <a:noFill/>
          <a:ln w="19050" cap="flat" cmpd="sng">
            <a:solidFill>
              <a:srgbClr val="65ADA7"/>
            </a:solidFill>
            <a:prstDash val="solid"/>
            <a:bevel/>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cxnSp>
        <p:nvCxnSpPr>
          <p:cNvPr id="515" name="Shape 515"/>
          <p:cNvCxnSpPr/>
          <p:nvPr/>
        </p:nvCxnSpPr>
        <p:spPr>
          <a:xfrm flipH="1">
            <a:off x="2608426" y="2382842"/>
            <a:ext cx="640523" cy="667605"/>
          </a:xfrm>
          <a:prstGeom prst="straightConnector1">
            <a:avLst/>
          </a:prstGeom>
          <a:noFill/>
          <a:ln w="19050" cap="flat" cmpd="sng">
            <a:solidFill>
              <a:srgbClr val="65ADA7"/>
            </a:solidFill>
            <a:prstDash val="solid"/>
            <a:bevel/>
            <a:headEnd type="none" w="med" len="med"/>
            <a:tailEnd type="triangle" w="lg" len="lg"/>
          </a:ln>
        </p:spPr>
      </p:cxnSp>
      <p:cxnSp>
        <p:nvCxnSpPr>
          <p:cNvPr id="516" name="Shape 516"/>
          <p:cNvCxnSpPr/>
          <p:nvPr/>
        </p:nvCxnSpPr>
        <p:spPr>
          <a:xfrm rot="10800000" flipH="1">
            <a:off x="2764155" y="2383899"/>
            <a:ext cx="641997" cy="667605"/>
          </a:xfrm>
          <a:prstGeom prst="straightConnector1">
            <a:avLst/>
          </a:prstGeom>
          <a:noFill/>
          <a:ln w="19050" cap="flat" cmpd="sng">
            <a:solidFill>
              <a:srgbClr val="65ADA7"/>
            </a:solidFill>
            <a:prstDash val="solid"/>
            <a:bevel/>
            <a:headEnd type="none" w="med" len="med"/>
            <a:tailEnd type="triangle" w="lg" len="lg"/>
          </a:ln>
        </p:spPr>
      </p:cxnSp>
      <p:cxnSp>
        <p:nvCxnSpPr>
          <p:cNvPr id="517" name="Shape 517"/>
          <p:cNvCxnSpPr/>
          <p:nvPr/>
        </p:nvCxnSpPr>
        <p:spPr>
          <a:xfrm rot="10800000">
            <a:off x="1561211" y="2151659"/>
            <a:ext cx="1586391" cy="0"/>
          </a:xfrm>
          <a:prstGeom prst="straightConnector1">
            <a:avLst/>
          </a:prstGeom>
          <a:noFill/>
          <a:ln w="19050" cap="flat" cmpd="sng">
            <a:solidFill>
              <a:srgbClr val="65ADA7"/>
            </a:solidFill>
            <a:prstDash val="solid"/>
            <a:bevel/>
            <a:headEnd type="none" w="med" len="med"/>
            <a:tailEnd type="triangle" w="lg" len="lg"/>
          </a:ln>
        </p:spPr>
      </p:cxnSp>
      <p:sp>
        <p:nvSpPr>
          <p:cNvPr id="518" name="Shape 518"/>
          <p:cNvSpPr/>
          <p:nvPr/>
        </p:nvSpPr>
        <p:spPr>
          <a:xfrm rot="5400000">
            <a:off x="2406442" y="3116755"/>
            <a:ext cx="382604" cy="978671"/>
          </a:xfrm>
          <a:custGeom>
            <a:avLst/>
            <a:gdLst/>
            <a:ahLst/>
            <a:cxnLst/>
            <a:rect l="0" t="0" r="0" b="0"/>
            <a:pathLst>
              <a:path w="120000" h="120000" extrusionOk="0">
                <a:moveTo>
                  <a:pt x="7666" y="12888"/>
                </a:moveTo>
                <a:lnTo>
                  <a:pt x="112333" y="12888"/>
                </a:lnTo>
                <a:lnTo>
                  <a:pt x="112333" y="3983"/>
                </a:lnTo>
                <a:lnTo>
                  <a:pt x="7666" y="3983"/>
                </a:lnTo>
                <a:close/>
                <a:moveTo>
                  <a:pt x="7666" y="25783"/>
                </a:moveTo>
                <a:lnTo>
                  <a:pt x="112333" y="25783"/>
                </a:lnTo>
                <a:lnTo>
                  <a:pt x="112333" y="16872"/>
                </a:lnTo>
                <a:lnTo>
                  <a:pt x="7666" y="16872"/>
                </a:lnTo>
                <a:close/>
                <a:moveTo>
                  <a:pt x="7666" y="38672"/>
                </a:moveTo>
                <a:lnTo>
                  <a:pt x="112333" y="38672"/>
                </a:lnTo>
                <a:lnTo>
                  <a:pt x="112333" y="29766"/>
                </a:lnTo>
                <a:lnTo>
                  <a:pt x="7666" y="29766"/>
                </a:lnTo>
                <a:close/>
                <a:moveTo>
                  <a:pt x="7666" y="51561"/>
                </a:moveTo>
                <a:lnTo>
                  <a:pt x="112333" y="51561"/>
                </a:lnTo>
                <a:lnTo>
                  <a:pt x="112333" y="42655"/>
                </a:lnTo>
                <a:lnTo>
                  <a:pt x="7666" y="42655"/>
                </a:lnTo>
                <a:close/>
                <a:moveTo>
                  <a:pt x="7666" y="64455"/>
                </a:moveTo>
                <a:lnTo>
                  <a:pt x="112333" y="64455"/>
                </a:lnTo>
                <a:lnTo>
                  <a:pt x="112333" y="55544"/>
                </a:lnTo>
                <a:lnTo>
                  <a:pt x="7666" y="55544"/>
                </a:lnTo>
                <a:close/>
                <a:moveTo>
                  <a:pt x="7666" y="77344"/>
                </a:moveTo>
                <a:lnTo>
                  <a:pt x="112333" y="77344"/>
                </a:lnTo>
                <a:lnTo>
                  <a:pt x="112333" y="68438"/>
                </a:lnTo>
                <a:lnTo>
                  <a:pt x="7666" y="68438"/>
                </a:lnTo>
                <a:close/>
                <a:moveTo>
                  <a:pt x="7666" y="90233"/>
                </a:moveTo>
                <a:lnTo>
                  <a:pt x="112333" y="90233"/>
                </a:lnTo>
                <a:lnTo>
                  <a:pt x="112333" y="81327"/>
                </a:lnTo>
                <a:lnTo>
                  <a:pt x="7666" y="81327"/>
                </a:lnTo>
                <a:close/>
                <a:moveTo>
                  <a:pt x="7666" y="103122"/>
                </a:moveTo>
                <a:lnTo>
                  <a:pt x="112333" y="103122"/>
                </a:lnTo>
                <a:lnTo>
                  <a:pt x="112333" y="94216"/>
                </a:lnTo>
                <a:lnTo>
                  <a:pt x="7666" y="94216"/>
                </a:lnTo>
                <a:close/>
                <a:moveTo>
                  <a:pt x="7666" y="116016"/>
                </a:moveTo>
                <a:lnTo>
                  <a:pt x="112333" y="116016"/>
                </a:lnTo>
                <a:lnTo>
                  <a:pt x="112333" y="107111"/>
                </a:lnTo>
                <a:lnTo>
                  <a:pt x="7666" y="107111"/>
                </a:lnTo>
                <a:close/>
                <a:moveTo>
                  <a:pt x="0" y="120000"/>
                </a:moveTo>
                <a:lnTo>
                  <a:pt x="0" y="0"/>
                </a:lnTo>
                <a:lnTo>
                  <a:pt x="120000" y="0"/>
                </a:lnTo>
                <a:lnTo>
                  <a:pt x="120000" y="120000"/>
                </a:lnTo>
                <a:lnTo>
                  <a:pt x="114250" y="120000"/>
                </a:lnTo>
                <a:lnTo>
                  <a:pt x="114250" y="120000"/>
                </a:lnTo>
                <a:lnTo>
                  <a:pt x="1916" y="120000"/>
                </a:lnTo>
                <a:lnTo>
                  <a:pt x="1916" y="120000"/>
                </a:lnTo>
                <a:close/>
              </a:path>
            </a:pathLst>
          </a:custGeom>
          <a:solidFill>
            <a:srgbClr val="000000">
              <a:alpha val="40000"/>
            </a:srgbClr>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19" name="Shape 519"/>
          <p:cNvSpPr/>
          <p:nvPr/>
        </p:nvSpPr>
        <p:spPr>
          <a:xfrm>
            <a:off x="2930998" y="3485771"/>
            <a:ext cx="177449" cy="226653"/>
          </a:xfrm>
          <a:custGeom>
            <a:avLst/>
            <a:gdLst/>
            <a:ahLst/>
            <a:cxnLst/>
            <a:rect l="0" t="0" r="0" b="0"/>
            <a:pathLst>
              <a:path w="120000" h="120000" extrusionOk="0">
                <a:moveTo>
                  <a:pt x="60000" y="58972"/>
                </a:moveTo>
                <a:cubicBezTo>
                  <a:pt x="51716" y="58972"/>
                  <a:pt x="45000" y="64227"/>
                  <a:pt x="45000" y="70711"/>
                </a:cubicBezTo>
                <a:cubicBezTo>
                  <a:pt x="45000" y="75922"/>
                  <a:pt x="49327" y="80338"/>
                  <a:pt x="55383" y="81727"/>
                </a:cubicBezTo>
                <a:lnTo>
                  <a:pt x="55383" y="104694"/>
                </a:lnTo>
                <a:cubicBezTo>
                  <a:pt x="55383" y="106694"/>
                  <a:pt x="57450" y="108311"/>
                  <a:pt x="60000" y="108311"/>
                </a:cubicBezTo>
                <a:cubicBezTo>
                  <a:pt x="62550" y="108311"/>
                  <a:pt x="64616" y="106694"/>
                  <a:pt x="64616" y="104694"/>
                </a:cubicBezTo>
                <a:lnTo>
                  <a:pt x="64616" y="81727"/>
                </a:lnTo>
                <a:cubicBezTo>
                  <a:pt x="70672" y="80338"/>
                  <a:pt x="75000" y="75922"/>
                  <a:pt x="75000" y="70711"/>
                </a:cubicBezTo>
                <a:cubicBezTo>
                  <a:pt x="75000" y="64227"/>
                  <a:pt x="68283" y="58972"/>
                  <a:pt x="60000" y="58972"/>
                </a:cubicBezTo>
                <a:close/>
                <a:moveTo>
                  <a:pt x="60000" y="16172"/>
                </a:moveTo>
                <a:cubicBezTo>
                  <a:pt x="47455" y="16172"/>
                  <a:pt x="37288" y="24133"/>
                  <a:pt x="37288" y="33950"/>
                </a:cubicBezTo>
                <a:lnTo>
                  <a:pt x="37288" y="33950"/>
                </a:lnTo>
                <a:lnTo>
                  <a:pt x="37255" y="33950"/>
                </a:lnTo>
                <a:lnTo>
                  <a:pt x="37255" y="51044"/>
                </a:lnTo>
                <a:lnTo>
                  <a:pt x="82744" y="51044"/>
                </a:lnTo>
                <a:lnTo>
                  <a:pt x="82744" y="33950"/>
                </a:lnTo>
                <a:lnTo>
                  <a:pt x="82711" y="33950"/>
                </a:lnTo>
                <a:cubicBezTo>
                  <a:pt x="82711" y="33950"/>
                  <a:pt x="82711" y="33950"/>
                  <a:pt x="82711" y="33950"/>
                </a:cubicBezTo>
                <a:cubicBezTo>
                  <a:pt x="82711" y="24133"/>
                  <a:pt x="72544" y="16172"/>
                  <a:pt x="60000" y="16172"/>
                </a:cubicBezTo>
                <a:close/>
                <a:moveTo>
                  <a:pt x="60000" y="0"/>
                </a:moveTo>
                <a:cubicBezTo>
                  <a:pt x="83183" y="0"/>
                  <a:pt x="101972" y="14711"/>
                  <a:pt x="101972" y="32861"/>
                </a:cubicBezTo>
                <a:lnTo>
                  <a:pt x="101972" y="51044"/>
                </a:lnTo>
                <a:lnTo>
                  <a:pt x="105322" y="51044"/>
                </a:lnTo>
                <a:cubicBezTo>
                  <a:pt x="113427" y="51044"/>
                  <a:pt x="120000" y="56188"/>
                  <a:pt x="120000" y="62538"/>
                </a:cubicBezTo>
                <a:lnTo>
                  <a:pt x="120000" y="108505"/>
                </a:lnTo>
                <a:cubicBezTo>
                  <a:pt x="120000" y="114855"/>
                  <a:pt x="113427" y="120000"/>
                  <a:pt x="105322" y="120000"/>
                </a:cubicBezTo>
                <a:lnTo>
                  <a:pt x="14677" y="120000"/>
                </a:lnTo>
                <a:cubicBezTo>
                  <a:pt x="6572" y="120000"/>
                  <a:pt x="0" y="114855"/>
                  <a:pt x="0" y="108505"/>
                </a:cubicBezTo>
                <a:lnTo>
                  <a:pt x="0" y="62538"/>
                </a:lnTo>
                <a:cubicBezTo>
                  <a:pt x="0" y="56188"/>
                  <a:pt x="6572" y="51044"/>
                  <a:pt x="14677" y="51044"/>
                </a:cubicBezTo>
                <a:lnTo>
                  <a:pt x="18027" y="51044"/>
                </a:lnTo>
                <a:lnTo>
                  <a:pt x="18027" y="32861"/>
                </a:lnTo>
                <a:cubicBezTo>
                  <a:pt x="18027" y="14711"/>
                  <a:pt x="36816" y="0"/>
                  <a:pt x="600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nvGrpSpPr>
          <p:cNvPr id="520" name="Shape 520"/>
          <p:cNvGrpSpPr/>
          <p:nvPr/>
        </p:nvGrpSpPr>
        <p:grpSpPr>
          <a:xfrm>
            <a:off x="150525" y="1952935"/>
            <a:ext cx="1038664" cy="776288"/>
            <a:chOff x="0" y="0"/>
            <a:chExt cx="1038663" cy="776287"/>
          </a:xfrm>
        </p:grpSpPr>
        <p:sp>
          <p:nvSpPr>
            <p:cNvPr id="521" name="Shape 521"/>
            <p:cNvSpPr/>
            <p:nvPr/>
          </p:nvSpPr>
          <p:spPr>
            <a:xfrm>
              <a:off x="0" y="0"/>
              <a:ext cx="1038662" cy="776287"/>
            </a:xfrm>
            <a:prstGeom prst="rightArrow">
              <a:avLst>
                <a:gd name="adj1" fmla="val 72086"/>
                <a:gd name="adj2" fmla="val 41820"/>
              </a:avLst>
            </a:prstGeom>
            <a:solidFill>
              <a:schemeClr val="accent1"/>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400" b="0" i="0" u="none" strike="noStrike" cap="none">
                <a:solidFill>
                  <a:srgbClr val="FFFFFF"/>
                </a:solidFill>
                <a:latin typeface="Arial"/>
                <a:ea typeface="Arial"/>
                <a:cs typeface="Arial"/>
                <a:sym typeface="Arial"/>
              </a:endParaRPr>
            </a:p>
          </p:txBody>
        </p:sp>
        <p:sp>
          <p:nvSpPr>
            <p:cNvPr id="522" name="Shape 522"/>
            <p:cNvSpPr/>
            <p:nvPr/>
          </p:nvSpPr>
          <p:spPr>
            <a:xfrm>
              <a:off x="0" y="142131"/>
              <a:ext cx="804641" cy="492025"/>
            </a:xfrm>
            <a:prstGeom prst="rect">
              <a:avLst/>
            </a:prstGeom>
            <a:no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Access App</a:t>
              </a:r>
            </a:p>
          </p:txBody>
        </p:sp>
      </p:grpSp>
      <p:sp>
        <p:nvSpPr>
          <p:cNvPr id="523" name="Shape 523"/>
          <p:cNvSpPr/>
          <p:nvPr/>
        </p:nvSpPr>
        <p:spPr>
          <a:xfrm>
            <a:off x="787370" y="2620875"/>
            <a:ext cx="1741560" cy="1041272"/>
          </a:xfrm>
          <a:custGeom>
            <a:avLst/>
            <a:gdLst/>
            <a:ahLst/>
            <a:cxnLst/>
            <a:rect l="0" t="0" r="0" b="0"/>
            <a:pathLst>
              <a:path w="120000" h="120000" extrusionOk="0">
                <a:moveTo>
                  <a:pt x="0" y="0"/>
                </a:moveTo>
                <a:cubicBezTo>
                  <a:pt x="26938" y="95729"/>
                  <a:pt x="66938" y="134182"/>
                  <a:pt x="120000" y="115359"/>
                </a:cubicBezTo>
              </a:path>
            </a:pathLst>
          </a:custGeom>
          <a:noFill/>
          <a:ln w="19050" cap="flat" cmpd="sng">
            <a:solidFill>
              <a:srgbClr val="A7A7A7"/>
            </a:solidFill>
            <a:prstDash val="solid"/>
            <a:bevel/>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524" name="Shape 524"/>
          <p:cNvSpPr/>
          <p:nvPr/>
        </p:nvSpPr>
        <p:spPr>
          <a:xfrm rot="5400000">
            <a:off x="4263310" y="3119210"/>
            <a:ext cx="382604" cy="978671"/>
          </a:xfrm>
          <a:custGeom>
            <a:avLst/>
            <a:gdLst/>
            <a:ahLst/>
            <a:cxnLst/>
            <a:rect l="0" t="0" r="0" b="0"/>
            <a:pathLst>
              <a:path w="120000" h="120000" extrusionOk="0">
                <a:moveTo>
                  <a:pt x="7666" y="12888"/>
                </a:moveTo>
                <a:lnTo>
                  <a:pt x="112333" y="12888"/>
                </a:lnTo>
                <a:lnTo>
                  <a:pt x="112333" y="3983"/>
                </a:lnTo>
                <a:lnTo>
                  <a:pt x="7666" y="3983"/>
                </a:lnTo>
                <a:close/>
                <a:moveTo>
                  <a:pt x="7666" y="25783"/>
                </a:moveTo>
                <a:lnTo>
                  <a:pt x="112333" y="25783"/>
                </a:lnTo>
                <a:lnTo>
                  <a:pt x="112333" y="16872"/>
                </a:lnTo>
                <a:lnTo>
                  <a:pt x="7666" y="16872"/>
                </a:lnTo>
                <a:close/>
                <a:moveTo>
                  <a:pt x="7666" y="38672"/>
                </a:moveTo>
                <a:lnTo>
                  <a:pt x="112333" y="38672"/>
                </a:lnTo>
                <a:lnTo>
                  <a:pt x="112333" y="29766"/>
                </a:lnTo>
                <a:lnTo>
                  <a:pt x="7666" y="29766"/>
                </a:lnTo>
                <a:close/>
                <a:moveTo>
                  <a:pt x="7666" y="51561"/>
                </a:moveTo>
                <a:lnTo>
                  <a:pt x="112333" y="51561"/>
                </a:lnTo>
                <a:lnTo>
                  <a:pt x="112333" y="42655"/>
                </a:lnTo>
                <a:lnTo>
                  <a:pt x="7666" y="42655"/>
                </a:lnTo>
                <a:close/>
                <a:moveTo>
                  <a:pt x="7666" y="64455"/>
                </a:moveTo>
                <a:lnTo>
                  <a:pt x="112333" y="64455"/>
                </a:lnTo>
                <a:lnTo>
                  <a:pt x="112333" y="55544"/>
                </a:lnTo>
                <a:lnTo>
                  <a:pt x="7666" y="55544"/>
                </a:lnTo>
                <a:close/>
                <a:moveTo>
                  <a:pt x="7666" y="77344"/>
                </a:moveTo>
                <a:lnTo>
                  <a:pt x="112333" y="77344"/>
                </a:lnTo>
                <a:lnTo>
                  <a:pt x="112333" y="68438"/>
                </a:lnTo>
                <a:lnTo>
                  <a:pt x="7666" y="68438"/>
                </a:lnTo>
                <a:close/>
                <a:moveTo>
                  <a:pt x="7666" y="90233"/>
                </a:moveTo>
                <a:lnTo>
                  <a:pt x="112333" y="90233"/>
                </a:lnTo>
                <a:lnTo>
                  <a:pt x="112333" y="81327"/>
                </a:lnTo>
                <a:lnTo>
                  <a:pt x="7666" y="81327"/>
                </a:lnTo>
                <a:close/>
                <a:moveTo>
                  <a:pt x="7666" y="103122"/>
                </a:moveTo>
                <a:lnTo>
                  <a:pt x="112333" y="103122"/>
                </a:lnTo>
                <a:lnTo>
                  <a:pt x="112333" y="94216"/>
                </a:lnTo>
                <a:lnTo>
                  <a:pt x="7666" y="94216"/>
                </a:lnTo>
                <a:close/>
                <a:moveTo>
                  <a:pt x="7666" y="116016"/>
                </a:moveTo>
                <a:lnTo>
                  <a:pt x="112333" y="116016"/>
                </a:lnTo>
                <a:lnTo>
                  <a:pt x="112333" y="107111"/>
                </a:lnTo>
                <a:lnTo>
                  <a:pt x="7666" y="107111"/>
                </a:lnTo>
                <a:close/>
                <a:moveTo>
                  <a:pt x="0" y="120000"/>
                </a:moveTo>
                <a:lnTo>
                  <a:pt x="0" y="0"/>
                </a:lnTo>
                <a:lnTo>
                  <a:pt x="120000" y="0"/>
                </a:lnTo>
                <a:lnTo>
                  <a:pt x="120000" y="120000"/>
                </a:lnTo>
                <a:lnTo>
                  <a:pt x="114250" y="120000"/>
                </a:lnTo>
                <a:lnTo>
                  <a:pt x="114250" y="120000"/>
                </a:lnTo>
                <a:lnTo>
                  <a:pt x="1916" y="120000"/>
                </a:lnTo>
                <a:lnTo>
                  <a:pt x="1916" y="120000"/>
                </a:lnTo>
                <a:close/>
              </a:path>
            </a:pathLst>
          </a:custGeom>
          <a:solidFill>
            <a:srgbClr val="000000">
              <a:alpha val="40000"/>
            </a:srgbClr>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25" name="Shape 525"/>
          <p:cNvSpPr/>
          <p:nvPr/>
        </p:nvSpPr>
        <p:spPr>
          <a:xfrm>
            <a:off x="4787867" y="3488228"/>
            <a:ext cx="177449" cy="226653"/>
          </a:xfrm>
          <a:custGeom>
            <a:avLst/>
            <a:gdLst/>
            <a:ahLst/>
            <a:cxnLst/>
            <a:rect l="0" t="0" r="0" b="0"/>
            <a:pathLst>
              <a:path w="120000" h="120000" extrusionOk="0">
                <a:moveTo>
                  <a:pt x="60000" y="58972"/>
                </a:moveTo>
                <a:cubicBezTo>
                  <a:pt x="51716" y="58972"/>
                  <a:pt x="45000" y="64227"/>
                  <a:pt x="45000" y="70711"/>
                </a:cubicBezTo>
                <a:cubicBezTo>
                  <a:pt x="45000" y="75922"/>
                  <a:pt x="49327" y="80338"/>
                  <a:pt x="55383" y="81727"/>
                </a:cubicBezTo>
                <a:lnTo>
                  <a:pt x="55383" y="104694"/>
                </a:lnTo>
                <a:cubicBezTo>
                  <a:pt x="55383" y="106694"/>
                  <a:pt x="57450" y="108311"/>
                  <a:pt x="60000" y="108311"/>
                </a:cubicBezTo>
                <a:cubicBezTo>
                  <a:pt x="62550" y="108311"/>
                  <a:pt x="64616" y="106694"/>
                  <a:pt x="64616" y="104694"/>
                </a:cubicBezTo>
                <a:lnTo>
                  <a:pt x="64616" y="81727"/>
                </a:lnTo>
                <a:cubicBezTo>
                  <a:pt x="70672" y="80338"/>
                  <a:pt x="75000" y="75922"/>
                  <a:pt x="75000" y="70711"/>
                </a:cubicBezTo>
                <a:cubicBezTo>
                  <a:pt x="75000" y="64227"/>
                  <a:pt x="68283" y="58972"/>
                  <a:pt x="60000" y="58972"/>
                </a:cubicBezTo>
                <a:close/>
                <a:moveTo>
                  <a:pt x="60000" y="16172"/>
                </a:moveTo>
                <a:cubicBezTo>
                  <a:pt x="47455" y="16172"/>
                  <a:pt x="37288" y="24133"/>
                  <a:pt x="37288" y="33950"/>
                </a:cubicBezTo>
                <a:lnTo>
                  <a:pt x="37288" y="33950"/>
                </a:lnTo>
                <a:lnTo>
                  <a:pt x="37255" y="33950"/>
                </a:lnTo>
                <a:lnTo>
                  <a:pt x="37255" y="51044"/>
                </a:lnTo>
                <a:lnTo>
                  <a:pt x="82744" y="51044"/>
                </a:lnTo>
                <a:lnTo>
                  <a:pt x="82744" y="33950"/>
                </a:lnTo>
                <a:lnTo>
                  <a:pt x="82711" y="33950"/>
                </a:lnTo>
                <a:cubicBezTo>
                  <a:pt x="82711" y="33950"/>
                  <a:pt x="82711" y="33950"/>
                  <a:pt x="82711" y="33950"/>
                </a:cubicBezTo>
                <a:cubicBezTo>
                  <a:pt x="82711" y="24133"/>
                  <a:pt x="72544" y="16172"/>
                  <a:pt x="60000" y="16172"/>
                </a:cubicBezTo>
                <a:close/>
                <a:moveTo>
                  <a:pt x="60000" y="0"/>
                </a:moveTo>
                <a:cubicBezTo>
                  <a:pt x="83183" y="0"/>
                  <a:pt x="101972" y="14711"/>
                  <a:pt x="101972" y="32861"/>
                </a:cubicBezTo>
                <a:lnTo>
                  <a:pt x="101972" y="51044"/>
                </a:lnTo>
                <a:lnTo>
                  <a:pt x="105322" y="51044"/>
                </a:lnTo>
                <a:cubicBezTo>
                  <a:pt x="113427" y="51044"/>
                  <a:pt x="120000" y="56188"/>
                  <a:pt x="120000" y="62538"/>
                </a:cubicBezTo>
                <a:lnTo>
                  <a:pt x="120000" y="108505"/>
                </a:lnTo>
                <a:cubicBezTo>
                  <a:pt x="120000" y="114855"/>
                  <a:pt x="113427" y="120000"/>
                  <a:pt x="105322" y="120000"/>
                </a:cubicBezTo>
                <a:lnTo>
                  <a:pt x="14677" y="120000"/>
                </a:lnTo>
                <a:cubicBezTo>
                  <a:pt x="6572" y="120000"/>
                  <a:pt x="0" y="114855"/>
                  <a:pt x="0" y="108505"/>
                </a:cubicBezTo>
                <a:lnTo>
                  <a:pt x="0" y="62538"/>
                </a:lnTo>
                <a:cubicBezTo>
                  <a:pt x="0" y="56188"/>
                  <a:pt x="6572" y="51044"/>
                  <a:pt x="14677" y="51044"/>
                </a:cubicBezTo>
                <a:lnTo>
                  <a:pt x="18027" y="51044"/>
                </a:lnTo>
                <a:lnTo>
                  <a:pt x="18027" y="32861"/>
                </a:lnTo>
                <a:cubicBezTo>
                  <a:pt x="18027" y="14711"/>
                  <a:pt x="36816" y="0"/>
                  <a:pt x="600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cxnSp>
        <p:nvCxnSpPr>
          <p:cNvPr id="526" name="Shape 526"/>
          <p:cNvCxnSpPr/>
          <p:nvPr/>
        </p:nvCxnSpPr>
        <p:spPr>
          <a:xfrm rot="10800000">
            <a:off x="1566493" y="2018290"/>
            <a:ext cx="1575829" cy="0"/>
          </a:xfrm>
          <a:prstGeom prst="straightConnector1">
            <a:avLst/>
          </a:prstGeom>
          <a:noFill/>
          <a:ln w="19050" cap="flat" cmpd="sng">
            <a:solidFill>
              <a:srgbClr val="65ADA7"/>
            </a:solidFill>
            <a:prstDash val="solid"/>
            <a:bevel/>
            <a:headEnd type="none" w="med" len="med"/>
            <a:tailEnd type="triangle" w="lg" len="lg"/>
          </a:ln>
        </p:spPr>
      </p:cxnSp>
      <p:sp>
        <p:nvSpPr>
          <p:cNvPr id="527" name="Shape 527"/>
          <p:cNvSpPr/>
          <p:nvPr/>
        </p:nvSpPr>
        <p:spPr>
          <a:xfrm>
            <a:off x="4457173" y="2371335"/>
            <a:ext cx="5633" cy="679113"/>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65ADA7"/>
            </a:solidFill>
            <a:prstDash val="solid"/>
            <a:bevel/>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528" name="Shape 528"/>
          <p:cNvSpPr txBox="1">
            <a:spLocks noGrp="1"/>
          </p:cNvSpPr>
          <p:nvPr>
            <p:ph type="title"/>
          </p:nvPr>
        </p:nvSpPr>
        <p:spPr>
          <a:xfrm>
            <a:off x="231244" y="131533"/>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2600" b="0" i="0" u="none" strike="noStrike" cap="none">
                <a:solidFill>
                  <a:srgbClr val="28746E"/>
                </a:solidFill>
                <a:latin typeface="Helvetica Neue"/>
                <a:ea typeface="Helvetica Neue"/>
                <a:cs typeface="Helvetica Neue"/>
                <a:sym typeface="Helvetica Neue"/>
              </a:rPr>
              <a:t>Application containers and scaling</a:t>
            </a:r>
          </a:p>
        </p:txBody>
      </p:sp>
      <p:sp>
        <p:nvSpPr>
          <p:cNvPr id="529" name="Shape 529"/>
          <p:cNvSpPr/>
          <p:nvPr/>
        </p:nvSpPr>
        <p:spPr>
          <a:xfrm rot="-2700000">
            <a:off x="2473394" y="3488821"/>
            <a:ext cx="190918" cy="190918"/>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30" name="Shape 530"/>
          <p:cNvSpPr/>
          <p:nvPr/>
        </p:nvSpPr>
        <p:spPr>
          <a:xfrm rot="-2700000">
            <a:off x="4378394" y="3488821"/>
            <a:ext cx="190918" cy="190918"/>
          </a:xfrm>
          <a:custGeom>
            <a:avLst/>
            <a:gdLst/>
            <a:ahLst/>
            <a:cxnLst/>
            <a:rect l="0" t="0" r="0" b="0"/>
            <a:pathLst>
              <a:path w="120000" h="120000" extrusionOk="0">
                <a:moveTo>
                  <a:pt x="0" y="71916"/>
                </a:moveTo>
                <a:cubicBezTo>
                  <a:pt x="0" y="45361"/>
                  <a:pt x="21527" y="23833"/>
                  <a:pt x="48083" y="23833"/>
                </a:cubicBezTo>
                <a:cubicBezTo>
                  <a:pt x="72055" y="23833"/>
                  <a:pt x="96027" y="15888"/>
                  <a:pt x="120000" y="0"/>
                </a:cubicBezTo>
                <a:cubicBezTo>
                  <a:pt x="104111" y="23972"/>
                  <a:pt x="96166" y="47944"/>
                  <a:pt x="96166" y="71916"/>
                </a:cubicBezTo>
                <a:cubicBezTo>
                  <a:pt x="96166" y="98472"/>
                  <a:pt x="74638" y="120000"/>
                  <a:pt x="48083" y="120000"/>
                </a:cubicBezTo>
                <a:cubicBezTo>
                  <a:pt x="21527" y="120000"/>
                  <a:pt x="0" y="98472"/>
                  <a:pt x="0" y="71916"/>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4"/>
                                        </p:tgtEl>
                                        <p:attrNameLst>
                                          <p:attrName>style.visibility</p:attrName>
                                        </p:attrNameLst>
                                      </p:cBhvr>
                                      <p:to>
                                        <p:strVal val="visible"/>
                                      </p:to>
                                    </p:set>
                                    <p:animEffect transition="in" filter="fade">
                                      <p:cBhvr>
                                        <p:cTn id="7" dur="500"/>
                                        <p:tgtEl>
                                          <p:spTgt spid="5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5"/>
                                        </p:tgtEl>
                                        <p:attrNameLst>
                                          <p:attrName>style.visibility</p:attrName>
                                        </p:attrNameLst>
                                      </p:cBhvr>
                                      <p:to>
                                        <p:strVal val="visible"/>
                                      </p:to>
                                    </p:set>
                                    <p:animEffect transition="in" filter="fade">
                                      <p:cBhvr>
                                        <p:cTn id="12" dur="500"/>
                                        <p:tgtEl>
                                          <p:spTgt spid="51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18"/>
                                        </p:tgtEl>
                                        <p:attrNameLst>
                                          <p:attrName>style.visibility</p:attrName>
                                        </p:attrNameLst>
                                      </p:cBhvr>
                                      <p:to>
                                        <p:strVal val="visible"/>
                                      </p:to>
                                    </p:set>
                                    <p:animEffect transition="in" filter="fade">
                                      <p:cBhvr>
                                        <p:cTn id="16" dur="500"/>
                                        <p:tgtEl>
                                          <p:spTgt spid="518"/>
                                        </p:tgtEl>
                                      </p:cBhvr>
                                    </p:animEffect>
                                  </p:childTnLst>
                                </p:cTn>
                              </p:par>
                              <p:par>
                                <p:cTn id="17" presetID="10" presetClass="entr" presetSubtype="0" fill="hold" nodeType="withEffect">
                                  <p:stCondLst>
                                    <p:cond delay="0"/>
                                  </p:stCondLst>
                                  <p:childTnLst>
                                    <p:set>
                                      <p:cBhvr>
                                        <p:cTn id="18" dur="1" fill="hold">
                                          <p:stCondLst>
                                            <p:cond delay="0"/>
                                          </p:stCondLst>
                                        </p:cTn>
                                        <p:tgtEl>
                                          <p:spTgt spid="529"/>
                                        </p:tgtEl>
                                        <p:attrNameLst>
                                          <p:attrName>style.visibility</p:attrName>
                                        </p:attrNameLst>
                                      </p:cBhvr>
                                      <p:to>
                                        <p:strVal val="visible"/>
                                      </p:to>
                                    </p:set>
                                    <p:animEffect transition="in" filter="fade">
                                      <p:cBhvr>
                                        <p:cTn id="19" dur="1100"/>
                                        <p:tgtEl>
                                          <p:spTgt spid="529"/>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519"/>
                                        </p:tgtEl>
                                        <p:attrNameLst>
                                          <p:attrName>style.visibility</p:attrName>
                                        </p:attrNameLst>
                                      </p:cBhvr>
                                      <p:to>
                                        <p:strVal val="visible"/>
                                      </p:to>
                                    </p:set>
                                    <p:animEffect transition="in" filter="fade">
                                      <p:cBhvr>
                                        <p:cTn id="23" dur="500"/>
                                        <p:tgtEl>
                                          <p:spTgt spid="5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16"/>
                                        </p:tgtEl>
                                        <p:attrNameLst>
                                          <p:attrName>style.visibility</p:attrName>
                                        </p:attrNameLst>
                                      </p:cBhvr>
                                      <p:to>
                                        <p:strVal val="visible"/>
                                      </p:to>
                                    </p:set>
                                    <p:animEffect transition="in" filter="fade">
                                      <p:cBhvr>
                                        <p:cTn id="28" dur="500"/>
                                        <p:tgtEl>
                                          <p:spTgt spid="51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517"/>
                                        </p:tgtEl>
                                        <p:attrNameLst>
                                          <p:attrName>style.visibility</p:attrName>
                                        </p:attrNameLst>
                                      </p:cBhvr>
                                      <p:to>
                                        <p:strVal val="visible"/>
                                      </p:to>
                                    </p:set>
                                    <p:animEffect transition="in" filter="fade">
                                      <p:cBhvr>
                                        <p:cTn id="32" dur="500"/>
                                        <p:tgtEl>
                                          <p:spTgt spid="5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0"/>
                                        </p:tgtEl>
                                        <p:attrNameLst>
                                          <p:attrName>style.visibility</p:attrName>
                                        </p:attrNameLst>
                                      </p:cBhvr>
                                      <p:to>
                                        <p:strVal val="visible"/>
                                      </p:to>
                                    </p:set>
                                    <p:animEffect transition="in" filter="fade">
                                      <p:cBhvr>
                                        <p:cTn id="37" dur="500"/>
                                        <p:tgtEl>
                                          <p:spTgt spid="520"/>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23"/>
                                        </p:tgtEl>
                                        <p:attrNameLst>
                                          <p:attrName>style.visibility</p:attrName>
                                        </p:attrNameLst>
                                      </p:cBhvr>
                                      <p:to>
                                        <p:strVal val="visible"/>
                                      </p:to>
                                    </p:set>
                                    <p:animEffect transition="in" filter="fade">
                                      <p:cBhvr>
                                        <p:cTn id="41" dur="500"/>
                                        <p:tgtEl>
                                          <p:spTgt spid="5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23"/>
                                        </p:tgtEl>
                                      </p:cBhvr>
                                    </p:animEffect>
                                    <p:set>
                                      <p:cBhvr>
                                        <p:cTn id="46" dur="1" fill="hold">
                                          <p:stCondLst>
                                            <p:cond delay="500"/>
                                          </p:stCondLst>
                                        </p:cTn>
                                        <p:tgtEl>
                                          <p:spTgt spid="52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524"/>
                                        </p:tgtEl>
                                        <p:attrNameLst>
                                          <p:attrName>style.visibility</p:attrName>
                                        </p:attrNameLst>
                                      </p:cBhvr>
                                      <p:to>
                                        <p:strVal val="visible"/>
                                      </p:to>
                                    </p:set>
                                    <p:animEffect transition="in" filter="fade">
                                      <p:cBhvr>
                                        <p:cTn id="50" dur="500"/>
                                        <p:tgtEl>
                                          <p:spTgt spid="524"/>
                                        </p:tgtEl>
                                      </p:cBhvr>
                                    </p:animEffect>
                                  </p:childTnLst>
                                </p:cTn>
                              </p:par>
                              <p:par>
                                <p:cTn id="51" presetID="10" presetClass="entr" presetSubtype="0" fill="hold" nodeType="withEffect">
                                  <p:stCondLst>
                                    <p:cond delay="0"/>
                                  </p:stCondLst>
                                  <p:childTnLst>
                                    <p:set>
                                      <p:cBhvr>
                                        <p:cTn id="52" dur="1" fill="hold">
                                          <p:stCondLst>
                                            <p:cond delay="0"/>
                                          </p:stCondLst>
                                        </p:cTn>
                                        <p:tgtEl>
                                          <p:spTgt spid="530"/>
                                        </p:tgtEl>
                                        <p:attrNameLst>
                                          <p:attrName>style.visibility</p:attrName>
                                        </p:attrNameLst>
                                      </p:cBhvr>
                                      <p:to>
                                        <p:strVal val="visible"/>
                                      </p:to>
                                    </p:set>
                                    <p:animEffect transition="in" filter="fade">
                                      <p:cBhvr>
                                        <p:cTn id="53" dur="1100"/>
                                        <p:tgtEl>
                                          <p:spTgt spid="530"/>
                                        </p:tgtEl>
                                      </p:cBhvr>
                                    </p:animEffect>
                                  </p:childTnLst>
                                </p:cTn>
                              </p:par>
                            </p:childTnLst>
                          </p:cTn>
                        </p:par>
                        <p:par>
                          <p:cTn id="54" fill="hold">
                            <p:stCondLst>
                              <p:cond delay="1600"/>
                            </p:stCondLst>
                            <p:childTnLst>
                              <p:par>
                                <p:cTn id="55" presetID="10" presetClass="entr" presetSubtype="0" fill="hold" nodeType="afterEffect">
                                  <p:stCondLst>
                                    <p:cond delay="0"/>
                                  </p:stCondLst>
                                  <p:childTnLst>
                                    <p:set>
                                      <p:cBhvr>
                                        <p:cTn id="56" dur="1" fill="hold">
                                          <p:stCondLst>
                                            <p:cond delay="0"/>
                                          </p:stCondLst>
                                        </p:cTn>
                                        <p:tgtEl>
                                          <p:spTgt spid="525"/>
                                        </p:tgtEl>
                                        <p:attrNameLst>
                                          <p:attrName>style.visibility</p:attrName>
                                        </p:attrNameLst>
                                      </p:cBhvr>
                                      <p:to>
                                        <p:strVal val="visible"/>
                                      </p:to>
                                    </p:set>
                                    <p:animEffect transition="in" filter="fade">
                                      <p:cBhvr>
                                        <p:cTn id="57" dur="500"/>
                                        <p:tgtEl>
                                          <p:spTgt spid="525"/>
                                        </p:tgtEl>
                                      </p:cBhvr>
                                    </p:animEffect>
                                  </p:childTnLst>
                                </p:cTn>
                              </p:par>
                            </p:childTnLst>
                          </p:cTn>
                        </p:par>
                        <p:par>
                          <p:cTn id="58" fill="hold">
                            <p:stCondLst>
                              <p:cond delay="2100"/>
                            </p:stCondLst>
                            <p:childTnLst>
                              <p:par>
                                <p:cTn id="59" presetID="10" presetClass="entr" presetSubtype="0" fill="hold" nodeType="afterEffect">
                                  <p:stCondLst>
                                    <p:cond delay="0"/>
                                  </p:stCondLst>
                                  <p:childTnLst>
                                    <p:set>
                                      <p:cBhvr>
                                        <p:cTn id="60" dur="1" fill="hold">
                                          <p:stCondLst>
                                            <p:cond delay="0"/>
                                          </p:stCondLst>
                                        </p:cTn>
                                        <p:tgtEl>
                                          <p:spTgt spid="527"/>
                                        </p:tgtEl>
                                        <p:attrNameLst>
                                          <p:attrName>style.visibility</p:attrName>
                                        </p:attrNameLst>
                                      </p:cBhvr>
                                      <p:to>
                                        <p:strVal val="visible"/>
                                      </p:to>
                                    </p:set>
                                    <p:animEffect transition="in" filter="fade">
                                      <p:cBhvr>
                                        <p:cTn id="61" dur="500"/>
                                        <p:tgtEl>
                                          <p:spTgt spid="527"/>
                                        </p:tgtEl>
                                      </p:cBhvr>
                                    </p:animEffect>
                                  </p:childTnLst>
                                </p:cTn>
                              </p:par>
                            </p:childTnLst>
                          </p:cTn>
                        </p:par>
                        <p:par>
                          <p:cTn id="62" fill="hold">
                            <p:stCondLst>
                              <p:cond delay="2600"/>
                            </p:stCondLst>
                            <p:childTnLst>
                              <p:par>
                                <p:cTn id="63" presetID="10" presetClass="entr" presetSubtype="0" fill="hold" nodeType="afterEffect">
                                  <p:stCondLst>
                                    <p:cond delay="0"/>
                                  </p:stCondLst>
                                  <p:childTnLst>
                                    <p:set>
                                      <p:cBhvr>
                                        <p:cTn id="64" dur="1" fill="hold">
                                          <p:stCondLst>
                                            <p:cond delay="0"/>
                                          </p:stCondLst>
                                        </p:cTn>
                                        <p:tgtEl>
                                          <p:spTgt spid="526"/>
                                        </p:tgtEl>
                                        <p:attrNameLst>
                                          <p:attrName>style.visibility</p:attrName>
                                        </p:attrNameLst>
                                      </p:cBhvr>
                                      <p:to>
                                        <p:strVal val="visible"/>
                                      </p:to>
                                    </p:set>
                                    <p:animEffect transition="in" filter="fade">
                                      <p:cBhvr>
                                        <p:cTn id="65" dur="5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Shape 535"/>
          <p:cNvSpPr/>
          <p:nvPr/>
        </p:nvSpPr>
        <p:spPr>
          <a:xfrm>
            <a:off x="2059182" y="776616"/>
            <a:ext cx="3255581" cy="3729657"/>
          </a:xfrm>
          <a:prstGeom prst="roundRect">
            <a:avLst>
              <a:gd name="adj" fmla="val 452"/>
            </a:avLst>
          </a:prstGeom>
          <a:solidFill>
            <a:srgbClr val="A7A7A7">
              <a:alpha val="18823"/>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36" name="Shape 536"/>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18</a:t>
            </a:fld>
            <a:endParaRPr lang="en-US" sz="800" b="0" i="0" u="none" strike="noStrike" cap="none">
              <a:solidFill>
                <a:srgbClr val="808080"/>
              </a:solidFill>
              <a:latin typeface="Arial"/>
              <a:ea typeface="Arial"/>
              <a:cs typeface="Arial"/>
              <a:sym typeface="Arial"/>
            </a:endParaRPr>
          </a:p>
        </p:txBody>
      </p:sp>
      <p:grpSp>
        <p:nvGrpSpPr>
          <p:cNvPr id="537" name="Shape 537"/>
          <p:cNvGrpSpPr/>
          <p:nvPr/>
        </p:nvGrpSpPr>
        <p:grpSpPr>
          <a:xfrm>
            <a:off x="2913733" y="1335616"/>
            <a:ext cx="2061529" cy="387176"/>
            <a:chOff x="0" y="0"/>
            <a:chExt cx="2061527" cy="387174"/>
          </a:xfrm>
        </p:grpSpPr>
        <p:sp>
          <p:nvSpPr>
            <p:cNvPr id="538" name="Shape 538"/>
            <p:cNvSpPr/>
            <p:nvPr/>
          </p:nvSpPr>
          <p:spPr>
            <a:xfrm>
              <a:off x="0" y="0"/>
              <a:ext cx="2061527" cy="387174"/>
            </a:xfrm>
            <a:prstGeom prst="roundRect">
              <a:avLst>
                <a:gd name="adj" fmla="val 13038"/>
              </a:avLst>
            </a:prstGeom>
            <a:solidFill>
              <a:srgbClr val="545454"/>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DB</a:t>
              </a:r>
            </a:p>
          </p:txBody>
        </p:sp>
        <p:sp>
          <p:nvSpPr>
            <p:cNvPr id="539" name="Shape 539"/>
            <p:cNvSpPr/>
            <p:nvPr/>
          </p:nvSpPr>
          <p:spPr>
            <a:xfrm>
              <a:off x="139793" y="85728"/>
              <a:ext cx="206830" cy="215719"/>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grpSp>
        <p:nvGrpSpPr>
          <p:cNvPr id="540" name="Shape 540"/>
          <p:cNvGrpSpPr/>
          <p:nvPr/>
        </p:nvGrpSpPr>
        <p:grpSpPr>
          <a:xfrm>
            <a:off x="2139413" y="876846"/>
            <a:ext cx="367763" cy="3529198"/>
            <a:chOff x="0" y="0"/>
            <a:chExt cx="367761" cy="3529198"/>
          </a:xfrm>
        </p:grpSpPr>
        <p:sp>
          <p:nvSpPr>
            <p:cNvPr id="541" name="Shape 541"/>
            <p:cNvSpPr/>
            <p:nvPr/>
          </p:nvSpPr>
          <p:spPr>
            <a:xfrm rot="-5400000">
              <a:off x="-1580718" y="1580718"/>
              <a:ext cx="3529198" cy="367761"/>
            </a:xfrm>
            <a:prstGeom prst="roundRect">
              <a:avLst>
                <a:gd name="adj" fmla="val 13079"/>
              </a:avLst>
            </a:prstGeom>
            <a:solidFill>
              <a:srgbClr val="5E5E5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Router</a:t>
              </a:r>
            </a:p>
          </p:txBody>
        </p:sp>
        <p:pic>
          <p:nvPicPr>
            <p:cNvPr id="542" name="Shape 542"/>
            <p:cNvPicPr preferRelativeResize="0"/>
            <p:nvPr/>
          </p:nvPicPr>
          <p:blipFill rotWithShape="1">
            <a:blip r:embed="rId3">
              <a:alphaModFix/>
            </a:blip>
            <a:srcRect/>
            <a:stretch/>
          </p:blipFill>
          <p:spPr>
            <a:xfrm rot="-5400000">
              <a:off x="74044" y="3210347"/>
              <a:ext cx="228477" cy="228477"/>
            </a:xfrm>
            <a:prstGeom prst="rect">
              <a:avLst/>
            </a:prstGeom>
            <a:noFill/>
            <a:ln>
              <a:noFill/>
            </a:ln>
          </p:spPr>
        </p:pic>
      </p:grpSp>
      <p:sp>
        <p:nvSpPr>
          <p:cNvPr id="543" name="Shape 543"/>
          <p:cNvSpPr/>
          <p:nvPr/>
        </p:nvSpPr>
        <p:spPr>
          <a:xfrm>
            <a:off x="4134123" y="1335616"/>
            <a:ext cx="675754" cy="39624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900" b="0" i="0" u="none" strike="noStrike" cap="none">
                <a:solidFill>
                  <a:srgbClr val="FFFFFF"/>
                </a:solidFill>
                <a:latin typeface="Arial"/>
                <a:ea typeface="Arial"/>
                <a:cs typeface="Arial"/>
                <a:sym typeface="Arial"/>
              </a:rPr>
              <a:t>Service</a:t>
            </a:r>
          </a:p>
          <a:p>
            <a:pPr marL="0" marR="0" lvl="0" indent="0" algn="l" rtl="0">
              <a:lnSpc>
                <a:spcPct val="100000"/>
              </a:lnSpc>
              <a:spcBef>
                <a:spcPts val="0"/>
              </a:spcBef>
              <a:spcAft>
                <a:spcPts val="0"/>
              </a:spcAft>
              <a:buClr>
                <a:srgbClr val="FFFFFF"/>
              </a:buClr>
              <a:buSzPct val="25000"/>
              <a:buFont typeface="Arial"/>
              <a:buNone/>
            </a:pPr>
            <a:r>
              <a:rPr lang="en-US" sz="900" b="0" i="0" u="none" strike="noStrike" cap="none">
                <a:solidFill>
                  <a:srgbClr val="FFFFFF"/>
                </a:solidFill>
                <a:latin typeface="Arial"/>
                <a:ea typeface="Arial"/>
                <a:cs typeface="Arial"/>
                <a:sym typeface="Arial"/>
              </a:rPr>
              <a:t>credentials</a:t>
            </a:r>
          </a:p>
        </p:txBody>
      </p:sp>
      <p:sp>
        <p:nvSpPr>
          <p:cNvPr id="544" name="Shape 544"/>
          <p:cNvSpPr/>
          <p:nvPr/>
        </p:nvSpPr>
        <p:spPr>
          <a:xfrm rot="10800000">
            <a:off x="6290700" y="2352810"/>
            <a:ext cx="1614774" cy="304801"/>
          </a:xfrm>
          <a:prstGeom prst="rightArrow">
            <a:avLst>
              <a:gd name="adj1" fmla="val 65968"/>
              <a:gd name="adj2" fmla="val 85375"/>
            </a:avLst>
          </a:prstGeom>
          <a:solidFill>
            <a:schemeClr val="accent1"/>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45" name="Shape 545"/>
          <p:cNvSpPr/>
          <p:nvPr/>
        </p:nvSpPr>
        <p:spPr>
          <a:xfrm rot="10800000">
            <a:off x="6290700" y="2978463"/>
            <a:ext cx="1614774" cy="304801"/>
          </a:xfrm>
          <a:prstGeom prst="rightArrow">
            <a:avLst>
              <a:gd name="adj1" fmla="val 65968"/>
              <a:gd name="adj2" fmla="val 85375"/>
            </a:avLst>
          </a:prstGeom>
          <a:solidFill>
            <a:schemeClr val="accent1"/>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nvGrpSpPr>
          <p:cNvPr id="546" name="Shape 546"/>
          <p:cNvGrpSpPr/>
          <p:nvPr/>
        </p:nvGrpSpPr>
        <p:grpSpPr>
          <a:xfrm>
            <a:off x="6290701" y="2039984"/>
            <a:ext cx="1614775" cy="304801"/>
            <a:chOff x="0" y="0"/>
            <a:chExt cx="1614774" cy="304799"/>
          </a:xfrm>
        </p:grpSpPr>
        <p:sp>
          <p:nvSpPr>
            <p:cNvPr id="547" name="Shape 547"/>
            <p:cNvSpPr/>
            <p:nvPr/>
          </p:nvSpPr>
          <p:spPr>
            <a:xfrm>
              <a:off x="0" y="0"/>
              <a:ext cx="1614774" cy="304799"/>
            </a:xfrm>
            <a:prstGeom prst="rightArrow">
              <a:avLst>
                <a:gd name="adj1" fmla="val 65968"/>
                <a:gd name="adj2" fmla="val 85375"/>
              </a:avLst>
            </a:prstGeom>
            <a:solidFill>
              <a:schemeClr val="accent1"/>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48" name="Shape 548"/>
            <p:cNvSpPr/>
            <p:nvPr/>
          </p:nvSpPr>
          <p:spPr>
            <a:xfrm>
              <a:off x="0" y="63500"/>
              <a:ext cx="1443109" cy="1778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0" i="0" u="none" strike="noStrike" cap="none">
                  <a:solidFill>
                    <a:srgbClr val="FFFFFF"/>
                  </a:solidFill>
                  <a:latin typeface="Arial"/>
                  <a:ea typeface="Arial"/>
                  <a:cs typeface="Arial"/>
                  <a:sym typeface="Arial"/>
                </a:rPr>
                <a:t>reserve resources</a:t>
              </a:r>
            </a:p>
          </p:txBody>
        </p:sp>
      </p:grpSp>
      <p:grpSp>
        <p:nvGrpSpPr>
          <p:cNvPr id="549" name="Shape 549"/>
          <p:cNvGrpSpPr/>
          <p:nvPr/>
        </p:nvGrpSpPr>
        <p:grpSpPr>
          <a:xfrm>
            <a:off x="6290701" y="2678159"/>
            <a:ext cx="1614775" cy="304801"/>
            <a:chOff x="0" y="0"/>
            <a:chExt cx="1614774" cy="304799"/>
          </a:xfrm>
        </p:grpSpPr>
        <p:sp>
          <p:nvSpPr>
            <p:cNvPr id="550" name="Shape 550"/>
            <p:cNvSpPr/>
            <p:nvPr/>
          </p:nvSpPr>
          <p:spPr>
            <a:xfrm>
              <a:off x="0" y="0"/>
              <a:ext cx="1614774" cy="304799"/>
            </a:xfrm>
            <a:prstGeom prst="rightArrow">
              <a:avLst>
                <a:gd name="adj1" fmla="val 65968"/>
                <a:gd name="adj2" fmla="val 85375"/>
              </a:avLst>
            </a:prstGeom>
            <a:solidFill>
              <a:schemeClr val="accent1"/>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51" name="Shape 551"/>
            <p:cNvSpPr/>
            <p:nvPr/>
          </p:nvSpPr>
          <p:spPr>
            <a:xfrm>
              <a:off x="0" y="63500"/>
              <a:ext cx="1443109" cy="1778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0" i="0" u="none" strike="noStrike" cap="none">
                  <a:solidFill>
                    <a:srgbClr val="FFFFFF"/>
                  </a:solidFill>
                  <a:latin typeface="Arial"/>
                  <a:ea typeface="Arial"/>
                  <a:cs typeface="Arial"/>
                  <a:sym typeface="Arial"/>
                </a:rPr>
                <a:t>obtain connection data</a:t>
              </a:r>
            </a:p>
          </p:txBody>
        </p:sp>
      </p:grpSp>
      <p:grpSp>
        <p:nvGrpSpPr>
          <p:cNvPr id="552" name="Shape 552"/>
          <p:cNvGrpSpPr/>
          <p:nvPr/>
        </p:nvGrpSpPr>
        <p:grpSpPr>
          <a:xfrm>
            <a:off x="324123" y="2046816"/>
            <a:ext cx="914400" cy="1217218"/>
            <a:chOff x="0" y="0"/>
            <a:chExt cx="914400" cy="1217217"/>
          </a:xfrm>
        </p:grpSpPr>
        <p:sp>
          <p:nvSpPr>
            <p:cNvPr id="553" name="Shape 553"/>
            <p:cNvSpPr/>
            <p:nvPr/>
          </p:nvSpPr>
          <p:spPr>
            <a:xfrm>
              <a:off x="0" y="0"/>
              <a:ext cx="914400" cy="1217217"/>
            </a:xfrm>
            <a:prstGeom prst="roundRect">
              <a:avLst>
                <a:gd name="adj" fmla="val 4579"/>
              </a:avLst>
            </a:prstGeom>
            <a:solidFill>
              <a:srgbClr val="28746E"/>
            </a:solid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554" name="Shape 554"/>
            <p:cNvSpPr/>
            <p:nvPr/>
          </p:nvSpPr>
          <p:spPr>
            <a:xfrm>
              <a:off x="12262" y="12262"/>
              <a:ext cx="889873" cy="203201"/>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CLI</a:t>
              </a:r>
            </a:p>
          </p:txBody>
        </p:sp>
      </p:grpSp>
      <p:grpSp>
        <p:nvGrpSpPr>
          <p:cNvPr id="555" name="Shape 555"/>
          <p:cNvGrpSpPr/>
          <p:nvPr/>
        </p:nvGrpSpPr>
        <p:grpSpPr>
          <a:xfrm>
            <a:off x="2851241" y="2046816"/>
            <a:ext cx="914400" cy="1217218"/>
            <a:chOff x="0" y="0"/>
            <a:chExt cx="914400" cy="1217217"/>
          </a:xfrm>
        </p:grpSpPr>
        <p:sp>
          <p:nvSpPr>
            <p:cNvPr id="556" name="Shape 556"/>
            <p:cNvSpPr/>
            <p:nvPr/>
          </p:nvSpPr>
          <p:spPr>
            <a:xfrm>
              <a:off x="0" y="0"/>
              <a:ext cx="914400" cy="1217217"/>
            </a:xfrm>
            <a:prstGeom prst="roundRect">
              <a:avLst>
                <a:gd name="adj" fmla="val 4579"/>
              </a:avLst>
            </a:prstGeom>
            <a:solidFill>
              <a:srgbClr val="28746E"/>
            </a:solid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557" name="Shape 557"/>
            <p:cNvSpPr/>
            <p:nvPr/>
          </p:nvSpPr>
          <p:spPr>
            <a:xfrm>
              <a:off x="12262" y="12262"/>
              <a:ext cx="889873" cy="4064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Cloud Controller</a:t>
              </a:r>
            </a:p>
          </p:txBody>
        </p:sp>
      </p:grpSp>
      <p:grpSp>
        <p:nvGrpSpPr>
          <p:cNvPr id="558" name="Shape 558"/>
          <p:cNvGrpSpPr/>
          <p:nvPr/>
        </p:nvGrpSpPr>
        <p:grpSpPr>
          <a:xfrm>
            <a:off x="5378357" y="2046816"/>
            <a:ext cx="914400" cy="1217218"/>
            <a:chOff x="0" y="0"/>
            <a:chExt cx="914400" cy="1217217"/>
          </a:xfrm>
        </p:grpSpPr>
        <p:sp>
          <p:nvSpPr>
            <p:cNvPr id="559" name="Shape 559"/>
            <p:cNvSpPr/>
            <p:nvPr/>
          </p:nvSpPr>
          <p:spPr>
            <a:xfrm>
              <a:off x="0" y="0"/>
              <a:ext cx="914400" cy="1217217"/>
            </a:xfrm>
            <a:prstGeom prst="roundRect">
              <a:avLst>
                <a:gd name="adj" fmla="val 4579"/>
              </a:avLst>
            </a:prstGeom>
            <a:solidFill>
              <a:srgbClr val="28746E"/>
            </a:solid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560" name="Shape 560"/>
            <p:cNvSpPr/>
            <p:nvPr/>
          </p:nvSpPr>
          <p:spPr>
            <a:xfrm>
              <a:off x="12262" y="12262"/>
              <a:ext cx="889873" cy="4064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Service</a:t>
              </a:r>
            </a:p>
            <a:p>
              <a:pPr marL="0" marR="0" lvl="0" indent="0" algn="ctr"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Broker</a:t>
              </a:r>
            </a:p>
          </p:txBody>
        </p:sp>
      </p:grpSp>
      <p:grpSp>
        <p:nvGrpSpPr>
          <p:cNvPr id="561" name="Shape 561"/>
          <p:cNvGrpSpPr/>
          <p:nvPr/>
        </p:nvGrpSpPr>
        <p:grpSpPr>
          <a:xfrm>
            <a:off x="7905475" y="2046816"/>
            <a:ext cx="914400" cy="1217218"/>
            <a:chOff x="0" y="0"/>
            <a:chExt cx="914400" cy="1217217"/>
          </a:xfrm>
        </p:grpSpPr>
        <p:sp>
          <p:nvSpPr>
            <p:cNvPr id="562" name="Shape 562"/>
            <p:cNvSpPr/>
            <p:nvPr/>
          </p:nvSpPr>
          <p:spPr>
            <a:xfrm>
              <a:off x="0" y="0"/>
              <a:ext cx="914400" cy="1217217"/>
            </a:xfrm>
            <a:prstGeom prst="roundRect">
              <a:avLst>
                <a:gd name="adj" fmla="val 4579"/>
              </a:avLst>
            </a:prstGeom>
            <a:solidFill>
              <a:srgbClr val="28746E"/>
            </a:solid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563" name="Shape 563"/>
            <p:cNvSpPr/>
            <p:nvPr/>
          </p:nvSpPr>
          <p:spPr>
            <a:xfrm>
              <a:off x="12262" y="12262"/>
              <a:ext cx="889873" cy="406400"/>
            </a:xfrm>
            <a:prstGeom prst="rect">
              <a:avLst/>
            </a:prstGeom>
            <a:noFill/>
            <a:ln>
              <a:noFill/>
            </a:ln>
          </p:spPr>
          <p:txBody>
            <a:bodyPr lIns="0" tIns="0" rIns="0" bIns="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Data</a:t>
              </a:r>
            </a:p>
            <a:p>
              <a:pPr marL="0" marR="0" lvl="0" indent="0" algn="ctr"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Service</a:t>
              </a:r>
            </a:p>
          </p:txBody>
        </p:sp>
      </p:grpSp>
      <p:sp>
        <p:nvSpPr>
          <p:cNvPr id="564" name="Shape 564"/>
          <p:cNvSpPr/>
          <p:nvPr/>
        </p:nvSpPr>
        <p:spPr>
          <a:xfrm>
            <a:off x="3208900" y="2641444"/>
            <a:ext cx="199083" cy="265671"/>
          </a:xfrm>
          <a:custGeom>
            <a:avLst/>
            <a:gdLst/>
            <a:ahLst/>
            <a:cxnLst/>
            <a:rect l="0" t="0" r="0" b="0"/>
            <a:pathLst>
              <a:path w="120000" h="120000" extrusionOk="0">
                <a:moveTo>
                  <a:pt x="60000" y="92322"/>
                </a:moveTo>
                <a:lnTo>
                  <a:pt x="38588" y="104577"/>
                </a:lnTo>
                <a:cubicBezTo>
                  <a:pt x="44388" y="108216"/>
                  <a:pt x="51905" y="110083"/>
                  <a:pt x="60000" y="110083"/>
                </a:cubicBezTo>
                <a:cubicBezTo>
                  <a:pt x="68094" y="110083"/>
                  <a:pt x="75611" y="108216"/>
                  <a:pt x="81411" y="104583"/>
                </a:cubicBezTo>
                <a:close/>
                <a:moveTo>
                  <a:pt x="23777" y="71588"/>
                </a:moveTo>
                <a:cubicBezTo>
                  <a:pt x="22205" y="74561"/>
                  <a:pt x="21433" y="77805"/>
                  <a:pt x="21433" y="81183"/>
                </a:cubicBezTo>
                <a:cubicBezTo>
                  <a:pt x="21433" y="90788"/>
                  <a:pt x="27683" y="99294"/>
                  <a:pt x="37705" y="104133"/>
                </a:cubicBezTo>
                <a:lnTo>
                  <a:pt x="45905" y="84255"/>
                </a:lnTo>
                <a:close/>
                <a:moveTo>
                  <a:pt x="96222" y="71588"/>
                </a:moveTo>
                <a:lnTo>
                  <a:pt x="74094" y="84255"/>
                </a:lnTo>
                <a:lnTo>
                  <a:pt x="82294" y="104133"/>
                </a:lnTo>
                <a:cubicBezTo>
                  <a:pt x="92316" y="99294"/>
                  <a:pt x="98566" y="90788"/>
                  <a:pt x="98566" y="81183"/>
                </a:cubicBezTo>
                <a:cubicBezTo>
                  <a:pt x="98566" y="77805"/>
                  <a:pt x="97794" y="74561"/>
                  <a:pt x="96222" y="71588"/>
                </a:cubicBezTo>
                <a:close/>
                <a:moveTo>
                  <a:pt x="60944" y="52355"/>
                </a:moveTo>
                <a:lnTo>
                  <a:pt x="68711" y="71200"/>
                </a:lnTo>
                <a:lnTo>
                  <a:pt x="96055" y="71200"/>
                </a:lnTo>
                <a:cubicBezTo>
                  <a:pt x="90850" y="60350"/>
                  <a:pt x="77133" y="52583"/>
                  <a:pt x="60944" y="52355"/>
                </a:cubicBezTo>
                <a:close/>
                <a:moveTo>
                  <a:pt x="59055" y="52355"/>
                </a:moveTo>
                <a:cubicBezTo>
                  <a:pt x="42866" y="52583"/>
                  <a:pt x="29150" y="60350"/>
                  <a:pt x="23944" y="71200"/>
                </a:cubicBezTo>
                <a:lnTo>
                  <a:pt x="51288" y="71200"/>
                </a:lnTo>
                <a:close/>
                <a:moveTo>
                  <a:pt x="70361" y="14650"/>
                </a:moveTo>
                <a:lnTo>
                  <a:pt x="111800" y="14650"/>
                </a:lnTo>
                <a:lnTo>
                  <a:pt x="111800" y="29161"/>
                </a:lnTo>
                <a:lnTo>
                  <a:pt x="88172" y="48677"/>
                </a:lnTo>
                <a:cubicBezTo>
                  <a:pt x="102411" y="55550"/>
                  <a:pt x="111800" y="67544"/>
                  <a:pt x="111800" y="81183"/>
                </a:cubicBezTo>
                <a:cubicBezTo>
                  <a:pt x="111800" y="102622"/>
                  <a:pt x="88605" y="120000"/>
                  <a:pt x="60000" y="120000"/>
                </a:cubicBezTo>
                <a:cubicBezTo>
                  <a:pt x="31394" y="120000"/>
                  <a:pt x="8200" y="102622"/>
                  <a:pt x="8200" y="81183"/>
                </a:cubicBezTo>
                <a:cubicBezTo>
                  <a:pt x="8200" y="67561"/>
                  <a:pt x="17566" y="55577"/>
                  <a:pt x="31772" y="48700"/>
                </a:cubicBezTo>
                <a:lnTo>
                  <a:pt x="8200" y="29227"/>
                </a:lnTo>
                <a:lnTo>
                  <a:pt x="8200" y="14716"/>
                </a:lnTo>
                <a:lnTo>
                  <a:pt x="49638" y="14716"/>
                </a:lnTo>
                <a:lnTo>
                  <a:pt x="49638" y="43150"/>
                </a:lnTo>
                <a:cubicBezTo>
                  <a:pt x="52988" y="42638"/>
                  <a:pt x="56450" y="42366"/>
                  <a:pt x="60000" y="42366"/>
                </a:cubicBezTo>
                <a:lnTo>
                  <a:pt x="70361" y="43150"/>
                </a:lnTo>
                <a:lnTo>
                  <a:pt x="70361" y="29161"/>
                </a:lnTo>
                <a:close/>
                <a:moveTo>
                  <a:pt x="0" y="0"/>
                </a:moveTo>
                <a:lnTo>
                  <a:pt x="120000" y="0"/>
                </a:lnTo>
                <a:lnTo>
                  <a:pt x="120000" y="9377"/>
                </a:lnTo>
                <a:lnTo>
                  <a:pt x="0" y="9377"/>
                </a:ln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65" name="Shape 565"/>
          <p:cNvSpPr/>
          <p:nvPr/>
        </p:nvSpPr>
        <p:spPr>
          <a:xfrm>
            <a:off x="5721782" y="2641444"/>
            <a:ext cx="227550" cy="227546"/>
          </a:xfrm>
          <a:custGeom>
            <a:avLst/>
            <a:gdLst/>
            <a:ahLst/>
            <a:cxnLst/>
            <a:rect l="0" t="0" r="0" b="0"/>
            <a:pathLst>
              <a:path w="120000" h="120000" extrusionOk="0">
                <a:moveTo>
                  <a:pt x="25661" y="84322"/>
                </a:moveTo>
                <a:cubicBezTo>
                  <a:pt x="19755" y="84322"/>
                  <a:pt x="14972" y="89111"/>
                  <a:pt x="14972" y="95016"/>
                </a:cubicBezTo>
                <a:lnTo>
                  <a:pt x="14966" y="95016"/>
                </a:lnTo>
                <a:cubicBezTo>
                  <a:pt x="14966" y="100922"/>
                  <a:pt x="19755" y="105705"/>
                  <a:pt x="25661" y="105705"/>
                </a:cubicBezTo>
                <a:cubicBezTo>
                  <a:pt x="31566" y="105705"/>
                  <a:pt x="36355" y="100922"/>
                  <a:pt x="36355" y="95016"/>
                </a:cubicBezTo>
                <a:lnTo>
                  <a:pt x="36355" y="84322"/>
                </a:lnTo>
                <a:close/>
                <a:moveTo>
                  <a:pt x="84316" y="83605"/>
                </a:moveTo>
                <a:lnTo>
                  <a:pt x="84316" y="94300"/>
                </a:lnTo>
                <a:cubicBezTo>
                  <a:pt x="84316" y="100205"/>
                  <a:pt x="89105" y="104994"/>
                  <a:pt x="95011" y="104994"/>
                </a:cubicBezTo>
                <a:lnTo>
                  <a:pt x="95011" y="104994"/>
                </a:lnTo>
                <a:cubicBezTo>
                  <a:pt x="100916" y="104994"/>
                  <a:pt x="105700" y="100205"/>
                  <a:pt x="105700" y="94300"/>
                </a:cubicBezTo>
                <a:cubicBezTo>
                  <a:pt x="105700" y="88394"/>
                  <a:pt x="100916" y="83605"/>
                  <a:pt x="95011" y="83605"/>
                </a:cubicBezTo>
                <a:close/>
                <a:moveTo>
                  <a:pt x="49733" y="49516"/>
                </a:moveTo>
                <a:lnTo>
                  <a:pt x="49733" y="49644"/>
                </a:lnTo>
                <a:lnTo>
                  <a:pt x="49627" y="49644"/>
                </a:lnTo>
                <a:lnTo>
                  <a:pt x="49627" y="70372"/>
                </a:lnTo>
                <a:lnTo>
                  <a:pt x="70366" y="70372"/>
                </a:lnTo>
                <a:lnTo>
                  <a:pt x="70366" y="70333"/>
                </a:lnTo>
                <a:lnTo>
                  <a:pt x="70483" y="70333"/>
                </a:lnTo>
                <a:lnTo>
                  <a:pt x="70483" y="49627"/>
                </a:lnTo>
                <a:lnTo>
                  <a:pt x="70372" y="49627"/>
                </a:lnTo>
                <a:lnTo>
                  <a:pt x="70372" y="49516"/>
                </a:lnTo>
                <a:close/>
                <a:moveTo>
                  <a:pt x="25094" y="14988"/>
                </a:moveTo>
                <a:cubicBezTo>
                  <a:pt x="19188" y="14988"/>
                  <a:pt x="14400" y="19772"/>
                  <a:pt x="14400" y="25677"/>
                </a:cubicBezTo>
                <a:cubicBezTo>
                  <a:pt x="14400" y="31583"/>
                  <a:pt x="19188" y="36372"/>
                  <a:pt x="25094" y="36372"/>
                </a:cubicBezTo>
                <a:lnTo>
                  <a:pt x="35783" y="36372"/>
                </a:lnTo>
                <a:lnTo>
                  <a:pt x="35783" y="25677"/>
                </a:lnTo>
                <a:cubicBezTo>
                  <a:pt x="35783" y="19772"/>
                  <a:pt x="31000" y="14988"/>
                  <a:pt x="25094" y="14988"/>
                </a:cubicBezTo>
                <a:close/>
                <a:moveTo>
                  <a:pt x="94338" y="14294"/>
                </a:moveTo>
                <a:cubicBezTo>
                  <a:pt x="88433" y="14294"/>
                  <a:pt x="83644" y="19077"/>
                  <a:pt x="83644" y="24983"/>
                </a:cubicBezTo>
                <a:lnTo>
                  <a:pt x="83644" y="35677"/>
                </a:lnTo>
                <a:lnTo>
                  <a:pt x="94338" y="35677"/>
                </a:lnTo>
                <a:cubicBezTo>
                  <a:pt x="100244" y="35677"/>
                  <a:pt x="105027" y="30888"/>
                  <a:pt x="105027" y="24983"/>
                </a:cubicBezTo>
                <a:lnTo>
                  <a:pt x="105033" y="24983"/>
                </a:lnTo>
                <a:cubicBezTo>
                  <a:pt x="105033" y="19077"/>
                  <a:pt x="100244" y="14294"/>
                  <a:pt x="94338" y="14294"/>
                </a:cubicBezTo>
                <a:close/>
                <a:moveTo>
                  <a:pt x="95188" y="0"/>
                </a:moveTo>
                <a:cubicBezTo>
                  <a:pt x="108888" y="0"/>
                  <a:pt x="120000" y="11111"/>
                  <a:pt x="120000" y="24811"/>
                </a:cubicBezTo>
                <a:lnTo>
                  <a:pt x="120000" y="24811"/>
                </a:lnTo>
                <a:cubicBezTo>
                  <a:pt x="120000" y="38516"/>
                  <a:pt x="108888" y="49627"/>
                  <a:pt x="95188" y="49627"/>
                </a:cubicBezTo>
                <a:lnTo>
                  <a:pt x="83655" y="49627"/>
                </a:lnTo>
                <a:lnTo>
                  <a:pt x="83655" y="70333"/>
                </a:lnTo>
                <a:lnTo>
                  <a:pt x="95177" y="70333"/>
                </a:lnTo>
                <a:cubicBezTo>
                  <a:pt x="108883" y="70333"/>
                  <a:pt x="119994" y="81444"/>
                  <a:pt x="119994" y="95150"/>
                </a:cubicBezTo>
                <a:cubicBezTo>
                  <a:pt x="119994" y="108850"/>
                  <a:pt x="108883" y="119961"/>
                  <a:pt x="95177" y="119961"/>
                </a:cubicBezTo>
                <a:lnTo>
                  <a:pt x="95177" y="119961"/>
                </a:lnTo>
                <a:cubicBezTo>
                  <a:pt x="81477" y="119961"/>
                  <a:pt x="70366" y="108850"/>
                  <a:pt x="70366" y="95150"/>
                </a:cubicBezTo>
                <a:lnTo>
                  <a:pt x="70366" y="84333"/>
                </a:lnTo>
                <a:lnTo>
                  <a:pt x="49627" y="84333"/>
                </a:lnTo>
                <a:lnTo>
                  <a:pt x="49627" y="95188"/>
                </a:lnTo>
                <a:cubicBezTo>
                  <a:pt x="49627" y="108888"/>
                  <a:pt x="38516" y="120000"/>
                  <a:pt x="24811" y="120000"/>
                </a:cubicBezTo>
                <a:cubicBezTo>
                  <a:pt x="11111" y="120000"/>
                  <a:pt x="0" y="108888"/>
                  <a:pt x="0" y="95188"/>
                </a:cubicBezTo>
                <a:lnTo>
                  <a:pt x="0" y="95188"/>
                </a:lnTo>
                <a:cubicBezTo>
                  <a:pt x="0" y="81483"/>
                  <a:pt x="11111" y="70372"/>
                  <a:pt x="24811" y="70372"/>
                </a:cubicBezTo>
                <a:lnTo>
                  <a:pt x="36394" y="70372"/>
                </a:lnTo>
                <a:lnTo>
                  <a:pt x="36394" y="49644"/>
                </a:lnTo>
                <a:lnTo>
                  <a:pt x="24922" y="49644"/>
                </a:lnTo>
                <a:cubicBezTo>
                  <a:pt x="11216" y="49644"/>
                  <a:pt x="105" y="38538"/>
                  <a:pt x="105" y="24833"/>
                </a:cubicBezTo>
                <a:cubicBezTo>
                  <a:pt x="105" y="11127"/>
                  <a:pt x="11216" y="16"/>
                  <a:pt x="24922" y="16"/>
                </a:cubicBezTo>
                <a:lnTo>
                  <a:pt x="24922" y="16"/>
                </a:lnTo>
                <a:cubicBezTo>
                  <a:pt x="38627" y="16"/>
                  <a:pt x="49733" y="11127"/>
                  <a:pt x="49733" y="24833"/>
                </a:cubicBezTo>
                <a:lnTo>
                  <a:pt x="49733" y="37072"/>
                </a:lnTo>
                <a:lnTo>
                  <a:pt x="70372" y="37072"/>
                </a:lnTo>
                <a:lnTo>
                  <a:pt x="70372" y="24811"/>
                </a:lnTo>
                <a:cubicBezTo>
                  <a:pt x="70372" y="11111"/>
                  <a:pt x="81483" y="0"/>
                  <a:pt x="95188"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66" name="Shape 566"/>
          <p:cNvSpPr/>
          <p:nvPr/>
        </p:nvSpPr>
        <p:spPr>
          <a:xfrm>
            <a:off x="647974" y="2665941"/>
            <a:ext cx="266701" cy="212421"/>
          </a:xfrm>
          <a:custGeom>
            <a:avLst/>
            <a:gdLst/>
            <a:ahLst/>
            <a:cxnLst/>
            <a:rect l="0" t="0" r="0" b="0"/>
            <a:pathLst>
              <a:path w="120000" h="120000" extrusionOk="0">
                <a:moveTo>
                  <a:pt x="59955" y="69227"/>
                </a:moveTo>
                <a:lnTo>
                  <a:pt x="59955" y="83677"/>
                </a:lnTo>
                <a:lnTo>
                  <a:pt x="94900" y="83677"/>
                </a:lnTo>
                <a:lnTo>
                  <a:pt x="94900" y="69227"/>
                </a:lnTo>
                <a:close/>
                <a:moveTo>
                  <a:pt x="14927" y="16072"/>
                </a:moveTo>
                <a:lnTo>
                  <a:pt x="14927" y="32355"/>
                </a:lnTo>
                <a:lnTo>
                  <a:pt x="42050" y="49833"/>
                </a:lnTo>
                <a:lnTo>
                  <a:pt x="14927" y="67316"/>
                </a:lnTo>
                <a:lnTo>
                  <a:pt x="14927" y="83594"/>
                </a:lnTo>
                <a:lnTo>
                  <a:pt x="56511" y="56794"/>
                </a:lnTo>
                <a:lnTo>
                  <a:pt x="56511" y="42872"/>
                </a:lnTo>
                <a:close/>
                <a:moveTo>
                  <a:pt x="9500" y="0"/>
                </a:moveTo>
                <a:lnTo>
                  <a:pt x="110500" y="0"/>
                </a:lnTo>
                <a:cubicBezTo>
                  <a:pt x="115744" y="0"/>
                  <a:pt x="120000" y="5338"/>
                  <a:pt x="120000" y="11927"/>
                </a:cubicBezTo>
                <a:lnTo>
                  <a:pt x="120000" y="108072"/>
                </a:lnTo>
                <a:cubicBezTo>
                  <a:pt x="120000" y="114661"/>
                  <a:pt x="115744" y="120000"/>
                  <a:pt x="110500" y="120000"/>
                </a:cubicBezTo>
                <a:lnTo>
                  <a:pt x="9500" y="120000"/>
                </a:lnTo>
                <a:cubicBezTo>
                  <a:pt x="4255" y="120000"/>
                  <a:pt x="0" y="114661"/>
                  <a:pt x="0" y="108072"/>
                </a:cubicBezTo>
                <a:lnTo>
                  <a:pt x="0" y="11927"/>
                </a:lnTo>
                <a:cubicBezTo>
                  <a:pt x="0" y="5338"/>
                  <a:pt x="4255" y="0"/>
                  <a:pt x="95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67" name="Shape 567"/>
          <p:cNvSpPr/>
          <p:nvPr/>
        </p:nvSpPr>
        <p:spPr>
          <a:xfrm>
            <a:off x="8247260" y="2656192"/>
            <a:ext cx="230830" cy="222170"/>
          </a:xfrm>
          <a:custGeom>
            <a:avLst/>
            <a:gdLst/>
            <a:ahLst/>
            <a:cxnLst/>
            <a:rect l="0" t="0" r="0" b="0"/>
            <a:pathLst>
              <a:path w="120000" h="120000" extrusionOk="0">
                <a:moveTo>
                  <a:pt x="0" y="65958"/>
                </a:moveTo>
                <a:cubicBezTo>
                  <a:pt x="0" y="74777"/>
                  <a:pt x="24071" y="81917"/>
                  <a:pt x="53765" y="81917"/>
                </a:cubicBezTo>
                <a:lnTo>
                  <a:pt x="53765" y="116516"/>
                </a:lnTo>
                <a:cubicBezTo>
                  <a:pt x="24182" y="116516"/>
                  <a:pt x="183" y="109425"/>
                  <a:pt x="33" y="100657"/>
                </a:cubicBezTo>
                <a:lnTo>
                  <a:pt x="0" y="100657"/>
                </a:lnTo>
                <a:lnTo>
                  <a:pt x="0" y="100557"/>
                </a:lnTo>
                <a:close/>
                <a:moveTo>
                  <a:pt x="0" y="22151"/>
                </a:moveTo>
                <a:cubicBezTo>
                  <a:pt x="0" y="30964"/>
                  <a:pt x="24071" y="38110"/>
                  <a:pt x="53765" y="38110"/>
                </a:cubicBezTo>
                <a:lnTo>
                  <a:pt x="53765" y="72709"/>
                </a:lnTo>
                <a:cubicBezTo>
                  <a:pt x="24182" y="72709"/>
                  <a:pt x="183" y="65613"/>
                  <a:pt x="33" y="56845"/>
                </a:cubicBezTo>
                <a:lnTo>
                  <a:pt x="0" y="56845"/>
                </a:lnTo>
                <a:lnTo>
                  <a:pt x="0" y="56744"/>
                </a:lnTo>
                <a:close/>
                <a:moveTo>
                  <a:pt x="61519" y="0"/>
                </a:moveTo>
                <a:lnTo>
                  <a:pt x="66067" y="0"/>
                </a:lnTo>
                <a:cubicBezTo>
                  <a:pt x="67732" y="0"/>
                  <a:pt x="69074" y="1399"/>
                  <a:pt x="69074" y="3127"/>
                </a:cubicBezTo>
                <a:cubicBezTo>
                  <a:pt x="69074" y="6822"/>
                  <a:pt x="69608" y="10011"/>
                  <a:pt x="70237" y="13612"/>
                </a:cubicBezTo>
                <a:cubicBezTo>
                  <a:pt x="74802" y="14542"/>
                  <a:pt x="79122" y="16164"/>
                  <a:pt x="83035" y="18500"/>
                </a:cubicBezTo>
                <a:cubicBezTo>
                  <a:pt x="85841" y="16086"/>
                  <a:pt x="88285" y="13963"/>
                  <a:pt x="90640" y="11047"/>
                </a:cubicBezTo>
                <a:cubicBezTo>
                  <a:pt x="91709" y="9726"/>
                  <a:pt x="93607" y="9554"/>
                  <a:pt x="94876" y="10663"/>
                </a:cubicBezTo>
                <a:lnTo>
                  <a:pt x="98428" y="13762"/>
                </a:lnTo>
                <a:lnTo>
                  <a:pt x="98973" y="14236"/>
                </a:lnTo>
                <a:lnTo>
                  <a:pt x="102525" y="17329"/>
                </a:lnTo>
                <a:cubicBezTo>
                  <a:pt x="103800" y="18439"/>
                  <a:pt x="103961" y="20412"/>
                  <a:pt x="102898" y="21733"/>
                </a:cubicBezTo>
                <a:cubicBezTo>
                  <a:pt x="100599" y="24576"/>
                  <a:pt x="99035" y="27380"/>
                  <a:pt x="97287" y="30574"/>
                </a:cubicBezTo>
                <a:cubicBezTo>
                  <a:pt x="100170" y="34225"/>
                  <a:pt x="102542" y="38333"/>
                  <a:pt x="104184" y="42820"/>
                </a:cubicBezTo>
                <a:cubicBezTo>
                  <a:pt x="107875" y="42842"/>
                  <a:pt x="111092" y="42859"/>
                  <a:pt x="114739" y="42190"/>
                </a:cubicBezTo>
                <a:cubicBezTo>
                  <a:pt x="116375" y="41895"/>
                  <a:pt x="117934" y="43026"/>
                  <a:pt x="118224" y="44726"/>
                </a:cubicBezTo>
                <a:lnTo>
                  <a:pt x="119025" y="49470"/>
                </a:lnTo>
                <a:lnTo>
                  <a:pt x="119153" y="50200"/>
                </a:lnTo>
                <a:lnTo>
                  <a:pt x="119955" y="54944"/>
                </a:lnTo>
                <a:cubicBezTo>
                  <a:pt x="120244" y="56638"/>
                  <a:pt x="119153" y="58260"/>
                  <a:pt x="117517" y="58561"/>
                </a:cubicBezTo>
                <a:cubicBezTo>
                  <a:pt x="113982" y="59208"/>
                  <a:pt x="111037" y="60317"/>
                  <a:pt x="107702" y="61605"/>
                </a:cubicBezTo>
                <a:cubicBezTo>
                  <a:pt x="107658" y="66633"/>
                  <a:pt x="106867" y="71482"/>
                  <a:pt x="105364" y="76008"/>
                </a:cubicBezTo>
                <a:cubicBezTo>
                  <a:pt x="108120" y="78433"/>
                  <a:pt x="110541" y="80557"/>
                  <a:pt x="113692" y="82447"/>
                </a:cubicBezTo>
                <a:cubicBezTo>
                  <a:pt x="115134" y="83311"/>
                  <a:pt x="115624" y="85217"/>
                  <a:pt x="114794" y="86716"/>
                </a:cubicBezTo>
                <a:lnTo>
                  <a:pt x="112473" y="90886"/>
                </a:lnTo>
                <a:lnTo>
                  <a:pt x="112122" y="91527"/>
                </a:lnTo>
                <a:lnTo>
                  <a:pt x="109801" y="95696"/>
                </a:lnTo>
                <a:cubicBezTo>
                  <a:pt x="108971" y="97190"/>
                  <a:pt x="107134" y="97703"/>
                  <a:pt x="105693" y="96839"/>
                </a:cubicBezTo>
                <a:cubicBezTo>
                  <a:pt x="102592" y="94977"/>
                  <a:pt x="99652" y="93862"/>
                  <a:pt x="96312" y="92619"/>
                </a:cubicBezTo>
                <a:cubicBezTo>
                  <a:pt x="93351" y="96298"/>
                  <a:pt x="89810" y="99442"/>
                  <a:pt x="85880" y="101989"/>
                </a:cubicBezTo>
                <a:cubicBezTo>
                  <a:pt x="86470" y="105596"/>
                  <a:pt x="87016" y="108779"/>
                  <a:pt x="88235" y="112257"/>
                </a:cubicBezTo>
                <a:cubicBezTo>
                  <a:pt x="88803" y="113879"/>
                  <a:pt x="88001" y="115674"/>
                  <a:pt x="86437" y="116265"/>
                </a:cubicBezTo>
                <a:lnTo>
                  <a:pt x="82083" y="117909"/>
                </a:lnTo>
                <a:lnTo>
                  <a:pt x="81415" y="118166"/>
                </a:lnTo>
                <a:lnTo>
                  <a:pt x="77056" y="119810"/>
                </a:lnTo>
                <a:cubicBezTo>
                  <a:pt x="75498" y="120401"/>
                  <a:pt x="73772" y="119565"/>
                  <a:pt x="73204" y="117943"/>
                </a:cubicBezTo>
                <a:cubicBezTo>
                  <a:pt x="72013" y="114542"/>
                  <a:pt x="70504" y="111783"/>
                  <a:pt x="68773" y="108706"/>
                </a:cubicBezTo>
                <a:lnTo>
                  <a:pt x="61519" y="109375"/>
                </a:lnTo>
                <a:lnTo>
                  <a:pt x="61519" y="85997"/>
                </a:lnTo>
                <a:cubicBezTo>
                  <a:pt x="74874" y="85969"/>
                  <a:pt x="85691" y="74710"/>
                  <a:pt x="85691" y="60819"/>
                </a:cubicBezTo>
                <a:cubicBezTo>
                  <a:pt x="85691" y="46934"/>
                  <a:pt x="74874" y="35674"/>
                  <a:pt x="61519" y="35646"/>
                </a:cubicBezTo>
                <a:close/>
                <a:moveTo>
                  <a:pt x="53765" y="0"/>
                </a:moveTo>
                <a:lnTo>
                  <a:pt x="53765" y="30161"/>
                </a:lnTo>
                <a:cubicBezTo>
                  <a:pt x="25702" y="30161"/>
                  <a:pt x="2956" y="23411"/>
                  <a:pt x="2956" y="15083"/>
                </a:cubicBezTo>
                <a:cubicBezTo>
                  <a:pt x="2956" y="6750"/>
                  <a:pt x="25702" y="0"/>
                  <a:pt x="53765"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68" name="Shape 568"/>
          <p:cNvSpPr/>
          <p:nvPr/>
        </p:nvSpPr>
        <p:spPr>
          <a:xfrm rot="-5400000">
            <a:off x="3153759" y="1739733"/>
            <a:ext cx="309363" cy="304801"/>
          </a:xfrm>
          <a:prstGeom prst="rightArrow">
            <a:avLst>
              <a:gd name="adj1" fmla="val 51014"/>
              <a:gd name="adj2" fmla="val 56403"/>
            </a:avLst>
          </a:prstGeom>
          <a:solidFill>
            <a:srgbClr val="7F7F7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69" name="Shape 569"/>
          <p:cNvSpPr/>
          <p:nvPr/>
        </p:nvSpPr>
        <p:spPr>
          <a:xfrm>
            <a:off x="2057582" y="781024"/>
            <a:ext cx="3258782" cy="3720844"/>
          </a:xfrm>
          <a:prstGeom prst="roundRect">
            <a:avLst>
              <a:gd name="adj" fmla="val 1559"/>
            </a:avLst>
          </a:prstGeom>
          <a:noFill/>
          <a:ln w="25400" cap="flat" cmpd="sng">
            <a:solidFill>
              <a:srgbClr val="28746E"/>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pic>
        <p:nvPicPr>
          <p:cNvPr id="570" name="Shape 570"/>
          <p:cNvPicPr preferRelativeResize="0"/>
          <p:nvPr/>
        </p:nvPicPr>
        <p:blipFill rotWithShape="1">
          <a:blip r:embed="rId4">
            <a:alphaModFix/>
          </a:blip>
          <a:srcRect l="3267" t="13725" r="13071" b="40958"/>
          <a:stretch/>
        </p:blipFill>
        <p:spPr>
          <a:xfrm>
            <a:off x="3836944" y="3313246"/>
            <a:ext cx="1435528" cy="777578"/>
          </a:xfrm>
          <a:prstGeom prst="rect">
            <a:avLst/>
          </a:prstGeom>
          <a:noFill/>
          <a:ln>
            <a:noFill/>
          </a:ln>
        </p:spPr>
      </p:pic>
      <p:sp>
        <p:nvSpPr>
          <p:cNvPr id="571" name="Shape 571"/>
          <p:cNvSpPr/>
          <p:nvPr/>
        </p:nvSpPr>
        <p:spPr>
          <a:xfrm>
            <a:off x="4178298" y="4022157"/>
            <a:ext cx="966190" cy="40894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sz="1800" b="0" i="0" u="none" strike="noStrike" cap="none">
                <a:solidFill>
                  <a:schemeClr val="accent1"/>
                </a:solidFill>
                <a:latin typeface="Arial"/>
                <a:ea typeface="Arial"/>
                <a:cs typeface="Arial"/>
                <a:sym typeface="Arial"/>
              </a:rPr>
              <a:t>Runtime</a:t>
            </a:r>
          </a:p>
        </p:txBody>
      </p:sp>
      <p:grpSp>
        <p:nvGrpSpPr>
          <p:cNvPr id="572" name="Shape 572"/>
          <p:cNvGrpSpPr/>
          <p:nvPr/>
        </p:nvGrpSpPr>
        <p:grpSpPr>
          <a:xfrm>
            <a:off x="1239332" y="2039984"/>
            <a:ext cx="1614775" cy="304801"/>
            <a:chOff x="0" y="0"/>
            <a:chExt cx="1614774" cy="304799"/>
          </a:xfrm>
        </p:grpSpPr>
        <p:sp>
          <p:nvSpPr>
            <p:cNvPr id="573" name="Shape 573"/>
            <p:cNvSpPr/>
            <p:nvPr/>
          </p:nvSpPr>
          <p:spPr>
            <a:xfrm>
              <a:off x="0" y="0"/>
              <a:ext cx="1614774" cy="304799"/>
            </a:xfrm>
            <a:prstGeom prst="rightArrow">
              <a:avLst>
                <a:gd name="adj1" fmla="val 65968"/>
                <a:gd name="adj2" fmla="val 85375"/>
              </a:avLst>
            </a:prstGeom>
            <a:solidFill>
              <a:srgbClr val="7F7F7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74" name="Shape 574"/>
            <p:cNvSpPr/>
            <p:nvPr/>
          </p:nvSpPr>
          <p:spPr>
            <a:xfrm>
              <a:off x="0" y="63500"/>
              <a:ext cx="1443109" cy="1778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0" i="0" u="none" strike="noStrike" cap="none">
                  <a:solidFill>
                    <a:srgbClr val="FFFFFF"/>
                  </a:solidFill>
                  <a:latin typeface="Arial"/>
                  <a:ea typeface="Arial"/>
                  <a:cs typeface="Arial"/>
                  <a:sym typeface="Arial"/>
                </a:rPr>
                <a:t>create service (HTTP)</a:t>
              </a:r>
            </a:p>
          </p:txBody>
        </p:sp>
      </p:grpSp>
      <p:sp>
        <p:nvSpPr>
          <p:cNvPr id="575" name="Shape 575"/>
          <p:cNvSpPr/>
          <p:nvPr/>
        </p:nvSpPr>
        <p:spPr>
          <a:xfrm rot="10800000">
            <a:off x="1236467" y="2352810"/>
            <a:ext cx="1614774" cy="304801"/>
          </a:xfrm>
          <a:prstGeom prst="rightArrow">
            <a:avLst>
              <a:gd name="adj1" fmla="val 65968"/>
              <a:gd name="adj2" fmla="val 85375"/>
            </a:avLst>
          </a:prstGeom>
          <a:solidFill>
            <a:srgbClr val="7F7F7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nvGrpSpPr>
          <p:cNvPr id="576" name="Shape 576"/>
          <p:cNvGrpSpPr/>
          <p:nvPr/>
        </p:nvGrpSpPr>
        <p:grpSpPr>
          <a:xfrm>
            <a:off x="1241388" y="2678159"/>
            <a:ext cx="1614775" cy="304801"/>
            <a:chOff x="0" y="0"/>
            <a:chExt cx="1614774" cy="304799"/>
          </a:xfrm>
        </p:grpSpPr>
        <p:sp>
          <p:nvSpPr>
            <p:cNvPr id="577" name="Shape 577"/>
            <p:cNvSpPr/>
            <p:nvPr/>
          </p:nvSpPr>
          <p:spPr>
            <a:xfrm>
              <a:off x="0" y="0"/>
              <a:ext cx="1614774" cy="304799"/>
            </a:xfrm>
            <a:prstGeom prst="rightArrow">
              <a:avLst>
                <a:gd name="adj1" fmla="val 65968"/>
                <a:gd name="adj2" fmla="val 85375"/>
              </a:avLst>
            </a:prstGeom>
            <a:solidFill>
              <a:srgbClr val="7F7F7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78" name="Shape 578"/>
            <p:cNvSpPr/>
            <p:nvPr/>
          </p:nvSpPr>
          <p:spPr>
            <a:xfrm>
              <a:off x="0" y="63500"/>
              <a:ext cx="1443109" cy="1778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0" i="0" u="none" strike="noStrike" cap="none">
                  <a:solidFill>
                    <a:srgbClr val="FFFFFF"/>
                  </a:solidFill>
                  <a:latin typeface="Arial"/>
                  <a:ea typeface="Arial"/>
                  <a:cs typeface="Arial"/>
                  <a:sym typeface="Arial"/>
                </a:rPr>
                <a:t>bind service (HTTP)</a:t>
              </a:r>
            </a:p>
          </p:txBody>
        </p:sp>
      </p:grpSp>
      <p:sp>
        <p:nvSpPr>
          <p:cNvPr id="579" name="Shape 579"/>
          <p:cNvSpPr/>
          <p:nvPr/>
        </p:nvSpPr>
        <p:spPr>
          <a:xfrm rot="10800000">
            <a:off x="1236467" y="2978463"/>
            <a:ext cx="1614774" cy="304801"/>
          </a:xfrm>
          <a:prstGeom prst="rightArrow">
            <a:avLst>
              <a:gd name="adj1" fmla="val 65968"/>
              <a:gd name="adj2" fmla="val 85375"/>
            </a:avLst>
          </a:prstGeom>
          <a:solidFill>
            <a:srgbClr val="7F7F7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80" name="Shape 580"/>
          <p:cNvSpPr/>
          <p:nvPr/>
        </p:nvSpPr>
        <p:spPr>
          <a:xfrm rot="10800000">
            <a:off x="3765641" y="2352810"/>
            <a:ext cx="1614774" cy="304801"/>
          </a:xfrm>
          <a:prstGeom prst="rightArrow">
            <a:avLst>
              <a:gd name="adj1" fmla="val 65968"/>
              <a:gd name="adj2" fmla="val 85375"/>
            </a:avLst>
          </a:prstGeom>
          <a:solidFill>
            <a:srgbClr val="7F7F7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81" name="Shape 581"/>
          <p:cNvSpPr/>
          <p:nvPr/>
        </p:nvSpPr>
        <p:spPr>
          <a:xfrm rot="10800000">
            <a:off x="3765641" y="2978463"/>
            <a:ext cx="1614774" cy="304801"/>
          </a:xfrm>
          <a:prstGeom prst="rightArrow">
            <a:avLst>
              <a:gd name="adj1" fmla="val 65968"/>
              <a:gd name="adj2" fmla="val 85375"/>
            </a:avLst>
          </a:prstGeom>
          <a:solidFill>
            <a:srgbClr val="7F7F7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nvGrpSpPr>
          <p:cNvPr id="582" name="Shape 582"/>
          <p:cNvGrpSpPr/>
          <p:nvPr/>
        </p:nvGrpSpPr>
        <p:grpSpPr>
          <a:xfrm>
            <a:off x="3763583" y="2039984"/>
            <a:ext cx="1614775" cy="304801"/>
            <a:chOff x="0" y="0"/>
            <a:chExt cx="1614774" cy="304799"/>
          </a:xfrm>
        </p:grpSpPr>
        <p:sp>
          <p:nvSpPr>
            <p:cNvPr id="583" name="Shape 583"/>
            <p:cNvSpPr/>
            <p:nvPr/>
          </p:nvSpPr>
          <p:spPr>
            <a:xfrm>
              <a:off x="0" y="0"/>
              <a:ext cx="1614774" cy="304799"/>
            </a:xfrm>
            <a:prstGeom prst="rightArrow">
              <a:avLst>
                <a:gd name="adj1" fmla="val 65968"/>
                <a:gd name="adj2" fmla="val 85375"/>
              </a:avLst>
            </a:prstGeom>
            <a:solidFill>
              <a:srgbClr val="7F7F7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84" name="Shape 584"/>
            <p:cNvSpPr/>
            <p:nvPr/>
          </p:nvSpPr>
          <p:spPr>
            <a:xfrm>
              <a:off x="0" y="63500"/>
              <a:ext cx="1443109" cy="1778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0" i="0" u="none" strike="noStrike" cap="none">
                  <a:solidFill>
                    <a:srgbClr val="FFFFFF"/>
                  </a:solidFill>
                  <a:latin typeface="Arial"/>
                  <a:ea typeface="Arial"/>
                  <a:cs typeface="Arial"/>
                  <a:sym typeface="Arial"/>
                </a:rPr>
                <a:t>create service (HTTP)</a:t>
              </a:r>
            </a:p>
          </p:txBody>
        </p:sp>
      </p:grpSp>
      <p:grpSp>
        <p:nvGrpSpPr>
          <p:cNvPr id="585" name="Shape 585"/>
          <p:cNvGrpSpPr/>
          <p:nvPr/>
        </p:nvGrpSpPr>
        <p:grpSpPr>
          <a:xfrm>
            <a:off x="3765641" y="2675071"/>
            <a:ext cx="1614775" cy="304801"/>
            <a:chOff x="0" y="0"/>
            <a:chExt cx="1614774" cy="304799"/>
          </a:xfrm>
        </p:grpSpPr>
        <p:sp>
          <p:nvSpPr>
            <p:cNvPr id="586" name="Shape 586"/>
            <p:cNvSpPr/>
            <p:nvPr/>
          </p:nvSpPr>
          <p:spPr>
            <a:xfrm>
              <a:off x="0" y="0"/>
              <a:ext cx="1614774" cy="304799"/>
            </a:xfrm>
            <a:prstGeom prst="rightArrow">
              <a:avLst>
                <a:gd name="adj1" fmla="val 65968"/>
                <a:gd name="adj2" fmla="val 85375"/>
              </a:avLst>
            </a:prstGeom>
            <a:solidFill>
              <a:srgbClr val="7F7F7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587" name="Shape 587"/>
            <p:cNvSpPr/>
            <p:nvPr/>
          </p:nvSpPr>
          <p:spPr>
            <a:xfrm>
              <a:off x="0" y="63500"/>
              <a:ext cx="1443109" cy="177800"/>
            </a:xfrm>
            <a:prstGeom prst="rect">
              <a:avLst/>
            </a:prstGeom>
            <a:no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000" b="0" i="0" u="none" strike="noStrike" cap="none">
                  <a:solidFill>
                    <a:srgbClr val="FFFFFF"/>
                  </a:solidFill>
                  <a:latin typeface="Arial"/>
                  <a:ea typeface="Arial"/>
                  <a:cs typeface="Arial"/>
                  <a:sym typeface="Arial"/>
                </a:rPr>
                <a:t>bind service (HTTP)</a:t>
              </a:r>
            </a:p>
          </p:txBody>
        </p:sp>
      </p:grpSp>
      <p:sp>
        <p:nvSpPr>
          <p:cNvPr id="588" name="Shape 588"/>
          <p:cNvSpPr txBox="1">
            <a:spLocks noGrp="1"/>
          </p:cNvSpPr>
          <p:nvPr>
            <p:ph type="title"/>
          </p:nvPr>
        </p:nvSpPr>
        <p:spPr>
          <a:xfrm>
            <a:off x="231244" y="131533"/>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2600" b="0" i="0" u="none" strike="noStrike" cap="none">
                <a:solidFill>
                  <a:srgbClr val="28746E"/>
                </a:solidFill>
                <a:latin typeface="Helvetica Neue"/>
                <a:ea typeface="Helvetica Neue"/>
                <a:cs typeface="Helvetica Neue"/>
                <a:sym typeface="Helvetica Neue"/>
              </a:rPr>
              <a:t>Service create and bind</a:t>
            </a:r>
          </a:p>
        </p:txBody>
      </p:sp>
    </p:spTree>
  </p:cSld>
  <p:clrMapOvr>
    <a:masterClrMapping/>
  </p:clrMapOvr>
  <p:transition xmlns:p14="http://schemas.microsoft.com/office/powerpoint/2010/main" spd="slow">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animEffect transition="in" filter="fade">
                                      <p:cBhvr>
                                        <p:cTn id="7" dur="500"/>
                                        <p:tgtEl>
                                          <p:spTgt spid="57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2"/>
                                        </p:tgtEl>
                                        <p:attrNameLst>
                                          <p:attrName>style.visibility</p:attrName>
                                        </p:attrNameLst>
                                      </p:cBhvr>
                                      <p:to>
                                        <p:strVal val="visible"/>
                                      </p:to>
                                    </p:set>
                                    <p:animEffect transition="in" filter="fade">
                                      <p:cBhvr>
                                        <p:cTn id="11" dur="500"/>
                                        <p:tgtEl>
                                          <p:spTgt spid="58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46"/>
                                        </p:tgtEl>
                                        <p:attrNameLst>
                                          <p:attrName>style.visibility</p:attrName>
                                        </p:attrNameLst>
                                      </p:cBhvr>
                                      <p:to>
                                        <p:strVal val="visible"/>
                                      </p:to>
                                    </p:set>
                                    <p:animEffect transition="in" filter="fade">
                                      <p:cBhvr>
                                        <p:cTn id="16" dur="500"/>
                                        <p:tgtEl>
                                          <p:spTgt spid="54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44"/>
                                        </p:tgtEl>
                                        <p:attrNameLst>
                                          <p:attrName>style.visibility</p:attrName>
                                        </p:attrNameLst>
                                      </p:cBhvr>
                                      <p:to>
                                        <p:strVal val="visible"/>
                                      </p:to>
                                    </p:set>
                                    <p:animEffect transition="in" filter="fade">
                                      <p:cBhvr>
                                        <p:cTn id="20" dur="500"/>
                                        <p:tgtEl>
                                          <p:spTgt spid="544"/>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80"/>
                                        </p:tgtEl>
                                        <p:attrNameLst>
                                          <p:attrName>style.visibility</p:attrName>
                                        </p:attrNameLst>
                                      </p:cBhvr>
                                      <p:to>
                                        <p:strVal val="visible"/>
                                      </p:to>
                                    </p:set>
                                    <p:animEffect transition="in" filter="fade">
                                      <p:cBhvr>
                                        <p:cTn id="24" dur="500"/>
                                        <p:tgtEl>
                                          <p:spTgt spid="58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575"/>
                                        </p:tgtEl>
                                        <p:attrNameLst>
                                          <p:attrName>style.visibility</p:attrName>
                                        </p:attrNameLst>
                                      </p:cBhvr>
                                      <p:to>
                                        <p:strVal val="visible"/>
                                      </p:to>
                                    </p:set>
                                    <p:animEffect transition="in" filter="fade">
                                      <p:cBhvr>
                                        <p:cTn id="28" dur="500"/>
                                        <p:tgtEl>
                                          <p:spTgt spid="57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76"/>
                                        </p:tgtEl>
                                        <p:attrNameLst>
                                          <p:attrName>style.visibility</p:attrName>
                                        </p:attrNameLst>
                                      </p:cBhvr>
                                      <p:to>
                                        <p:strVal val="visible"/>
                                      </p:to>
                                    </p:set>
                                    <p:animEffect transition="in" filter="fade">
                                      <p:cBhvr>
                                        <p:cTn id="33" dur="500"/>
                                        <p:tgtEl>
                                          <p:spTgt spid="576"/>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85"/>
                                        </p:tgtEl>
                                        <p:attrNameLst>
                                          <p:attrName>style.visibility</p:attrName>
                                        </p:attrNameLst>
                                      </p:cBhvr>
                                      <p:to>
                                        <p:strVal val="visible"/>
                                      </p:to>
                                    </p:set>
                                    <p:animEffect transition="in" filter="fade">
                                      <p:cBhvr>
                                        <p:cTn id="37" dur="500"/>
                                        <p:tgtEl>
                                          <p:spTgt spid="58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9"/>
                                        </p:tgtEl>
                                        <p:attrNameLst>
                                          <p:attrName>style.visibility</p:attrName>
                                        </p:attrNameLst>
                                      </p:cBhvr>
                                      <p:to>
                                        <p:strVal val="visible"/>
                                      </p:to>
                                    </p:set>
                                    <p:animEffect transition="in" filter="fade">
                                      <p:cBhvr>
                                        <p:cTn id="42" dur="500"/>
                                        <p:tgtEl>
                                          <p:spTgt spid="549"/>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545"/>
                                        </p:tgtEl>
                                        <p:attrNameLst>
                                          <p:attrName>style.visibility</p:attrName>
                                        </p:attrNameLst>
                                      </p:cBhvr>
                                      <p:to>
                                        <p:strVal val="visible"/>
                                      </p:to>
                                    </p:set>
                                    <p:animEffect transition="in" filter="fade">
                                      <p:cBhvr>
                                        <p:cTn id="46" dur="500"/>
                                        <p:tgtEl>
                                          <p:spTgt spid="545"/>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581"/>
                                        </p:tgtEl>
                                        <p:attrNameLst>
                                          <p:attrName>style.visibility</p:attrName>
                                        </p:attrNameLst>
                                      </p:cBhvr>
                                      <p:to>
                                        <p:strVal val="visible"/>
                                      </p:to>
                                    </p:set>
                                    <p:animEffect transition="in" filter="fade">
                                      <p:cBhvr>
                                        <p:cTn id="50" dur="500"/>
                                        <p:tgtEl>
                                          <p:spTgt spid="58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68"/>
                                        </p:tgtEl>
                                        <p:attrNameLst>
                                          <p:attrName>style.visibility</p:attrName>
                                        </p:attrNameLst>
                                      </p:cBhvr>
                                      <p:to>
                                        <p:strVal val="visible"/>
                                      </p:to>
                                    </p:set>
                                    <p:animEffect transition="in" filter="fade">
                                      <p:cBhvr>
                                        <p:cTn id="55" dur="500"/>
                                        <p:tgtEl>
                                          <p:spTgt spid="568"/>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543"/>
                                        </p:tgtEl>
                                        <p:attrNameLst>
                                          <p:attrName>style.visibility</p:attrName>
                                        </p:attrNameLst>
                                      </p:cBhvr>
                                      <p:to>
                                        <p:strVal val="visible"/>
                                      </p:to>
                                    </p:set>
                                    <p:animEffect transition="in" filter="fade">
                                      <p:cBhvr>
                                        <p:cTn id="59" dur="500"/>
                                        <p:tgtEl>
                                          <p:spTgt spid="54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579"/>
                                        </p:tgtEl>
                                        <p:attrNameLst>
                                          <p:attrName>style.visibility</p:attrName>
                                        </p:attrNameLst>
                                      </p:cBhvr>
                                      <p:to>
                                        <p:strVal val="visible"/>
                                      </p:to>
                                    </p:set>
                                    <p:animEffect transition="in" filter="fade">
                                      <p:cBhvr>
                                        <p:cTn id="64" dur="500"/>
                                        <p:tgtEl>
                                          <p:spTgt spid="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66725" y="287354"/>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smtClean="0">
                <a:solidFill>
                  <a:schemeClr val="dk2"/>
                </a:solidFill>
              </a:rPr>
              <a:t>PCF Suite</a:t>
            </a:r>
            <a:endParaRPr lang="en-US" sz="2800" dirty="0">
              <a:solidFill>
                <a:schemeClr val="dk2"/>
              </a:solidFill>
            </a:endParaRPr>
          </a:p>
        </p:txBody>
      </p:sp>
      <p:sp>
        <p:nvSpPr>
          <p:cNvPr id="98" name="Shape 98"/>
          <p:cNvSpPr txBox="1">
            <a:spLocks noGrp="1"/>
          </p:cNvSpPr>
          <p:nvPr>
            <p:ph type="body" idx="1"/>
          </p:nvPr>
        </p:nvSpPr>
        <p:spPr>
          <a:xfrm>
            <a:off x="430250" y="1052650"/>
            <a:ext cx="8583299" cy="992050"/>
          </a:xfrm>
          <a:prstGeom prst="rect">
            <a:avLst/>
          </a:prstGeom>
          <a:noFill/>
          <a:ln>
            <a:noFill/>
          </a:ln>
        </p:spPr>
        <p:txBody>
          <a:bodyPr lIns="0" tIns="0" rIns="0" bIns="0" anchor="t" anchorCtr="0">
            <a:noAutofit/>
          </a:bodyPr>
          <a:lstStyle/>
          <a:p>
            <a:pPr marL="285750" indent="-285750">
              <a:lnSpc>
                <a:spcPct val="110000"/>
              </a:lnSpc>
            </a:pPr>
            <a:r>
              <a:rPr lang="en-US" sz="1800" dirty="0"/>
              <a:t>Product compatibility certified by </a:t>
            </a:r>
            <a:r>
              <a:rPr lang="en-US" sz="1800" dirty="0" smtClean="0"/>
              <a:t>Pivotal</a:t>
            </a:r>
            <a:endParaRPr lang="en-US" sz="1800" dirty="0"/>
          </a:p>
          <a:p>
            <a:pPr marL="285750" indent="-285750">
              <a:lnSpc>
                <a:spcPct val="110000"/>
              </a:lnSpc>
            </a:pPr>
            <a:r>
              <a:rPr lang="en-US" sz="1800" dirty="0" smtClean="0"/>
              <a:t>Released </a:t>
            </a:r>
            <a:r>
              <a:rPr lang="en-US" sz="1800" dirty="0"/>
              <a:t>&amp; </a:t>
            </a:r>
            <a:r>
              <a:rPr lang="en-US" sz="1800" dirty="0" smtClean="0"/>
              <a:t>Patched </a:t>
            </a:r>
            <a:r>
              <a:rPr lang="en-US" sz="1800" dirty="0"/>
              <a:t>as a cohesive collection on Pivotal Network</a:t>
            </a:r>
          </a:p>
          <a:p>
            <a:pPr marR="0" lvl="0" algn="l" rtl="0">
              <a:lnSpc>
                <a:spcPct val="100000"/>
              </a:lnSpc>
              <a:spcBef>
                <a:spcPts val="1200"/>
              </a:spcBef>
              <a:spcAft>
                <a:spcPts val="0"/>
              </a:spcAft>
              <a:buNone/>
            </a:pPr>
            <a:endParaRPr dirty="0"/>
          </a:p>
        </p:txBody>
      </p:sp>
      <p:pic>
        <p:nvPicPr>
          <p:cNvPr id="2" name="Picture 1" descr="icon_redis_cf.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0" y="2781300"/>
            <a:ext cx="975360" cy="975360"/>
          </a:xfrm>
          <a:prstGeom prst="rect">
            <a:avLst/>
          </a:prstGeom>
        </p:spPr>
      </p:pic>
      <p:pic>
        <p:nvPicPr>
          <p:cNvPr id="3" name="Picture 2" descr="icon_rabbitmq_c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2900" y="2781300"/>
            <a:ext cx="975360" cy="975360"/>
          </a:xfrm>
          <a:prstGeom prst="rect">
            <a:avLst/>
          </a:prstGeom>
        </p:spPr>
      </p:pic>
      <p:pic>
        <p:nvPicPr>
          <p:cNvPr id="4" name="Picture 3" descr="icon_elasticruntim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2330" y="2211113"/>
            <a:ext cx="975360" cy="975360"/>
          </a:xfrm>
          <a:prstGeom prst="rect">
            <a:avLst/>
          </a:prstGeom>
        </p:spPr>
      </p:pic>
      <p:pic>
        <p:nvPicPr>
          <p:cNvPr id="5" name="Picture 4" descr="ops_manager_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6730" y="2198413"/>
            <a:ext cx="975360" cy="975360"/>
          </a:xfrm>
          <a:prstGeom prst="rect">
            <a:avLst/>
          </a:prstGeom>
        </p:spPr>
      </p:pic>
      <p:pic>
        <p:nvPicPr>
          <p:cNvPr id="6" name="Picture 5" descr="icon_opsmetric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31460" y="2236513"/>
            <a:ext cx="975360" cy="975360"/>
          </a:xfrm>
          <a:prstGeom prst="rect">
            <a:avLst/>
          </a:prstGeom>
        </p:spPr>
      </p:pic>
      <p:pic>
        <p:nvPicPr>
          <p:cNvPr id="9" name="Picture 8" descr="icon_mysql_cf.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7780" y="2781300"/>
            <a:ext cx="975360" cy="975360"/>
          </a:xfrm>
          <a:prstGeom prst="rect">
            <a:avLst/>
          </a:prstGeom>
        </p:spPr>
      </p:pic>
      <p:pic>
        <p:nvPicPr>
          <p:cNvPr id="10" name="Picture 9" descr="icon_gemfire_cf.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5730" y="2781300"/>
            <a:ext cx="975360" cy="975360"/>
          </a:xfrm>
          <a:prstGeom prst="rect">
            <a:avLst/>
          </a:prstGeom>
        </p:spPr>
      </p:pic>
      <p:sp>
        <p:nvSpPr>
          <p:cNvPr id="12" name="Shape 675"/>
          <p:cNvSpPr/>
          <p:nvPr/>
        </p:nvSpPr>
        <p:spPr>
          <a:xfrm>
            <a:off x="1511953" y="3782060"/>
            <a:ext cx="500137" cy="169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defRPr>
                <a:solidFill>
                  <a:srgbClr val="000000"/>
                </a:solidFill>
                <a:uFillTx/>
              </a:defRPr>
            </a:pPr>
            <a:r>
              <a:rPr lang="en-US" sz="1100" b="1" dirty="0" smtClean="0">
                <a:solidFill>
                  <a:srgbClr val="4D4D4D"/>
                </a:solidFill>
                <a:uFill>
                  <a:solidFill>
                    <a:srgbClr val="4D4D4D"/>
                  </a:solidFill>
                </a:uFill>
                <a:latin typeface="Avenir Next Regular"/>
                <a:ea typeface="Avenir Next Regular"/>
                <a:cs typeface="Avenir Next Regular"/>
                <a:sym typeface="Avenir Next Regular"/>
              </a:rPr>
              <a:t>MySQL</a:t>
            </a:r>
            <a:endParaRPr sz="1100" b="1" dirty="0">
              <a:solidFill>
                <a:srgbClr val="4D4D4D"/>
              </a:solidFill>
              <a:uFill>
                <a:solidFill>
                  <a:srgbClr val="4D4D4D"/>
                </a:solidFill>
              </a:uFill>
              <a:latin typeface="Avenir Next Regular"/>
              <a:ea typeface="Avenir Next Regular"/>
              <a:cs typeface="Avenir Next Regular"/>
              <a:sym typeface="Avenir Next Regular"/>
            </a:endParaRPr>
          </a:p>
        </p:txBody>
      </p:sp>
      <p:sp>
        <p:nvSpPr>
          <p:cNvPr id="13" name="Shape 675"/>
          <p:cNvSpPr/>
          <p:nvPr/>
        </p:nvSpPr>
        <p:spPr>
          <a:xfrm>
            <a:off x="2273334" y="3197860"/>
            <a:ext cx="628377" cy="276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ct val="80000"/>
              </a:lnSpc>
              <a:defRPr>
                <a:solidFill>
                  <a:srgbClr val="000000"/>
                </a:solidFill>
                <a:uFillTx/>
              </a:defRPr>
            </a:pPr>
            <a:r>
              <a:rPr lang="en-US" sz="1100" b="1" dirty="0" smtClean="0">
                <a:solidFill>
                  <a:srgbClr val="4D4D4D"/>
                </a:solidFill>
                <a:uFill>
                  <a:solidFill>
                    <a:srgbClr val="4D4D4D"/>
                  </a:solidFill>
                </a:uFill>
                <a:latin typeface="Avenir Next Regular"/>
                <a:ea typeface="Avenir Next Regular"/>
                <a:cs typeface="Avenir Next Regular"/>
                <a:sym typeface="Avenir Next Regular"/>
              </a:rPr>
              <a:t>OPS</a:t>
            </a:r>
          </a:p>
          <a:p>
            <a:pPr algn="ctr">
              <a:lnSpc>
                <a:spcPct val="80000"/>
              </a:lnSpc>
              <a:defRPr>
                <a:solidFill>
                  <a:srgbClr val="000000"/>
                </a:solidFill>
                <a:uFillTx/>
              </a:defRPr>
            </a:pPr>
            <a:r>
              <a:rPr lang="en-US" sz="1100" b="1" dirty="0" smtClean="0">
                <a:solidFill>
                  <a:srgbClr val="4D4D4D"/>
                </a:solidFill>
                <a:uFill>
                  <a:solidFill>
                    <a:srgbClr val="4D4D4D"/>
                  </a:solidFill>
                </a:uFill>
                <a:latin typeface="Avenir Next Regular"/>
                <a:ea typeface="Avenir Next Regular"/>
                <a:cs typeface="Avenir Next Regular"/>
                <a:sym typeface="Avenir Next Regular"/>
              </a:rPr>
              <a:t>Manager</a:t>
            </a:r>
            <a:endParaRPr sz="1100" b="1" dirty="0">
              <a:solidFill>
                <a:srgbClr val="4D4D4D"/>
              </a:solidFill>
              <a:uFill>
                <a:solidFill>
                  <a:srgbClr val="4D4D4D"/>
                </a:solidFill>
              </a:uFill>
              <a:latin typeface="Avenir Next Regular"/>
              <a:ea typeface="Avenir Next Regular"/>
              <a:cs typeface="Avenir Next Regular"/>
              <a:sym typeface="Avenir Next Regular"/>
            </a:endParaRPr>
          </a:p>
        </p:txBody>
      </p:sp>
      <p:sp>
        <p:nvSpPr>
          <p:cNvPr id="14" name="Shape 675"/>
          <p:cNvSpPr/>
          <p:nvPr/>
        </p:nvSpPr>
        <p:spPr>
          <a:xfrm>
            <a:off x="3041249" y="3782060"/>
            <a:ext cx="718145" cy="169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defRPr>
                <a:solidFill>
                  <a:srgbClr val="000000"/>
                </a:solidFill>
                <a:uFillTx/>
              </a:defRPr>
            </a:pPr>
            <a:r>
              <a:rPr lang="en-US" sz="1100" b="1" dirty="0" err="1" smtClean="0">
                <a:solidFill>
                  <a:srgbClr val="4D4D4D"/>
                </a:solidFill>
                <a:uFill>
                  <a:solidFill>
                    <a:srgbClr val="4D4D4D"/>
                  </a:solidFill>
                </a:uFill>
                <a:latin typeface="Avenir Next Regular"/>
                <a:ea typeface="Avenir Next Regular"/>
                <a:cs typeface="Avenir Next Regular"/>
                <a:sym typeface="Avenir Next Regular"/>
              </a:rPr>
              <a:t>RabbitMQ</a:t>
            </a:r>
            <a:endParaRPr sz="1100" b="1" dirty="0">
              <a:solidFill>
                <a:srgbClr val="4D4D4D"/>
              </a:solidFill>
              <a:uFill>
                <a:solidFill>
                  <a:srgbClr val="4D4D4D"/>
                </a:solidFill>
              </a:uFill>
              <a:latin typeface="Avenir Next Regular"/>
              <a:ea typeface="Avenir Next Regular"/>
              <a:cs typeface="Avenir Next Regular"/>
              <a:sym typeface="Avenir Next Regular"/>
            </a:endParaRPr>
          </a:p>
        </p:txBody>
      </p:sp>
      <p:sp>
        <p:nvSpPr>
          <p:cNvPr id="15" name="Shape 675"/>
          <p:cNvSpPr/>
          <p:nvPr/>
        </p:nvSpPr>
        <p:spPr>
          <a:xfrm>
            <a:off x="4823846" y="3782060"/>
            <a:ext cx="378751" cy="1692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defRPr>
                <a:solidFill>
                  <a:srgbClr val="000000"/>
                </a:solidFill>
                <a:uFillTx/>
              </a:defRPr>
            </a:pPr>
            <a:r>
              <a:rPr lang="en-US" sz="1100" b="1" dirty="0" err="1" smtClean="0">
                <a:solidFill>
                  <a:srgbClr val="4D4D4D"/>
                </a:solidFill>
                <a:uFill>
                  <a:solidFill>
                    <a:srgbClr val="4D4D4D"/>
                  </a:solidFill>
                </a:uFill>
                <a:latin typeface="Avenir Next Regular"/>
                <a:ea typeface="Avenir Next Regular"/>
                <a:cs typeface="Avenir Next Regular"/>
                <a:sym typeface="Avenir Next Regular"/>
              </a:rPr>
              <a:t>Redis</a:t>
            </a:r>
            <a:endParaRPr sz="1100" b="1" dirty="0">
              <a:solidFill>
                <a:srgbClr val="4D4D4D"/>
              </a:solidFill>
              <a:uFill>
                <a:solidFill>
                  <a:srgbClr val="4D4D4D"/>
                </a:solidFill>
              </a:uFill>
              <a:latin typeface="Avenir Next Regular"/>
              <a:ea typeface="Avenir Next Regular"/>
              <a:cs typeface="Avenir Next Regular"/>
              <a:sym typeface="Avenir Next Regular"/>
            </a:endParaRPr>
          </a:p>
        </p:txBody>
      </p:sp>
      <p:sp>
        <p:nvSpPr>
          <p:cNvPr id="16" name="Shape 675"/>
          <p:cNvSpPr/>
          <p:nvPr/>
        </p:nvSpPr>
        <p:spPr>
          <a:xfrm>
            <a:off x="6371306" y="3782060"/>
            <a:ext cx="585833" cy="3385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defRPr>
                <a:solidFill>
                  <a:srgbClr val="000000"/>
                </a:solidFill>
                <a:uFillTx/>
              </a:defRPr>
            </a:pPr>
            <a:r>
              <a:rPr lang="en-US" sz="1100" b="1" dirty="0" err="1" smtClean="0">
                <a:solidFill>
                  <a:srgbClr val="4D4D4D"/>
                </a:solidFill>
                <a:uFill>
                  <a:solidFill>
                    <a:srgbClr val="4D4D4D"/>
                  </a:solidFill>
                </a:uFill>
                <a:latin typeface="Avenir Next Regular"/>
                <a:ea typeface="Avenir Next Regular"/>
                <a:cs typeface="Avenir Next Regular"/>
                <a:sym typeface="Avenir Next Regular"/>
              </a:rPr>
              <a:t>GemFire</a:t>
            </a:r>
            <a:endParaRPr lang="en-US" sz="1100" b="1" dirty="0" smtClean="0">
              <a:solidFill>
                <a:srgbClr val="4D4D4D"/>
              </a:solidFill>
              <a:uFill>
                <a:solidFill>
                  <a:srgbClr val="4D4D4D"/>
                </a:solidFill>
              </a:uFill>
              <a:latin typeface="Avenir Next Regular"/>
              <a:ea typeface="Avenir Next Regular"/>
              <a:cs typeface="Avenir Next Regular"/>
              <a:sym typeface="Avenir Next Regular"/>
            </a:endParaRPr>
          </a:p>
          <a:p>
            <a:pPr algn="ctr">
              <a:defRPr>
                <a:solidFill>
                  <a:srgbClr val="000000"/>
                </a:solidFill>
                <a:uFillTx/>
              </a:defRPr>
            </a:pPr>
            <a:r>
              <a:rPr lang="en-US" sz="1100" b="1" dirty="0" smtClean="0">
                <a:solidFill>
                  <a:srgbClr val="4D4D4D"/>
                </a:solidFill>
                <a:uFill>
                  <a:solidFill>
                    <a:srgbClr val="4D4D4D"/>
                  </a:solidFill>
                </a:uFill>
                <a:latin typeface="Avenir Next Regular"/>
                <a:ea typeface="Avenir Next Regular"/>
                <a:cs typeface="Avenir Next Regular"/>
                <a:sym typeface="Avenir Next Regular"/>
              </a:rPr>
              <a:t>SSC</a:t>
            </a:r>
            <a:endParaRPr sz="1100" b="1" dirty="0">
              <a:solidFill>
                <a:srgbClr val="4D4D4D"/>
              </a:solidFill>
              <a:uFill>
                <a:solidFill>
                  <a:srgbClr val="4D4D4D"/>
                </a:solidFill>
              </a:uFill>
              <a:latin typeface="Avenir Next Regular"/>
              <a:ea typeface="Avenir Next Regular"/>
              <a:cs typeface="Avenir Next Regular"/>
              <a:sym typeface="Avenir Next Regular"/>
            </a:endParaRPr>
          </a:p>
        </p:txBody>
      </p:sp>
      <p:sp>
        <p:nvSpPr>
          <p:cNvPr id="17" name="Shape 675"/>
          <p:cNvSpPr/>
          <p:nvPr/>
        </p:nvSpPr>
        <p:spPr>
          <a:xfrm>
            <a:off x="3899883" y="3188110"/>
            <a:ext cx="575678" cy="3385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defRPr>
                <a:solidFill>
                  <a:srgbClr val="000000"/>
                </a:solidFill>
                <a:uFillTx/>
              </a:defRPr>
            </a:pPr>
            <a:r>
              <a:rPr lang="en-US" sz="1100" b="1" dirty="0" smtClean="0">
                <a:solidFill>
                  <a:srgbClr val="4D4D4D"/>
                </a:solidFill>
                <a:uFill>
                  <a:solidFill>
                    <a:srgbClr val="4D4D4D"/>
                  </a:solidFill>
                </a:uFill>
                <a:latin typeface="Avenir Next Regular"/>
                <a:ea typeface="Avenir Next Regular"/>
                <a:cs typeface="Avenir Next Regular"/>
                <a:sym typeface="Avenir Next Regular"/>
              </a:rPr>
              <a:t>Elastic</a:t>
            </a:r>
          </a:p>
          <a:p>
            <a:pPr algn="ctr">
              <a:defRPr>
                <a:solidFill>
                  <a:srgbClr val="000000"/>
                </a:solidFill>
                <a:uFillTx/>
              </a:defRPr>
            </a:pPr>
            <a:r>
              <a:rPr lang="en-US" sz="1100" b="1" dirty="0" smtClean="0">
                <a:solidFill>
                  <a:srgbClr val="4D4D4D"/>
                </a:solidFill>
                <a:uFill>
                  <a:solidFill>
                    <a:srgbClr val="4D4D4D"/>
                  </a:solidFill>
                </a:uFill>
                <a:latin typeface="Avenir Next Regular"/>
                <a:ea typeface="Avenir Next Regular"/>
                <a:cs typeface="Avenir Next Regular"/>
                <a:sym typeface="Avenir Next Regular"/>
              </a:rPr>
              <a:t>Runtime</a:t>
            </a:r>
            <a:endParaRPr sz="1100" b="1" dirty="0">
              <a:solidFill>
                <a:srgbClr val="4D4D4D"/>
              </a:solidFill>
              <a:uFill>
                <a:solidFill>
                  <a:srgbClr val="4D4D4D"/>
                </a:solidFill>
              </a:uFill>
              <a:latin typeface="Avenir Next Regular"/>
              <a:ea typeface="Avenir Next Regular"/>
              <a:cs typeface="Avenir Next Regular"/>
              <a:sym typeface="Avenir Next Regular"/>
            </a:endParaRPr>
          </a:p>
        </p:txBody>
      </p:sp>
      <p:sp>
        <p:nvSpPr>
          <p:cNvPr id="18" name="Shape 675"/>
          <p:cNvSpPr/>
          <p:nvPr/>
        </p:nvSpPr>
        <p:spPr>
          <a:xfrm>
            <a:off x="5582936" y="3223260"/>
            <a:ext cx="506412" cy="2764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p>
            <a:pPr algn="ctr">
              <a:lnSpc>
                <a:spcPct val="80000"/>
              </a:lnSpc>
              <a:defRPr>
                <a:solidFill>
                  <a:srgbClr val="000000"/>
                </a:solidFill>
                <a:uFillTx/>
              </a:defRPr>
            </a:pPr>
            <a:r>
              <a:rPr lang="en-US" sz="1100" b="1" dirty="0" smtClean="0">
                <a:solidFill>
                  <a:srgbClr val="4D4D4D"/>
                </a:solidFill>
                <a:uFill>
                  <a:solidFill>
                    <a:srgbClr val="4D4D4D"/>
                  </a:solidFill>
                </a:uFill>
                <a:latin typeface="Avenir Next Regular"/>
                <a:ea typeface="Avenir Next Regular"/>
                <a:cs typeface="Avenir Next Regular"/>
                <a:sym typeface="Avenir Next Regular"/>
              </a:rPr>
              <a:t>OPS</a:t>
            </a:r>
          </a:p>
          <a:p>
            <a:pPr algn="ctr">
              <a:lnSpc>
                <a:spcPct val="80000"/>
              </a:lnSpc>
              <a:defRPr>
                <a:solidFill>
                  <a:srgbClr val="000000"/>
                </a:solidFill>
                <a:uFillTx/>
              </a:defRPr>
            </a:pPr>
            <a:r>
              <a:rPr lang="en-US" sz="1100" b="1" dirty="0" smtClean="0">
                <a:solidFill>
                  <a:srgbClr val="4D4D4D"/>
                </a:solidFill>
                <a:uFill>
                  <a:solidFill>
                    <a:srgbClr val="4D4D4D"/>
                  </a:solidFill>
                </a:uFill>
                <a:latin typeface="Avenir Next Regular"/>
                <a:ea typeface="Avenir Next Regular"/>
                <a:cs typeface="Avenir Next Regular"/>
                <a:sym typeface="Avenir Next Regular"/>
              </a:rPr>
              <a:t>Metrics</a:t>
            </a:r>
            <a:endParaRPr sz="1100" b="1" dirty="0">
              <a:solidFill>
                <a:srgbClr val="4D4D4D"/>
              </a:solidFill>
              <a:uFill>
                <a:solidFill>
                  <a:srgbClr val="4D4D4D"/>
                </a:solidFill>
              </a:uFill>
              <a:latin typeface="Avenir Next Regular"/>
              <a:ea typeface="Avenir Next Regular"/>
              <a:cs typeface="Avenir Next Regular"/>
              <a:sym typeface="Avenir Next Regular"/>
            </a:endParaRPr>
          </a:p>
        </p:txBody>
      </p:sp>
    </p:spTree>
    <p:extLst>
      <p:ext uri="{BB962C8B-B14F-4D97-AF65-F5344CB8AC3E}">
        <p14:creationId xmlns:p14="http://schemas.microsoft.com/office/powerpoint/2010/main" val="424130066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Shape 133"/>
          <p:cNvPicPr preferRelativeResize="0">
            <a:picLocks noGrp="1"/>
          </p:cNvPicPr>
          <p:nvPr>
            <p:ph type="pic" idx="2"/>
          </p:nvPr>
        </p:nvPicPr>
        <p:blipFill rotWithShape="1">
          <a:blip r:embed="rId3">
            <a:alphaModFix amt="30000"/>
          </a:blip>
          <a:srcRect t="8643" b="8643"/>
          <a:stretch/>
        </p:blipFill>
        <p:spPr>
          <a:xfrm>
            <a:off x="114300" y="112713"/>
            <a:ext cx="8915400" cy="4918200"/>
          </a:xfrm>
          <a:prstGeom prst="rect">
            <a:avLst/>
          </a:prstGeom>
          <a:noFill/>
          <a:ln>
            <a:noFill/>
          </a:ln>
        </p:spPr>
      </p:pic>
      <p:sp>
        <p:nvSpPr>
          <p:cNvPr id="134" name="Shape 134"/>
          <p:cNvSpPr txBox="1">
            <a:spLocks noGrp="1"/>
          </p:cNvSpPr>
          <p:nvPr>
            <p:ph type="body" idx="3"/>
          </p:nvPr>
        </p:nvSpPr>
        <p:spPr>
          <a:xfrm>
            <a:off x="411479" y="1462466"/>
            <a:ext cx="5920199" cy="1051800"/>
          </a:xfrm>
          <a:prstGeom prst="rect">
            <a:avLst/>
          </a:prstGeom>
          <a:noFill/>
          <a:ln>
            <a:noFill/>
          </a:ln>
        </p:spPr>
        <p:txBody>
          <a:bodyPr lIns="0" tIns="45700" rIns="91425" bIns="45700" anchor="t" anchorCtr="0">
            <a:noAutofit/>
          </a:bodyPr>
          <a:lstStyle/>
          <a:p>
            <a:pPr marL="0" marR="0" lvl="0" indent="0" algn="l" rtl="0">
              <a:spcBef>
                <a:spcPts val="0"/>
              </a:spcBef>
              <a:buClr>
                <a:schemeClr val="lt1"/>
              </a:buClr>
              <a:buSzPct val="25000"/>
              <a:buFont typeface="Arial"/>
              <a:buNone/>
            </a:pPr>
            <a:r>
              <a:rPr lang="en-US"/>
              <a:t>Enable</a:t>
            </a:r>
            <a:r>
              <a:rPr lang="en-US" sz="1600" b="0" i="0" u="none" strike="noStrike" cap="none">
                <a:solidFill>
                  <a:schemeClr val="lt1"/>
                </a:solidFill>
                <a:latin typeface="Arial"/>
                <a:ea typeface="Arial"/>
                <a:cs typeface="Arial"/>
                <a:sym typeface="Arial"/>
              </a:rPr>
              <a:t> </a:t>
            </a:r>
            <a:r>
              <a:rPr lang="en-US"/>
              <a:t>creation of </a:t>
            </a:r>
            <a:r>
              <a:rPr lang="en-US" sz="1600" b="0" i="0" u="none" strike="noStrike" cap="none">
                <a:solidFill>
                  <a:schemeClr val="lt1"/>
                </a:solidFill>
                <a:latin typeface="Arial"/>
                <a:ea typeface="Arial"/>
                <a:cs typeface="Arial"/>
                <a:sym typeface="Arial"/>
              </a:rPr>
              <a:t>high-quality software—at start-up speed—leveraging a modern cloud platform, a modern development process, and the power of Big Data to continuously drive innovation</a:t>
            </a:r>
          </a:p>
        </p:txBody>
      </p:sp>
      <p:pic>
        <p:nvPicPr>
          <p:cNvPr id="135" name="Shape 135"/>
          <p:cNvPicPr preferRelativeResize="0"/>
          <p:nvPr/>
        </p:nvPicPr>
        <p:blipFill rotWithShape="1">
          <a:blip r:embed="rId4">
            <a:alphaModFix/>
          </a:blip>
          <a:srcRect/>
          <a:stretch/>
        </p:blipFill>
        <p:spPr>
          <a:xfrm>
            <a:off x="8098903" y="4658051"/>
            <a:ext cx="755621" cy="185669"/>
          </a:xfrm>
          <a:prstGeom prst="rect">
            <a:avLst/>
          </a:prstGeom>
          <a:noFill/>
          <a:ln>
            <a:noFill/>
          </a:ln>
        </p:spPr>
      </p:pic>
      <p:sp>
        <p:nvSpPr>
          <p:cNvPr id="136" name="Shape 136"/>
          <p:cNvSpPr txBox="1"/>
          <p:nvPr/>
        </p:nvSpPr>
        <p:spPr>
          <a:xfrm>
            <a:off x="304800" y="457200"/>
            <a:ext cx="4750500" cy="963000"/>
          </a:xfrm>
          <a:prstGeom prst="rect">
            <a:avLst/>
          </a:prstGeom>
          <a:noFill/>
          <a:ln>
            <a:noFill/>
          </a:ln>
        </p:spPr>
        <p:txBody>
          <a:bodyPr lIns="91425" tIns="91425" rIns="91425" bIns="91425" anchor="ctr" anchorCtr="0">
            <a:noAutofit/>
          </a:bodyPr>
          <a:lstStyle/>
          <a:p>
            <a:pPr lvl="0" rtl="0">
              <a:spcBef>
                <a:spcPts val="0"/>
              </a:spcBef>
              <a:buNone/>
            </a:pPr>
            <a:r>
              <a:rPr lang="en-US" sz="3600">
                <a:solidFill>
                  <a:srgbClr val="199F80"/>
                </a:solidFill>
              </a:rPr>
              <a:t>OUR MISSION: </a:t>
            </a:r>
          </a:p>
        </p:txBody>
      </p:sp>
      <p:sp>
        <p:nvSpPr>
          <p:cNvPr id="137" name="Shape 137"/>
          <p:cNvSpPr/>
          <p:nvPr/>
        </p:nvSpPr>
        <p:spPr>
          <a:xfrm>
            <a:off x="1102562" y="3337526"/>
            <a:ext cx="1442400" cy="1442400"/>
          </a:xfrm>
          <a:prstGeom prst="ellipse">
            <a:avLst/>
          </a:prstGeom>
          <a:solidFill>
            <a:schemeClr val="accent2">
              <a:alpha val="40000"/>
            </a:schemeClr>
          </a:solidFill>
          <a:ln>
            <a:noFill/>
          </a:ln>
        </p:spPr>
        <p:txBody>
          <a:bodyPr lIns="0" tIns="0" rIns="0" bIns="0" anchor="ctr" anchorCtr="0">
            <a:noAutofit/>
          </a:bodyPr>
          <a:lstStyle/>
          <a:p>
            <a:pPr lvl="0" algn="ctr" rtl="0">
              <a:spcBef>
                <a:spcPts val="0"/>
              </a:spcBef>
              <a:buSzPct val="25000"/>
              <a:buNone/>
            </a:pPr>
            <a:r>
              <a:rPr lang="en-US" sz="1200" b="1">
                <a:solidFill>
                  <a:schemeClr val="lt1"/>
                </a:solidFill>
              </a:rPr>
              <a:t>Modern Software Methodology</a:t>
            </a:r>
          </a:p>
        </p:txBody>
      </p:sp>
      <p:sp>
        <p:nvSpPr>
          <p:cNvPr id="138" name="Shape 138"/>
          <p:cNvSpPr/>
          <p:nvPr/>
        </p:nvSpPr>
        <p:spPr>
          <a:xfrm>
            <a:off x="3850787" y="3337526"/>
            <a:ext cx="1442400" cy="1442400"/>
          </a:xfrm>
          <a:prstGeom prst="ellipse">
            <a:avLst/>
          </a:prstGeom>
          <a:solidFill>
            <a:schemeClr val="accent2">
              <a:alpha val="40000"/>
            </a:schemeClr>
          </a:solidFill>
          <a:ln>
            <a:noFill/>
          </a:ln>
        </p:spPr>
        <p:txBody>
          <a:bodyPr lIns="0" tIns="0" rIns="0" bIns="0" anchor="ctr" anchorCtr="0">
            <a:noAutofit/>
          </a:bodyPr>
          <a:lstStyle/>
          <a:p>
            <a:pPr lvl="0" algn="ctr" rtl="0">
              <a:spcBef>
                <a:spcPts val="0"/>
              </a:spcBef>
              <a:buSzPct val="25000"/>
              <a:buNone/>
            </a:pPr>
            <a:r>
              <a:rPr lang="en-US" sz="1200" b="1">
                <a:solidFill>
                  <a:schemeClr val="lt1"/>
                </a:solidFill>
              </a:rPr>
              <a:t>Modern Cloud Platform</a:t>
            </a:r>
          </a:p>
        </p:txBody>
      </p:sp>
      <p:sp>
        <p:nvSpPr>
          <p:cNvPr id="139" name="Shape 139"/>
          <p:cNvSpPr/>
          <p:nvPr/>
        </p:nvSpPr>
        <p:spPr>
          <a:xfrm>
            <a:off x="6517787" y="3337526"/>
            <a:ext cx="1442400" cy="1442400"/>
          </a:xfrm>
          <a:prstGeom prst="ellipse">
            <a:avLst/>
          </a:prstGeom>
          <a:solidFill>
            <a:schemeClr val="accent2">
              <a:alpha val="40000"/>
            </a:schemeClr>
          </a:solidFill>
          <a:ln>
            <a:noFill/>
          </a:ln>
        </p:spPr>
        <p:txBody>
          <a:bodyPr lIns="0" tIns="0" rIns="0" bIns="0" anchor="ctr" anchorCtr="0">
            <a:noAutofit/>
          </a:bodyPr>
          <a:lstStyle/>
          <a:p>
            <a:pPr lvl="0" algn="ctr" rtl="0">
              <a:spcBef>
                <a:spcPts val="0"/>
              </a:spcBef>
              <a:buSzPct val="25000"/>
              <a:buNone/>
            </a:pPr>
            <a:r>
              <a:rPr lang="en-US" sz="1200" b="1">
                <a:solidFill>
                  <a:schemeClr val="lt1"/>
                </a:solidFill>
              </a:rPr>
              <a:t>Big Data</a:t>
            </a:r>
          </a:p>
        </p:txBody>
      </p:sp>
    </p:spTree>
  </p:cSld>
  <p:clrMapOvr>
    <a:masterClrMapping/>
  </p:clrMapOvr>
  <p:transition xmlns:p14="http://schemas.microsoft.com/office/powerpoint/2010/mai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1482599" y="1272418"/>
            <a:ext cx="5030528" cy="2910076"/>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pic>
        <p:nvPicPr>
          <p:cNvPr id="17" name="Picture 16" descr="icon_single_signon_cf@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886" y="2377484"/>
            <a:ext cx="615605" cy="615605"/>
          </a:xfrm>
          <a:prstGeom prst="rect">
            <a:avLst/>
          </a:prstGeom>
        </p:spPr>
      </p:pic>
      <p:sp>
        <p:nvSpPr>
          <p:cNvPr id="18" name="TextBox 17"/>
          <p:cNvSpPr txBox="1"/>
          <p:nvPr/>
        </p:nvSpPr>
        <p:spPr>
          <a:xfrm>
            <a:off x="5733240" y="2455213"/>
            <a:ext cx="825867" cy="523220"/>
          </a:xfrm>
          <a:prstGeom prst="rect">
            <a:avLst/>
          </a:prstGeom>
          <a:noFill/>
        </p:spPr>
        <p:txBody>
          <a:bodyPr wrap="none" rtlCol="0">
            <a:spAutoFit/>
          </a:bodyPr>
          <a:lstStyle/>
          <a:p>
            <a:pPr algn="ctr"/>
            <a:r>
              <a:rPr lang="en-US" b="1" dirty="0" smtClean="0">
                <a:solidFill>
                  <a:schemeClr val="bg1">
                    <a:lumMod val="65000"/>
                  </a:schemeClr>
                </a:solidFill>
              </a:rPr>
              <a:t>SSO </a:t>
            </a:r>
          </a:p>
          <a:p>
            <a:pPr algn="ctr"/>
            <a:r>
              <a:rPr lang="en-US" b="1" dirty="0" smtClean="0">
                <a:solidFill>
                  <a:schemeClr val="bg1">
                    <a:lumMod val="65000"/>
                  </a:schemeClr>
                </a:solidFill>
              </a:rPr>
              <a:t>Service</a:t>
            </a:r>
            <a:endParaRPr lang="en-US" b="1" dirty="0">
              <a:solidFill>
                <a:schemeClr val="bg1">
                  <a:lumMod val="65000"/>
                </a:schemeClr>
              </a:solidFill>
            </a:endParaRPr>
          </a:p>
        </p:txBody>
      </p:sp>
      <p:pic>
        <p:nvPicPr>
          <p:cNvPr id="39" name="Picture 38" descr="ca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7434" y="1950871"/>
            <a:ext cx="573877" cy="476220"/>
          </a:xfrm>
          <a:prstGeom prst="rect">
            <a:avLst/>
          </a:prstGeom>
        </p:spPr>
      </p:pic>
      <p:pic>
        <p:nvPicPr>
          <p:cNvPr id="40" name="Picture 39" descr="PingIdentity_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4476" y="2695375"/>
            <a:ext cx="484505" cy="533400"/>
          </a:xfrm>
          <a:prstGeom prst="rect">
            <a:avLst/>
          </a:prstGeom>
        </p:spPr>
      </p:pic>
      <p:pic>
        <p:nvPicPr>
          <p:cNvPr id="41" name="Picture 40" descr="okta.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26341" y="3409726"/>
            <a:ext cx="937260" cy="345440"/>
          </a:xfrm>
          <a:prstGeom prst="rect">
            <a:avLst/>
          </a:prstGeom>
        </p:spPr>
      </p:pic>
      <p:pic>
        <p:nvPicPr>
          <p:cNvPr id="42" name="Picture 41" descr="partners-forgerock.gi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3331" y="1172808"/>
            <a:ext cx="759460" cy="554990"/>
          </a:xfrm>
          <a:prstGeom prst="rect">
            <a:avLst/>
          </a:prstGeom>
        </p:spPr>
      </p:pic>
      <p:sp>
        <p:nvSpPr>
          <p:cNvPr id="45" name="TextBox 44"/>
          <p:cNvSpPr txBox="1"/>
          <p:nvPr/>
        </p:nvSpPr>
        <p:spPr>
          <a:xfrm>
            <a:off x="6875979" y="2802220"/>
            <a:ext cx="673569" cy="307777"/>
          </a:xfrm>
          <a:prstGeom prst="rect">
            <a:avLst/>
          </a:prstGeom>
          <a:noFill/>
        </p:spPr>
        <p:txBody>
          <a:bodyPr wrap="none" rtlCol="0">
            <a:spAutoFit/>
          </a:bodyPr>
          <a:lstStyle/>
          <a:p>
            <a:r>
              <a:rPr lang="en-US" dirty="0" smtClean="0"/>
              <a:t>SAML</a:t>
            </a:r>
            <a:endParaRPr lang="en-US" dirty="0"/>
          </a:p>
        </p:txBody>
      </p:sp>
      <p:sp>
        <p:nvSpPr>
          <p:cNvPr id="46" name="Shape 119"/>
          <p:cNvSpPr txBox="1">
            <a:spLocks noGrp="1"/>
          </p:cNvSpPr>
          <p:nvPr>
            <p:ph type="title"/>
          </p:nvPr>
        </p:nvSpPr>
        <p:spPr>
          <a:xfrm>
            <a:off x="366725" y="207626"/>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smtClean="0">
                <a:solidFill>
                  <a:schemeClr val="dk2"/>
                </a:solidFill>
              </a:rPr>
              <a:t>Security and Operations</a:t>
            </a:r>
            <a:br>
              <a:rPr lang="en-US" sz="2800" dirty="0" smtClean="0">
                <a:solidFill>
                  <a:schemeClr val="dk2"/>
                </a:solidFill>
              </a:rPr>
            </a:br>
            <a:r>
              <a:rPr lang="en-US" sz="1800" dirty="0" smtClean="0">
                <a:solidFill>
                  <a:schemeClr val="dk2"/>
                </a:solidFill>
              </a:rPr>
              <a:t>Pivotal Single Sign-On – Universal Identity Broker</a:t>
            </a:r>
            <a:endParaRPr lang="en-US" sz="1800" dirty="0">
              <a:solidFill>
                <a:schemeClr val="dk2"/>
              </a:solidFill>
            </a:endParaRPr>
          </a:p>
        </p:txBody>
      </p:sp>
      <p:cxnSp>
        <p:nvCxnSpPr>
          <p:cNvPr id="48" name="Straight Arrow Connector 47"/>
          <p:cNvCxnSpPr/>
          <p:nvPr/>
        </p:nvCxnSpPr>
        <p:spPr>
          <a:xfrm>
            <a:off x="755146" y="2703333"/>
            <a:ext cx="65347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6603105" y="2308197"/>
            <a:ext cx="1182811" cy="307777"/>
          </a:xfrm>
          <a:prstGeom prst="rect">
            <a:avLst/>
          </a:prstGeom>
          <a:noFill/>
        </p:spPr>
        <p:txBody>
          <a:bodyPr wrap="none" rtlCol="0">
            <a:spAutoFit/>
          </a:bodyPr>
          <a:lstStyle/>
          <a:p>
            <a:r>
              <a:rPr lang="en-US" dirty="0" smtClean="0">
                <a:solidFill>
                  <a:schemeClr val="tx1"/>
                </a:solidFill>
              </a:rPr>
              <a:t>Authenticate</a:t>
            </a:r>
            <a:endParaRPr lang="en-US" dirty="0">
              <a:solidFill>
                <a:schemeClr val="tx1"/>
              </a:solidFill>
            </a:endParaRPr>
          </a:p>
        </p:txBody>
      </p:sp>
      <p:grpSp>
        <p:nvGrpSpPr>
          <p:cNvPr id="52" name="Group 51"/>
          <p:cNvGrpSpPr/>
          <p:nvPr/>
        </p:nvGrpSpPr>
        <p:grpSpPr>
          <a:xfrm>
            <a:off x="1671006" y="1457380"/>
            <a:ext cx="2022070" cy="721968"/>
            <a:chOff x="1861781" y="3387607"/>
            <a:chExt cx="2022070" cy="721968"/>
          </a:xfrm>
        </p:grpSpPr>
        <p:sp>
          <p:nvSpPr>
            <p:cNvPr id="53" name="Rounded Rectangle 52"/>
            <p:cNvSpPr/>
            <p:nvPr/>
          </p:nvSpPr>
          <p:spPr bwMode="auto">
            <a:xfrm>
              <a:off x="1911102" y="3387607"/>
              <a:ext cx="1972749" cy="662399"/>
            </a:xfrm>
            <a:prstGeom prst="roundRect">
              <a:avLst>
                <a:gd name="adj" fmla="val 17740"/>
              </a:avLst>
            </a:prstGeom>
            <a:solidFill>
              <a:srgbClr val="33928A"/>
            </a:solidFill>
            <a:ln w="3175" cmpd="sng">
              <a:solidFill>
                <a:schemeClr val="tx1">
                  <a:lumMod val="20000"/>
                  <a:lumOff val="80000"/>
                  <a:alpha val="50000"/>
                </a:schemeClr>
              </a:solidFill>
              <a:round/>
              <a:headEnd/>
              <a:tailEnd/>
            </a:ln>
          </p:spPr>
          <p:txBody>
            <a:bodyPr wrap="none" lIns="91440" tIns="0" rIns="91440" bIns="0" rtlCol="0" anchor="ctr"/>
            <a:lstStyle/>
            <a:p>
              <a:endParaRPr lang="en-US" sz="1200" dirty="0" smtClean="0">
                <a:solidFill>
                  <a:prstClr val="white">
                    <a:lumMod val="95000"/>
                  </a:prstClr>
                </a:solidFill>
                <a:latin typeface="Calibri"/>
              </a:endParaRPr>
            </a:p>
          </p:txBody>
        </p:sp>
        <p:sp>
          <p:nvSpPr>
            <p:cNvPr id="54" name="Rounded Rectangle 53"/>
            <p:cNvSpPr/>
            <p:nvPr/>
          </p:nvSpPr>
          <p:spPr bwMode="auto">
            <a:xfrm>
              <a:off x="1861781" y="3447176"/>
              <a:ext cx="1972749" cy="662399"/>
            </a:xfrm>
            <a:prstGeom prst="roundRect">
              <a:avLst>
                <a:gd name="adj" fmla="val 17740"/>
              </a:avLst>
            </a:prstGeom>
            <a:solidFill>
              <a:srgbClr val="33928A"/>
            </a:solidFill>
            <a:ln w="3175" cmpd="sng">
              <a:solidFill>
                <a:schemeClr val="tx1">
                  <a:lumMod val="20000"/>
                  <a:lumOff val="80000"/>
                  <a:alpha val="50000"/>
                </a:schemeClr>
              </a:solidFill>
              <a:round/>
              <a:headEnd/>
              <a:tailEnd/>
            </a:ln>
          </p:spPr>
          <p:txBody>
            <a:bodyPr wrap="none" lIns="91440" tIns="0" rIns="91440" bIns="0" rtlCol="0" anchor="ctr"/>
            <a:lstStyle/>
            <a:p>
              <a:r>
                <a:rPr lang="en-US" sz="1200" dirty="0" smtClean="0">
                  <a:solidFill>
                    <a:prstClr val="white">
                      <a:lumMod val="95000"/>
                    </a:prstClr>
                  </a:solidFill>
                  <a:latin typeface="Calibri"/>
                </a:rPr>
                <a:t>Customer </a:t>
              </a:r>
            </a:p>
            <a:p>
              <a:r>
                <a:rPr lang="en-US" sz="1200" dirty="0" smtClean="0">
                  <a:solidFill>
                    <a:prstClr val="white">
                      <a:lumMod val="95000"/>
                    </a:prstClr>
                  </a:solidFill>
                  <a:latin typeface="Calibri"/>
                </a:rPr>
                <a:t>Apps</a:t>
              </a:r>
            </a:p>
          </p:txBody>
        </p:sp>
        <p:sp>
          <p:nvSpPr>
            <p:cNvPr id="56" name="Oval 170"/>
            <p:cNvSpPr/>
            <p:nvPr/>
          </p:nvSpPr>
          <p:spPr>
            <a:xfrm>
              <a:off x="3570539" y="3506471"/>
              <a:ext cx="183255" cy="198759"/>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grpSp>
      <p:grpSp>
        <p:nvGrpSpPr>
          <p:cNvPr id="57" name="Group 56"/>
          <p:cNvGrpSpPr/>
          <p:nvPr/>
        </p:nvGrpSpPr>
        <p:grpSpPr>
          <a:xfrm>
            <a:off x="1671006" y="2343034"/>
            <a:ext cx="2022070" cy="721968"/>
            <a:chOff x="1861781" y="3387607"/>
            <a:chExt cx="2022070" cy="721968"/>
          </a:xfrm>
        </p:grpSpPr>
        <p:sp>
          <p:nvSpPr>
            <p:cNvPr id="58" name="Rounded Rectangle 57"/>
            <p:cNvSpPr/>
            <p:nvPr/>
          </p:nvSpPr>
          <p:spPr bwMode="auto">
            <a:xfrm>
              <a:off x="1911102" y="3387607"/>
              <a:ext cx="1972749" cy="662399"/>
            </a:xfrm>
            <a:prstGeom prst="roundRect">
              <a:avLst>
                <a:gd name="adj" fmla="val 17740"/>
              </a:avLst>
            </a:prstGeom>
            <a:solidFill>
              <a:srgbClr val="33928A"/>
            </a:solidFill>
            <a:ln w="3175" cmpd="sng">
              <a:solidFill>
                <a:schemeClr val="tx1">
                  <a:lumMod val="20000"/>
                  <a:lumOff val="80000"/>
                  <a:alpha val="50000"/>
                </a:schemeClr>
              </a:solidFill>
              <a:round/>
              <a:headEnd/>
              <a:tailEnd/>
            </a:ln>
          </p:spPr>
          <p:txBody>
            <a:bodyPr wrap="none" lIns="91440" tIns="0" rIns="91440" bIns="0" rtlCol="0" anchor="ctr"/>
            <a:lstStyle/>
            <a:p>
              <a:endParaRPr lang="en-US" sz="1200" dirty="0" smtClean="0">
                <a:solidFill>
                  <a:prstClr val="white">
                    <a:lumMod val="95000"/>
                  </a:prstClr>
                </a:solidFill>
                <a:latin typeface="Calibri"/>
              </a:endParaRPr>
            </a:p>
          </p:txBody>
        </p:sp>
        <p:sp>
          <p:nvSpPr>
            <p:cNvPr id="59" name="Rounded Rectangle 58"/>
            <p:cNvSpPr/>
            <p:nvPr/>
          </p:nvSpPr>
          <p:spPr bwMode="auto">
            <a:xfrm>
              <a:off x="1861781" y="3447176"/>
              <a:ext cx="1972749" cy="662399"/>
            </a:xfrm>
            <a:prstGeom prst="roundRect">
              <a:avLst>
                <a:gd name="adj" fmla="val 17740"/>
              </a:avLst>
            </a:prstGeom>
            <a:solidFill>
              <a:srgbClr val="33928A"/>
            </a:solidFill>
            <a:ln w="3175" cmpd="sng">
              <a:solidFill>
                <a:schemeClr val="tx1">
                  <a:lumMod val="20000"/>
                  <a:lumOff val="80000"/>
                  <a:alpha val="50000"/>
                </a:schemeClr>
              </a:solidFill>
              <a:round/>
              <a:headEnd/>
              <a:tailEnd/>
            </a:ln>
          </p:spPr>
          <p:txBody>
            <a:bodyPr wrap="none" lIns="91440" tIns="0" rIns="91440" bIns="0" rtlCol="0" anchor="ctr"/>
            <a:lstStyle/>
            <a:p>
              <a:r>
                <a:rPr lang="en-US" sz="1200" dirty="0" smtClean="0">
                  <a:solidFill>
                    <a:prstClr val="white">
                      <a:lumMod val="95000"/>
                    </a:prstClr>
                  </a:solidFill>
                  <a:latin typeface="Calibri"/>
                </a:rPr>
                <a:t>Employee </a:t>
              </a:r>
            </a:p>
            <a:p>
              <a:r>
                <a:rPr lang="en-US" sz="1200" dirty="0" smtClean="0">
                  <a:solidFill>
                    <a:prstClr val="white">
                      <a:lumMod val="95000"/>
                    </a:prstClr>
                  </a:solidFill>
                  <a:latin typeface="Calibri"/>
                </a:rPr>
                <a:t>Apps</a:t>
              </a:r>
            </a:p>
          </p:txBody>
        </p:sp>
        <p:sp>
          <p:nvSpPr>
            <p:cNvPr id="61" name="Oval 170"/>
            <p:cNvSpPr/>
            <p:nvPr/>
          </p:nvSpPr>
          <p:spPr>
            <a:xfrm>
              <a:off x="3570539" y="3506471"/>
              <a:ext cx="183255" cy="198759"/>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grpSp>
      <p:grpSp>
        <p:nvGrpSpPr>
          <p:cNvPr id="62" name="Group 61"/>
          <p:cNvGrpSpPr/>
          <p:nvPr/>
        </p:nvGrpSpPr>
        <p:grpSpPr>
          <a:xfrm>
            <a:off x="1634020" y="3270026"/>
            <a:ext cx="2022070" cy="721968"/>
            <a:chOff x="1861781" y="3387607"/>
            <a:chExt cx="2022070" cy="721968"/>
          </a:xfrm>
        </p:grpSpPr>
        <p:sp>
          <p:nvSpPr>
            <p:cNvPr id="63" name="Rounded Rectangle 62"/>
            <p:cNvSpPr/>
            <p:nvPr/>
          </p:nvSpPr>
          <p:spPr bwMode="auto">
            <a:xfrm>
              <a:off x="1911102" y="3387607"/>
              <a:ext cx="1972749" cy="662399"/>
            </a:xfrm>
            <a:prstGeom prst="roundRect">
              <a:avLst>
                <a:gd name="adj" fmla="val 17740"/>
              </a:avLst>
            </a:prstGeom>
            <a:solidFill>
              <a:srgbClr val="33928A"/>
            </a:solidFill>
            <a:ln w="3175" cmpd="sng">
              <a:solidFill>
                <a:schemeClr val="tx1">
                  <a:lumMod val="20000"/>
                  <a:lumOff val="80000"/>
                  <a:alpha val="50000"/>
                </a:schemeClr>
              </a:solidFill>
              <a:round/>
              <a:headEnd/>
              <a:tailEnd/>
            </a:ln>
          </p:spPr>
          <p:txBody>
            <a:bodyPr wrap="none" lIns="91440" tIns="0" rIns="91440" bIns="0" rtlCol="0" anchor="ctr"/>
            <a:lstStyle/>
            <a:p>
              <a:endParaRPr lang="en-US" sz="1200" dirty="0" smtClean="0">
                <a:solidFill>
                  <a:prstClr val="white">
                    <a:lumMod val="95000"/>
                  </a:prstClr>
                </a:solidFill>
                <a:latin typeface="Calibri"/>
              </a:endParaRPr>
            </a:p>
          </p:txBody>
        </p:sp>
        <p:sp>
          <p:nvSpPr>
            <p:cNvPr id="64" name="Rounded Rectangle 63"/>
            <p:cNvSpPr/>
            <p:nvPr/>
          </p:nvSpPr>
          <p:spPr bwMode="auto">
            <a:xfrm>
              <a:off x="1861781" y="3447176"/>
              <a:ext cx="1972749" cy="662399"/>
            </a:xfrm>
            <a:prstGeom prst="roundRect">
              <a:avLst>
                <a:gd name="adj" fmla="val 17740"/>
              </a:avLst>
            </a:prstGeom>
            <a:solidFill>
              <a:srgbClr val="33928A"/>
            </a:solidFill>
            <a:ln w="3175" cmpd="sng">
              <a:solidFill>
                <a:schemeClr val="tx1">
                  <a:lumMod val="20000"/>
                  <a:lumOff val="80000"/>
                  <a:alpha val="50000"/>
                </a:schemeClr>
              </a:solidFill>
              <a:round/>
              <a:headEnd/>
              <a:tailEnd/>
            </a:ln>
          </p:spPr>
          <p:txBody>
            <a:bodyPr wrap="none" lIns="91440" tIns="0" rIns="91440" bIns="0" rtlCol="0" anchor="ctr"/>
            <a:lstStyle/>
            <a:p>
              <a:r>
                <a:rPr lang="en-US" sz="1200" dirty="0" smtClean="0">
                  <a:solidFill>
                    <a:prstClr val="white">
                      <a:lumMod val="95000"/>
                    </a:prstClr>
                  </a:solidFill>
                  <a:latin typeface="Calibri"/>
                </a:rPr>
                <a:t>Partner</a:t>
              </a:r>
            </a:p>
            <a:p>
              <a:r>
                <a:rPr lang="en-US" sz="1200" dirty="0" smtClean="0">
                  <a:solidFill>
                    <a:prstClr val="white">
                      <a:lumMod val="95000"/>
                    </a:prstClr>
                  </a:solidFill>
                  <a:latin typeface="Calibri"/>
                </a:rPr>
                <a:t>Apps</a:t>
              </a:r>
            </a:p>
          </p:txBody>
        </p:sp>
        <p:sp>
          <p:nvSpPr>
            <p:cNvPr id="66" name="Oval 170"/>
            <p:cNvSpPr/>
            <p:nvPr/>
          </p:nvSpPr>
          <p:spPr>
            <a:xfrm>
              <a:off x="3570539" y="3506471"/>
              <a:ext cx="183255" cy="198759"/>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grpSp>
      <p:cxnSp>
        <p:nvCxnSpPr>
          <p:cNvPr id="68" name="Elbow Connector 67"/>
          <p:cNvCxnSpPr>
            <a:stCxn id="63" idx="3"/>
            <a:endCxn id="17" idx="2"/>
          </p:cNvCxnSpPr>
          <p:nvPr/>
        </p:nvCxnSpPr>
        <p:spPr>
          <a:xfrm flipV="1">
            <a:off x="3656090" y="2993089"/>
            <a:ext cx="1835599" cy="60813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stCxn id="58" idx="3"/>
          </p:cNvCxnSpPr>
          <p:nvPr/>
        </p:nvCxnSpPr>
        <p:spPr>
          <a:xfrm>
            <a:off x="3693076" y="2674234"/>
            <a:ext cx="141835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53" idx="3"/>
          </p:cNvCxnSpPr>
          <p:nvPr/>
        </p:nvCxnSpPr>
        <p:spPr>
          <a:xfrm>
            <a:off x="3693076" y="1788580"/>
            <a:ext cx="1828495" cy="56490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pic>
        <p:nvPicPr>
          <p:cNvPr id="76" name="Picture 75" descr="user_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695" y="2354684"/>
            <a:ext cx="714375" cy="714375"/>
          </a:xfrm>
          <a:prstGeom prst="rect">
            <a:avLst/>
          </a:prstGeom>
        </p:spPr>
      </p:pic>
      <p:sp>
        <p:nvSpPr>
          <p:cNvPr id="80" name="TextBox 79"/>
          <p:cNvSpPr txBox="1"/>
          <p:nvPr/>
        </p:nvSpPr>
        <p:spPr>
          <a:xfrm>
            <a:off x="3734594" y="1437296"/>
            <a:ext cx="1462021" cy="307777"/>
          </a:xfrm>
          <a:prstGeom prst="rect">
            <a:avLst/>
          </a:prstGeom>
          <a:noFill/>
        </p:spPr>
        <p:txBody>
          <a:bodyPr wrap="none" rtlCol="0">
            <a:spAutoFit/>
          </a:bodyPr>
          <a:lstStyle/>
          <a:p>
            <a:r>
              <a:rPr lang="en-US" dirty="0" err="1" smtClean="0">
                <a:solidFill>
                  <a:srgbClr val="A6A6A6"/>
                </a:solidFill>
              </a:rPr>
              <a:t>OAuth</a:t>
            </a:r>
            <a:r>
              <a:rPr lang="en-US" dirty="0" smtClean="0">
                <a:solidFill>
                  <a:srgbClr val="A6A6A6"/>
                </a:solidFill>
              </a:rPr>
              <a:t> / </a:t>
            </a:r>
            <a:r>
              <a:rPr lang="en-US" dirty="0" err="1" smtClean="0">
                <a:solidFill>
                  <a:srgbClr val="A6A6A6"/>
                </a:solidFill>
              </a:rPr>
              <a:t>OpenID</a:t>
            </a:r>
            <a:endParaRPr lang="en-US" dirty="0">
              <a:solidFill>
                <a:srgbClr val="A6A6A6"/>
              </a:solidFill>
            </a:endParaRPr>
          </a:p>
        </p:txBody>
      </p:sp>
      <p:sp>
        <p:nvSpPr>
          <p:cNvPr id="81" name="TextBox 80"/>
          <p:cNvSpPr txBox="1"/>
          <p:nvPr/>
        </p:nvSpPr>
        <p:spPr>
          <a:xfrm>
            <a:off x="3741764" y="2308197"/>
            <a:ext cx="1462021" cy="307777"/>
          </a:xfrm>
          <a:prstGeom prst="rect">
            <a:avLst/>
          </a:prstGeom>
          <a:noFill/>
        </p:spPr>
        <p:txBody>
          <a:bodyPr wrap="none" rtlCol="0">
            <a:spAutoFit/>
          </a:bodyPr>
          <a:lstStyle/>
          <a:p>
            <a:r>
              <a:rPr lang="en-US" dirty="0" err="1" smtClean="0">
                <a:solidFill>
                  <a:srgbClr val="A6A6A6"/>
                </a:solidFill>
              </a:rPr>
              <a:t>OAuth</a:t>
            </a:r>
            <a:r>
              <a:rPr lang="en-US" dirty="0" smtClean="0">
                <a:solidFill>
                  <a:srgbClr val="A6A6A6"/>
                </a:solidFill>
              </a:rPr>
              <a:t> / </a:t>
            </a:r>
            <a:r>
              <a:rPr lang="en-US" dirty="0" err="1" smtClean="0">
                <a:solidFill>
                  <a:srgbClr val="A6A6A6"/>
                </a:solidFill>
              </a:rPr>
              <a:t>OpenID</a:t>
            </a:r>
            <a:endParaRPr lang="en-US" dirty="0">
              <a:solidFill>
                <a:srgbClr val="A6A6A6"/>
              </a:solidFill>
            </a:endParaRPr>
          </a:p>
        </p:txBody>
      </p:sp>
      <p:sp>
        <p:nvSpPr>
          <p:cNvPr id="82" name="TextBox 81"/>
          <p:cNvSpPr txBox="1"/>
          <p:nvPr/>
        </p:nvSpPr>
        <p:spPr>
          <a:xfrm>
            <a:off x="3779417" y="3265055"/>
            <a:ext cx="1462021" cy="307777"/>
          </a:xfrm>
          <a:prstGeom prst="rect">
            <a:avLst/>
          </a:prstGeom>
          <a:noFill/>
        </p:spPr>
        <p:txBody>
          <a:bodyPr wrap="none" rtlCol="0">
            <a:spAutoFit/>
          </a:bodyPr>
          <a:lstStyle/>
          <a:p>
            <a:r>
              <a:rPr lang="en-US" dirty="0" err="1" smtClean="0">
                <a:solidFill>
                  <a:srgbClr val="A6A6A6"/>
                </a:solidFill>
              </a:rPr>
              <a:t>OAuth</a:t>
            </a:r>
            <a:r>
              <a:rPr lang="en-US" dirty="0" smtClean="0">
                <a:solidFill>
                  <a:srgbClr val="A6A6A6"/>
                </a:solidFill>
              </a:rPr>
              <a:t> / </a:t>
            </a:r>
            <a:r>
              <a:rPr lang="en-US" dirty="0" err="1" smtClean="0">
                <a:solidFill>
                  <a:srgbClr val="A6A6A6"/>
                </a:solidFill>
              </a:rPr>
              <a:t>OpenID</a:t>
            </a:r>
            <a:endParaRPr lang="en-US" dirty="0">
              <a:solidFill>
                <a:srgbClr val="A6A6A6"/>
              </a:solidFill>
            </a:endParaRPr>
          </a:p>
        </p:txBody>
      </p:sp>
      <p:pic>
        <p:nvPicPr>
          <p:cNvPr id="83" name="Picture 82"/>
          <p:cNvPicPr>
            <a:picLocks noChangeAspect="1"/>
          </p:cNvPicPr>
          <p:nvPr/>
        </p:nvPicPr>
        <p:blipFill>
          <a:blip r:embed="rId9"/>
          <a:stretch>
            <a:fillRect/>
          </a:stretch>
        </p:blipFill>
        <p:spPr>
          <a:xfrm>
            <a:off x="7965765" y="3909054"/>
            <a:ext cx="960738" cy="227653"/>
          </a:xfrm>
          <a:prstGeom prst="rect">
            <a:avLst/>
          </a:prstGeom>
        </p:spPr>
      </p:pic>
      <p:cxnSp>
        <p:nvCxnSpPr>
          <p:cNvPr id="84" name="Straight Arrow Connector 83"/>
          <p:cNvCxnSpPr/>
          <p:nvPr/>
        </p:nvCxnSpPr>
        <p:spPr>
          <a:xfrm>
            <a:off x="6661395" y="2716033"/>
            <a:ext cx="112452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79022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38" name="Rectangle 37"/>
          <p:cNvSpPr/>
          <p:nvPr/>
        </p:nvSpPr>
        <p:spPr>
          <a:xfrm>
            <a:off x="3460374" y="3035917"/>
            <a:ext cx="980725" cy="7303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3" name="Rectangle 2"/>
          <p:cNvSpPr/>
          <p:nvPr/>
        </p:nvSpPr>
        <p:spPr>
          <a:xfrm>
            <a:off x="678962" y="3019242"/>
            <a:ext cx="980725" cy="7303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2" name="Shape 82"/>
          <p:cNvSpPr txBox="1">
            <a:spLocks noGrp="1"/>
          </p:cNvSpPr>
          <p:nvPr>
            <p:ph type="title" idx="4294967295"/>
          </p:nvPr>
        </p:nvSpPr>
        <p:spPr>
          <a:xfrm>
            <a:off x="366712" y="58737"/>
            <a:ext cx="8410574"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smtClean="0">
                <a:solidFill>
                  <a:srgbClr val="008881"/>
                </a:solidFill>
              </a:rPr>
              <a:t>Complete </a:t>
            </a:r>
            <a:r>
              <a:rPr lang="en-US" sz="2800" dirty="0" err="1" smtClean="0">
                <a:solidFill>
                  <a:srgbClr val="008881"/>
                </a:solidFill>
              </a:rPr>
              <a:t>Toolchain</a:t>
            </a:r>
            <a:r>
              <a:rPr lang="en-US" sz="2800" dirty="0" smtClean="0">
                <a:solidFill>
                  <a:srgbClr val="008881"/>
                </a:solidFill>
              </a:rPr>
              <a:t> for CI/CD</a:t>
            </a:r>
            <a:r>
              <a:rPr lang="en-US" sz="3600" dirty="0" smtClean="0">
                <a:solidFill>
                  <a:srgbClr val="008881"/>
                </a:solidFill>
              </a:rPr>
              <a:t/>
            </a:r>
            <a:br>
              <a:rPr lang="en-US" sz="3600" dirty="0" smtClean="0">
                <a:solidFill>
                  <a:srgbClr val="008881"/>
                </a:solidFill>
              </a:rPr>
            </a:br>
            <a:r>
              <a:rPr lang="en-US" sz="1800" b="0" i="0" u="none" strike="noStrike" cap="none" baseline="0" dirty="0" smtClean="0">
                <a:solidFill>
                  <a:schemeClr val="bg2"/>
                </a:solidFill>
                <a:latin typeface="Arial"/>
                <a:ea typeface="Arial"/>
                <a:cs typeface="Arial"/>
                <a:sym typeface="Arial"/>
              </a:rPr>
              <a:t>High </a:t>
            </a:r>
            <a:r>
              <a:rPr lang="en-US" sz="1800" b="0" i="0" u="none" strike="noStrike" cap="none" baseline="0" dirty="0">
                <a:solidFill>
                  <a:schemeClr val="bg2"/>
                </a:solidFill>
                <a:latin typeface="Arial"/>
                <a:ea typeface="Arial"/>
                <a:cs typeface="Arial"/>
                <a:sym typeface="Arial"/>
              </a:rPr>
              <a:t>Quality Software, Faster and Continuously From Idea to Production</a:t>
            </a:r>
          </a:p>
        </p:txBody>
      </p:sp>
      <p:sp>
        <p:nvSpPr>
          <p:cNvPr id="86" name="Shape 86"/>
          <p:cNvSpPr/>
          <p:nvPr/>
        </p:nvSpPr>
        <p:spPr>
          <a:xfrm>
            <a:off x="4833469" y="3988570"/>
            <a:ext cx="3929528" cy="655262"/>
          </a:xfrm>
          <a:prstGeom prst="rect">
            <a:avLst/>
          </a:prstGeom>
          <a:noFill/>
          <a:ln>
            <a:noFill/>
          </a:ln>
        </p:spPr>
        <p:txBody>
          <a:bodyPr lIns="91425" tIns="45700" rIns="91425" bIns="45700" anchor="t" anchorCtr="0">
            <a:noAutofit/>
          </a:bodyPr>
          <a:lstStyle/>
          <a:p>
            <a:pPr algn="ctr">
              <a:buSzPct val="25000"/>
            </a:pPr>
            <a:r>
              <a:rPr lang="en-US" sz="800" dirty="0"/>
              <a:t>Develop, test, QA and production on the same platform. Simple, developer friendly commands and APIs. Operational benefits for every app. Built-in ecosystem services. Deploy, operate and scale on any IAAS</a:t>
            </a:r>
          </a:p>
          <a:p>
            <a:pPr algn="ctr"/>
            <a:endParaRPr sz="800" dirty="0"/>
          </a:p>
          <a:p>
            <a:pPr algn="ctr"/>
            <a:endParaRPr sz="800" dirty="0"/>
          </a:p>
        </p:txBody>
      </p:sp>
      <p:sp>
        <p:nvSpPr>
          <p:cNvPr id="87" name="Shape 87"/>
          <p:cNvSpPr/>
          <p:nvPr/>
        </p:nvSpPr>
        <p:spPr>
          <a:xfrm>
            <a:off x="567764" y="1746633"/>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a:buSzPct val="25000"/>
            </a:pPr>
            <a:r>
              <a:rPr lang="en-US" sz="800" b="1" dirty="0">
                <a:solidFill>
                  <a:srgbClr val="008881"/>
                </a:solidFill>
              </a:rPr>
              <a:t>AUTOMATION.</a:t>
            </a:r>
          </a:p>
          <a:p>
            <a:pPr>
              <a:buSzPct val="25000"/>
            </a:pPr>
            <a:r>
              <a:rPr lang="en-US" sz="800" dirty="0"/>
              <a:t>Integrate tools and automate processes from testing to builds and deployment</a:t>
            </a:r>
          </a:p>
        </p:txBody>
      </p:sp>
      <p:sp>
        <p:nvSpPr>
          <p:cNvPr id="88" name="Shape 88"/>
          <p:cNvSpPr/>
          <p:nvPr/>
        </p:nvSpPr>
        <p:spPr>
          <a:xfrm>
            <a:off x="2633133" y="1724469"/>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a:buSzPct val="25000"/>
            </a:pPr>
            <a:r>
              <a:rPr lang="en-US" sz="800" b="1" dirty="0">
                <a:solidFill>
                  <a:srgbClr val="008881"/>
                </a:solidFill>
              </a:rPr>
              <a:t>SPEED.</a:t>
            </a:r>
          </a:p>
          <a:p>
            <a:pPr>
              <a:buSzPct val="25000"/>
            </a:pPr>
            <a:r>
              <a:rPr lang="en-US" sz="800" dirty="0"/>
              <a:t>Release more frequently with smaller bits will reduce complexity and improve time-to-market</a:t>
            </a:r>
          </a:p>
        </p:txBody>
      </p:sp>
      <p:sp>
        <p:nvSpPr>
          <p:cNvPr id="89" name="Shape 89"/>
          <p:cNvSpPr/>
          <p:nvPr/>
        </p:nvSpPr>
        <p:spPr>
          <a:xfrm>
            <a:off x="4698503" y="1711893"/>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a:buSzPct val="25000"/>
            </a:pPr>
            <a:r>
              <a:rPr lang="en-US" sz="800" b="1" dirty="0">
                <a:solidFill>
                  <a:srgbClr val="008881"/>
                </a:solidFill>
              </a:rPr>
              <a:t>QUALITY.</a:t>
            </a:r>
          </a:p>
          <a:p>
            <a:pPr>
              <a:buSzPct val="25000"/>
            </a:pPr>
            <a:r>
              <a:rPr lang="en-US" sz="800" dirty="0"/>
              <a:t>Reduce feedback loop using test-driven development to surface problems sooner and be responsive</a:t>
            </a:r>
          </a:p>
        </p:txBody>
      </p:sp>
      <p:sp>
        <p:nvSpPr>
          <p:cNvPr id="90" name="Shape 90"/>
          <p:cNvSpPr/>
          <p:nvPr/>
        </p:nvSpPr>
        <p:spPr>
          <a:xfrm>
            <a:off x="6763871" y="1711893"/>
            <a:ext cx="1902013" cy="575234"/>
          </a:xfrm>
          <a:prstGeom prst="wedgeRoundRectCallout">
            <a:avLst>
              <a:gd name="adj1" fmla="val -20833"/>
              <a:gd name="adj2" fmla="val 62500"/>
              <a:gd name="adj3" fmla="val 0"/>
            </a:avLst>
          </a:prstGeom>
          <a:solidFill>
            <a:srgbClr val="D8D8D8"/>
          </a:solidFill>
          <a:ln w="12700" cap="flat" cmpd="sng">
            <a:solidFill>
              <a:srgbClr val="A5A5A5"/>
            </a:solidFill>
            <a:prstDash val="solid"/>
            <a:round/>
            <a:headEnd type="none" w="med" len="med"/>
            <a:tailEnd type="none" w="med" len="med"/>
          </a:ln>
        </p:spPr>
        <p:txBody>
          <a:bodyPr lIns="91425" tIns="45700" rIns="91425" bIns="45700" anchor="ctr" anchorCtr="0">
            <a:noAutofit/>
          </a:bodyPr>
          <a:lstStyle/>
          <a:p>
            <a:pPr>
              <a:buSzPct val="25000"/>
            </a:pPr>
            <a:r>
              <a:rPr lang="en-US" sz="800" b="1" dirty="0">
                <a:solidFill>
                  <a:srgbClr val="008881"/>
                </a:solidFill>
              </a:rPr>
              <a:t>AGILITY.</a:t>
            </a:r>
          </a:p>
          <a:p>
            <a:pPr>
              <a:buSzPct val="25000"/>
            </a:pPr>
            <a:r>
              <a:rPr lang="en-US" sz="800" dirty="0"/>
              <a:t>Push updates on regular basis with no downtime to improve customer experience and time to market</a:t>
            </a:r>
          </a:p>
        </p:txBody>
      </p:sp>
      <p:grpSp>
        <p:nvGrpSpPr>
          <p:cNvPr id="91" name="Shape 91"/>
          <p:cNvGrpSpPr/>
          <p:nvPr/>
        </p:nvGrpSpPr>
        <p:grpSpPr>
          <a:xfrm>
            <a:off x="257442" y="2358842"/>
            <a:ext cx="8811870" cy="1390723"/>
            <a:chOff x="257442" y="2286009"/>
            <a:chExt cx="8811870" cy="1390723"/>
          </a:xfrm>
        </p:grpSpPr>
        <p:sp>
          <p:nvSpPr>
            <p:cNvPr id="92" name="Shape 92"/>
            <p:cNvSpPr/>
            <p:nvPr/>
          </p:nvSpPr>
          <p:spPr>
            <a:xfrm>
              <a:off x="537900" y="2397368"/>
              <a:ext cx="1528755" cy="541570"/>
            </a:xfrm>
            <a:prstGeom prst="homePlate">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000" b="1" dirty="0">
                  <a:solidFill>
                    <a:srgbClr val="FFFFFF"/>
                  </a:solidFill>
                </a:rPr>
                <a:t>Commit Code Change</a:t>
              </a:r>
            </a:p>
          </p:txBody>
        </p:sp>
        <p:sp>
          <p:nvSpPr>
            <p:cNvPr id="93" name="Shape 93"/>
            <p:cNvSpPr/>
            <p:nvPr/>
          </p:nvSpPr>
          <p:spPr>
            <a:xfrm>
              <a:off x="1798250"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000" b="1">
                  <a:solidFill>
                    <a:srgbClr val="FFFFFF"/>
                  </a:solidFill>
                </a:rPr>
                <a:t>Automate Build &amp; Test</a:t>
              </a:r>
            </a:p>
            <a:p>
              <a:pPr algn="ctr">
                <a:buSzPct val="25000"/>
              </a:pPr>
              <a:r>
                <a:rPr lang="en-US" sz="700">
                  <a:solidFill>
                    <a:srgbClr val="FFFFFF"/>
                  </a:solidFill>
                </a:rPr>
                <a:t>(Unit Test, Static Code Analysis)</a:t>
              </a:r>
            </a:p>
          </p:txBody>
        </p:sp>
        <p:sp>
          <p:nvSpPr>
            <p:cNvPr id="94" name="Shape 94"/>
            <p:cNvSpPr/>
            <p:nvPr/>
          </p:nvSpPr>
          <p:spPr>
            <a:xfrm>
              <a:off x="3185335"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000" b="1">
                  <a:solidFill>
                    <a:srgbClr val="FFFFFF"/>
                  </a:solidFill>
                </a:rPr>
                <a:t>Store Binaries &amp; Build Artifacts</a:t>
              </a:r>
            </a:p>
          </p:txBody>
        </p:sp>
        <p:sp>
          <p:nvSpPr>
            <p:cNvPr id="95" name="Shape 95"/>
            <p:cNvSpPr/>
            <p:nvPr/>
          </p:nvSpPr>
          <p:spPr>
            <a:xfrm>
              <a:off x="4572421"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000" b="1" dirty="0">
                  <a:solidFill>
                    <a:srgbClr val="FFFFFF"/>
                  </a:solidFill>
                </a:rPr>
                <a:t>Automated Integration Testing</a:t>
              </a:r>
            </a:p>
          </p:txBody>
        </p:sp>
        <p:sp>
          <p:nvSpPr>
            <p:cNvPr id="96" name="Shape 96"/>
            <p:cNvSpPr/>
            <p:nvPr/>
          </p:nvSpPr>
          <p:spPr>
            <a:xfrm>
              <a:off x="5959507" y="2398068"/>
              <a:ext cx="1655491"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000" b="1" dirty="0">
                  <a:solidFill>
                    <a:srgbClr val="FFFFFF"/>
                  </a:solidFill>
                </a:rPr>
                <a:t>Acceptance, Performance &amp; Load</a:t>
              </a:r>
            </a:p>
          </p:txBody>
        </p:sp>
        <p:sp>
          <p:nvSpPr>
            <p:cNvPr id="97" name="Shape 97"/>
            <p:cNvSpPr/>
            <p:nvPr/>
          </p:nvSpPr>
          <p:spPr>
            <a:xfrm>
              <a:off x="7346592" y="2398068"/>
              <a:ext cx="1722720" cy="548341"/>
            </a:xfrm>
            <a:prstGeom prst="chevron">
              <a:avLst>
                <a:gd name="adj" fmla="val 50000"/>
              </a:avLst>
            </a:prstGeom>
            <a:solidFill>
              <a:srgbClr val="008774"/>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000" b="1" dirty="0">
                  <a:solidFill>
                    <a:srgbClr val="FFFFFF"/>
                  </a:solidFill>
                </a:rPr>
                <a:t>Zero Downtime Upgrade to Production</a:t>
              </a:r>
            </a:p>
          </p:txBody>
        </p:sp>
        <p:pic>
          <p:nvPicPr>
            <p:cNvPr id="98" name="Shape 98"/>
            <p:cNvPicPr preferRelativeResize="0"/>
            <p:nvPr/>
          </p:nvPicPr>
          <p:blipFill rotWithShape="1">
            <a:blip r:embed="rId3">
              <a:alphaModFix/>
            </a:blip>
            <a:srcRect/>
            <a:stretch/>
          </p:blipFill>
          <p:spPr>
            <a:xfrm>
              <a:off x="7954304" y="2928482"/>
              <a:ext cx="606986" cy="606986"/>
            </a:xfrm>
            <a:prstGeom prst="rect">
              <a:avLst/>
            </a:prstGeom>
            <a:noFill/>
            <a:ln>
              <a:noFill/>
            </a:ln>
          </p:spPr>
        </p:pic>
        <p:pic>
          <p:nvPicPr>
            <p:cNvPr id="99" name="Shape 99"/>
            <p:cNvPicPr preferRelativeResize="0"/>
            <p:nvPr/>
          </p:nvPicPr>
          <p:blipFill rotWithShape="1">
            <a:blip r:embed="rId3">
              <a:alphaModFix/>
            </a:blip>
            <a:srcRect/>
            <a:stretch/>
          </p:blipFill>
          <p:spPr>
            <a:xfrm>
              <a:off x="6475128" y="2928482"/>
              <a:ext cx="606986" cy="606986"/>
            </a:xfrm>
            <a:prstGeom prst="rect">
              <a:avLst/>
            </a:prstGeom>
            <a:noFill/>
            <a:ln>
              <a:noFill/>
            </a:ln>
          </p:spPr>
        </p:pic>
        <p:pic>
          <p:nvPicPr>
            <p:cNvPr id="100" name="Shape 100"/>
            <p:cNvPicPr preferRelativeResize="0"/>
            <p:nvPr/>
          </p:nvPicPr>
          <p:blipFill rotWithShape="1">
            <a:blip r:embed="rId3">
              <a:alphaModFix/>
            </a:blip>
            <a:srcRect/>
            <a:stretch/>
          </p:blipFill>
          <p:spPr>
            <a:xfrm>
              <a:off x="5100539" y="2928482"/>
              <a:ext cx="606986" cy="606986"/>
            </a:xfrm>
            <a:prstGeom prst="rect">
              <a:avLst/>
            </a:prstGeom>
            <a:noFill/>
            <a:ln>
              <a:noFill/>
            </a:ln>
          </p:spPr>
        </p:pic>
        <p:pic>
          <p:nvPicPr>
            <p:cNvPr id="101" name="Shape 101"/>
            <p:cNvPicPr preferRelativeResize="0"/>
            <p:nvPr/>
          </p:nvPicPr>
          <p:blipFill rotWithShape="1">
            <a:blip r:embed="rId4">
              <a:alphaModFix/>
            </a:blip>
            <a:srcRect/>
            <a:stretch/>
          </p:blipFill>
          <p:spPr>
            <a:xfrm>
              <a:off x="3485523" y="3492066"/>
              <a:ext cx="943003" cy="161432"/>
            </a:xfrm>
            <a:prstGeom prst="rect">
              <a:avLst/>
            </a:prstGeom>
            <a:noFill/>
            <a:ln>
              <a:noFill/>
            </a:ln>
          </p:spPr>
        </p:pic>
        <p:sp>
          <p:nvSpPr>
            <p:cNvPr id="102" name="Shape 102"/>
            <p:cNvSpPr txBox="1"/>
            <p:nvPr/>
          </p:nvSpPr>
          <p:spPr>
            <a:xfrm rot="-5400000">
              <a:off x="7471" y="2535980"/>
              <a:ext cx="776939" cy="276998"/>
            </a:xfrm>
            <a:prstGeom prst="rect">
              <a:avLst/>
            </a:prstGeom>
            <a:noFill/>
            <a:ln>
              <a:noFill/>
            </a:ln>
          </p:spPr>
          <p:txBody>
            <a:bodyPr lIns="91425" tIns="45700" rIns="91425" bIns="45700" anchor="t" anchorCtr="0">
              <a:noAutofit/>
            </a:bodyPr>
            <a:lstStyle/>
            <a:p>
              <a:pPr algn="ctr">
                <a:buSzPct val="25000"/>
              </a:pPr>
              <a:r>
                <a:rPr lang="en-US" sz="600" b="1">
                  <a:solidFill>
                    <a:srgbClr val="008881"/>
                  </a:solidFill>
                </a:rPr>
                <a:t>Build Pipeline Operations</a:t>
              </a:r>
            </a:p>
          </p:txBody>
        </p:sp>
        <p:sp>
          <p:nvSpPr>
            <p:cNvPr id="103" name="Shape 103"/>
            <p:cNvSpPr txBox="1"/>
            <p:nvPr/>
          </p:nvSpPr>
          <p:spPr>
            <a:xfrm rot="-5400000">
              <a:off x="53637" y="3137958"/>
              <a:ext cx="776939" cy="184666"/>
            </a:xfrm>
            <a:prstGeom prst="rect">
              <a:avLst/>
            </a:prstGeom>
            <a:noFill/>
            <a:ln>
              <a:noFill/>
            </a:ln>
          </p:spPr>
          <p:txBody>
            <a:bodyPr lIns="91425" tIns="45700" rIns="91425" bIns="45700" anchor="t" anchorCtr="0">
              <a:noAutofit/>
            </a:bodyPr>
            <a:lstStyle/>
            <a:p>
              <a:pPr algn="ctr">
                <a:buSzPct val="25000"/>
              </a:pPr>
              <a:r>
                <a:rPr lang="en-US" sz="600" b="1"/>
                <a:t>Tool Chain</a:t>
              </a:r>
            </a:p>
          </p:txBody>
        </p:sp>
        <p:sp>
          <p:nvSpPr>
            <p:cNvPr id="104" name="Shape 104"/>
            <p:cNvSpPr txBox="1"/>
            <p:nvPr/>
          </p:nvSpPr>
          <p:spPr>
            <a:xfrm>
              <a:off x="788743" y="3466914"/>
              <a:ext cx="776939" cy="184666"/>
            </a:xfrm>
            <a:prstGeom prst="rect">
              <a:avLst/>
            </a:prstGeom>
            <a:noFill/>
            <a:ln>
              <a:noFill/>
            </a:ln>
          </p:spPr>
          <p:txBody>
            <a:bodyPr lIns="91425" tIns="45700" rIns="91425" bIns="45700" anchor="t" anchorCtr="0">
              <a:noAutofit/>
            </a:bodyPr>
            <a:lstStyle/>
            <a:p>
              <a:pPr algn="ctr">
                <a:buSzPct val="25000"/>
              </a:pPr>
              <a:r>
                <a:rPr lang="en-US" sz="1000" b="1" dirty="0" err="1"/>
                <a:t>Gitlab</a:t>
              </a:r>
              <a:endParaRPr lang="en-US" sz="1000" b="1" dirty="0"/>
            </a:p>
          </p:txBody>
        </p:sp>
        <p:sp>
          <p:nvSpPr>
            <p:cNvPr id="105" name="Shape 105"/>
            <p:cNvSpPr txBox="1"/>
            <p:nvPr/>
          </p:nvSpPr>
          <p:spPr>
            <a:xfrm>
              <a:off x="2181261" y="3492066"/>
              <a:ext cx="776939" cy="184666"/>
            </a:xfrm>
            <a:prstGeom prst="rect">
              <a:avLst/>
            </a:prstGeom>
            <a:noFill/>
            <a:ln>
              <a:noFill/>
            </a:ln>
          </p:spPr>
          <p:txBody>
            <a:bodyPr lIns="91425" tIns="45700" rIns="91425" bIns="45700" anchor="t" anchorCtr="0">
              <a:noAutofit/>
            </a:bodyPr>
            <a:lstStyle/>
            <a:p>
              <a:pPr algn="ctr">
                <a:buSzPct val="25000"/>
              </a:pPr>
              <a:r>
                <a:rPr lang="en-US" sz="1000" b="1" dirty="0"/>
                <a:t>Jenkins</a:t>
              </a:r>
            </a:p>
          </p:txBody>
        </p:sp>
        <p:sp>
          <p:nvSpPr>
            <p:cNvPr id="106" name="Shape 106"/>
            <p:cNvSpPr txBox="1"/>
            <p:nvPr/>
          </p:nvSpPr>
          <p:spPr>
            <a:xfrm>
              <a:off x="5000662" y="3535468"/>
              <a:ext cx="958845" cy="141264"/>
            </a:xfrm>
            <a:prstGeom prst="rect">
              <a:avLst/>
            </a:prstGeom>
            <a:noFill/>
            <a:ln>
              <a:noFill/>
            </a:ln>
          </p:spPr>
          <p:txBody>
            <a:bodyPr lIns="91425" tIns="45700" rIns="91425" bIns="45700" anchor="t" anchorCtr="0">
              <a:noAutofit/>
            </a:bodyPr>
            <a:lstStyle/>
            <a:p>
              <a:pPr algn="ctr">
                <a:buSzPct val="25000"/>
              </a:pPr>
              <a:r>
                <a:rPr lang="en-US" sz="800" b="1" dirty="0"/>
                <a:t>Development</a:t>
              </a:r>
            </a:p>
          </p:txBody>
        </p:sp>
        <p:sp>
          <p:nvSpPr>
            <p:cNvPr id="107" name="Shape 107"/>
            <p:cNvSpPr txBox="1"/>
            <p:nvPr/>
          </p:nvSpPr>
          <p:spPr>
            <a:xfrm>
              <a:off x="6237941" y="3492066"/>
              <a:ext cx="1105646" cy="184666"/>
            </a:xfrm>
            <a:prstGeom prst="rect">
              <a:avLst/>
            </a:prstGeom>
            <a:noFill/>
            <a:ln>
              <a:noFill/>
            </a:ln>
          </p:spPr>
          <p:txBody>
            <a:bodyPr lIns="91425" tIns="45700" rIns="91425" bIns="45700" anchor="t" anchorCtr="0">
              <a:noAutofit/>
            </a:bodyPr>
            <a:lstStyle/>
            <a:p>
              <a:pPr algn="ctr">
                <a:buSzPct val="25000"/>
              </a:pPr>
              <a:r>
                <a:rPr lang="en-US" sz="800" b="1"/>
                <a:t>Test + UAT + Staging</a:t>
              </a:r>
            </a:p>
          </p:txBody>
        </p:sp>
        <p:sp>
          <p:nvSpPr>
            <p:cNvPr id="108" name="Shape 108"/>
            <p:cNvSpPr txBox="1"/>
            <p:nvPr/>
          </p:nvSpPr>
          <p:spPr>
            <a:xfrm>
              <a:off x="7839485" y="3492066"/>
              <a:ext cx="776939" cy="184666"/>
            </a:xfrm>
            <a:prstGeom prst="rect">
              <a:avLst/>
            </a:prstGeom>
            <a:noFill/>
            <a:ln>
              <a:noFill/>
            </a:ln>
          </p:spPr>
          <p:txBody>
            <a:bodyPr lIns="91425" tIns="45700" rIns="91425" bIns="45700" anchor="t" anchorCtr="0">
              <a:noAutofit/>
            </a:bodyPr>
            <a:lstStyle/>
            <a:p>
              <a:pPr algn="ctr">
                <a:buSzPct val="25000"/>
              </a:pPr>
              <a:r>
                <a:rPr lang="en-US" sz="800" b="1"/>
                <a:t>Production</a:t>
              </a:r>
            </a:p>
          </p:txBody>
        </p:sp>
      </p:grpSp>
      <p:pic>
        <p:nvPicPr>
          <p:cNvPr id="110" name="Shape 110"/>
          <p:cNvPicPr preferRelativeResize="0"/>
          <p:nvPr/>
        </p:nvPicPr>
        <p:blipFill rotWithShape="1">
          <a:blip r:embed="rId5">
            <a:alphaModFix/>
          </a:blip>
          <a:srcRect/>
          <a:stretch/>
        </p:blipFill>
        <p:spPr>
          <a:xfrm>
            <a:off x="3663203" y="3039278"/>
            <a:ext cx="490444" cy="467632"/>
          </a:xfrm>
          <a:prstGeom prst="rect">
            <a:avLst/>
          </a:prstGeom>
          <a:noFill/>
          <a:ln>
            <a:noFill/>
          </a:ln>
        </p:spPr>
      </p:pic>
      <p:pic>
        <p:nvPicPr>
          <p:cNvPr id="111" name="Shape 111"/>
          <p:cNvPicPr preferRelativeResize="0"/>
          <p:nvPr/>
        </p:nvPicPr>
        <p:blipFill rotWithShape="1">
          <a:blip r:embed="rId6">
            <a:alphaModFix/>
          </a:blip>
          <a:srcRect/>
          <a:stretch/>
        </p:blipFill>
        <p:spPr>
          <a:xfrm>
            <a:off x="1999875" y="3038156"/>
            <a:ext cx="1078005" cy="462002"/>
          </a:xfrm>
          <a:prstGeom prst="rect">
            <a:avLst/>
          </a:prstGeom>
          <a:noFill/>
          <a:ln>
            <a:noFill/>
          </a:ln>
        </p:spPr>
      </p:pic>
      <p:pic>
        <p:nvPicPr>
          <p:cNvPr id="32" name="Picture 31" descr="gitlab-logo-square (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3383" y="3014224"/>
            <a:ext cx="560070" cy="560070"/>
          </a:xfrm>
          <a:prstGeom prst="rect">
            <a:avLst/>
          </a:prstGeom>
        </p:spPr>
      </p:pic>
      <p:sp>
        <p:nvSpPr>
          <p:cNvPr id="33" name="Shape 83"/>
          <p:cNvSpPr/>
          <p:nvPr/>
        </p:nvSpPr>
        <p:spPr>
          <a:xfrm>
            <a:off x="584338" y="3747581"/>
            <a:ext cx="1188720" cy="914400"/>
          </a:xfrm>
          <a:prstGeom prst="rect">
            <a:avLst/>
          </a:prstGeom>
          <a:noFill/>
          <a:ln>
            <a:noFill/>
          </a:ln>
        </p:spPr>
        <p:txBody>
          <a:bodyPr lIns="91425" tIns="45700" rIns="91425" bIns="45700" anchor="t" anchorCtr="0">
            <a:noAutofit/>
          </a:bodyPr>
          <a:lstStyle/>
          <a:p>
            <a:pPr algn="ctr">
              <a:buSzPct val="25000"/>
            </a:pPr>
            <a:r>
              <a:rPr lang="en-US" sz="800" b="1" dirty="0" smtClean="0">
                <a:solidFill>
                  <a:srgbClr val="000000">
                    <a:lumMod val="50000"/>
                    <a:lumOff val="50000"/>
                  </a:srgbClr>
                </a:solidFill>
              </a:rPr>
              <a:t>Distributed </a:t>
            </a:r>
            <a:r>
              <a:rPr lang="en-US" sz="800" b="1" dirty="0">
                <a:solidFill>
                  <a:srgbClr val="000000">
                    <a:lumMod val="50000"/>
                    <a:lumOff val="50000"/>
                  </a:srgbClr>
                </a:solidFill>
              </a:rPr>
              <a:t>revision control and source code management. Collaborative software </a:t>
            </a:r>
            <a:r>
              <a:rPr lang="en-US" sz="800" b="1" dirty="0" smtClean="0">
                <a:solidFill>
                  <a:srgbClr val="000000">
                    <a:lumMod val="50000"/>
                    <a:lumOff val="50000"/>
                  </a:srgbClr>
                </a:solidFill>
              </a:rPr>
              <a:t>development.</a:t>
            </a:r>
            <a:endParaRPr lang="en-US" sz="800" b="1" dirty="0">
              <a:solidFill>
                <a:srgbClr val="000000">
                  <a:lumMod val="50000"/>
                  <a:lumOff val="50000"/>
                </a:srgbClr>
              </a:solidFill>
            </a:endParaRPr>
          </a:p>
        </p:txBody>
      </p:sp>
      <p:sp>
        <p:nvSpPr>
          <p:cNvPr id="34" name="Shape 84"/>
          <p:cNvSpPr/>
          <p:nvPr/>
        </p:nvSpPr>
        <p:spPr>
          <a:xfrm>
            <a:off x="1999875" y="3727630"/>
            <a:ext cx="1188720" cy="914400"/>
          </a:xfrm>
          <a:prstGeom prst="rect">
            <a:avLst/>
          </a:prstGeom>
          <a:noFill/>
          <a:ln>
            <a:noFill/>
          </a:ln>
        </p:spPr>
        <p:txBody>
          <a:bodyPr lIns="91425" tIns="45700" rIns="91425" bIns="45700" anchor="t" anchorCtr="0">
            <a:noAutofit/>
          </a:bodyPr>
          <a:lstStyle/>
          <a:p>
            <a:pPr algn="ctr">
              <a:buSzPct val="25000"/>
            </a:pPr>
            <a:r>
              <a:rPr lang="en-US" sz="800" b="1" dirty="0" smtClean="0">
                <a:solidFill>
                  <a:srgbClr val="000000">
                    <a:lumMod val="50000"/>
                    <a:lumOff val="50000"/>
                  </a:srgbClr>
                </a:solidFill>
              </a:rPr>
              <a:t>Build, test and deploy software </a:t>
            </a:r>
            <a:r>
              <a:rPr lang="en-US" sz="800" b="1" dirty="0">
                <a:solidFill>
                  <a:srgbClr val="000000">
                    <a:lumMod val="50000"/>
                    <a:lumOff val="50000"/>
                  </a:srgbClr>
                </a:solidFill>
              </a:rPr>
              <a:t>projects continuously and incrementally. </a:t>
            </a:r>
            <a:r>
              <a:rPr lang="en-US" sz="800" b="1" dirty="0" smtClean="0">
                <a:solidFill>
                  <a:srgbClr val="000000">
                    <a:lumMod val="50000"/>
                    <a:lumOff val="50000"/>
                  </a:srgbClr>
                </a:solidFill>
              </a:rPr>
              <a:t>Thousands of </a:t>
            </a:r>
            <a:r>
              <a:rPr lang="en-US" sz="800" b="1" dirty="0">
                <a:solidFill>
                  <a:srgbClr val="000000">
                    <a:lumMod val="50000"/>
                    <a:lumOff val="50000"/>
                  </a:srgbClr>
                </a:solidFill>
              </a:rPr>
              <a:t>compatible </a:t>
            </a:r>
            <a:r>
              <a:rPr lang="en-US" sz="800" b="1" dirty="0" smtClean="0">
                <a:solidFill>
                  <a:srgbClr val="000000">
                    <a:lumMod val="50000"/>
                    <a:lumOff val="50000"/>
                  </a:srgbClr>
                </a:solidFill>
              </a:rPr>
              <a:t>plugins.</a:t>
            </a:r>
            <a:endParaRPr lang="en-US" sz="800" b="1" dirty="0">
              <a:solidFill>
                <a:srgbClr val="000000">
                  <a:lumMod val="50000"/>
                  <a:lumOff val="50000"/>
                </a:srgbClr>
              </a:solidFill>
            </a:endParaRPr>
          </a:p>
        </p:txBody>
      </p:sp>
      <p:sp>
        <p:nvSpPr>
          <p:cNvPr id="35" name="Shape 85"/>
          <p:cNvSpPr/>
          <p:nvPr/>
        </p:nvSpPr>
        <p:spPr>
          <a:xfrm>
            <a:off x="3369832" y="3847890"/>
            <a:ext cx="1188720" cy="914400"/>
          </a:xfrm>
          <a:prstGeom prst="rect">
            <a:avLst/>
          </a:prstGeom>
          <a:noFill/>
          <a:ln>
            <a:noFill/>
          </a:ln>
        </p:spPr>
        <p:txBody>
          <a:bodyPr lIns="91425" tIns="45700" rIns="91425" bIns="45700" anchor="t" anchorCtr="0">
            <a:noAutofit/>
          </a:bodyPr>
          <a:lstStyle/>
          <a:p>
            <a:pPr algn="ctr">
              <a:buSzPct val="25000"/>
            </a:pPr>
            <a:r>
              <a:rPr lang="en-US" sz="800" b="1" dirty="0" smtClean="0">
                <a:solidFill>
                  <a:srgbClr val="7F7F7F"/>
                </a:solidFill>
              </a:rPr>
              <a:t>Share </a:t>
            </a:r>
            <a:r>
              <a:rPr lang="en-US" sz="800" b="1" dirty="0">
                <a:solidFill>
                  <a:srgbClr val="7F7F7F"/>
                </a:solidFill>
              </a:rPr>
              <a:t>binaries and manage distributions. </a:t>
            </a:r>
            <a:r>
              <a:rPr lang="en-US" sz="800" b="1" dirty="0" smtClean="0">
                <a:solidFill>
                  <a:srgbClr val="7F7F7F"/>
                </a:solidFill>
              </a:rPr>
              <a:t>Manage </a:t>
            </a:r>
            <a:r>
              <a:rPr lang="en-US" sz="800" b="1" dirty="0">
                <a:solidFill>
                  <a:srgbClr val="7F7F7F"/>
                </a:solidFill>
              </a:rPr>
              <a:t>artifact lifecycle. </a:t>
            </a:r>
          </a:p>
        </p:txBody>
      </p:sp>
      <p:sp>
        <p:nvSpPr>
          <p:cNvPr id="36" name="Left Brace 35"/>
          <p:cNvSpPr>
            <a:spLocks/>
          </p:cNvSpPr>
          <p:nvPr/>
        </p:nvSpPr>
        <p:spPr>
          <a:xfrm rot="5400000">
            <a:off x="4210021" y="-2708722"/>
            <a:ext cx="932688" cy="8582663"/>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srgbClr val="4D4D4D"/>
              </a:solidFill>
              <a:latin typeface="Arial"/>
            </a:endParaRPr>
          </a:p>
        </p:txBody>
      </p:sp>
      <p:pic>
        <p:nvPicPr>
          <p:cNvPr id="37" name="Picture 36" descr="Pivotal-Tracker-Stacke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63087" y="705129"/>
            <a:ext cx="837452" cy="473434"/>
          </a:xfrm>
          <a:prstGeom prst="rect">
            <a:avLst/>
          </a:prstGeom>
        </p:spPr>
      </p:pic>
    </p:spTree>
    <p:extLst>
      <p:ext uri="{BB962C8B-B14F-4D97-AF65-F5344CB8AC3E}">
        <p14:creationId xmlns:p14="http://schemas.microsoft.com/office/powerpoint/2010/main" val="22067030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25" y="261954"/>
            <a:ext cx="8410574" cy="460374"/>
          </a:xfrm>
          <a:noFill/>
          <a:ln>
            <a:noFill/>
          </a:ln>
        </p:spPr>
        <p:txBody>
          <a:bodyPr lIns="0" tIns="0" rIns="0" bIns="0" anchor="t" anchorCtr="0"/>
          <a:lstStyle/>
          <a:p>
            <a:pPr>
              <a:lnSpc>
                <a:spcPct val="100000"/>
              </a:lnSpc>
              <a:spcBef>
                <a:spcPct val="0"/>
              </a:spcBef>
            </a:pPr>
            <a:r>
              <a:rPr lang="en-US" sz="2800" dirty="0" err="1">
                <a:solidFill>
                  <a:srgbClr val="008881"/>
                </a:solidFill>
                <a:ea typeface="+mj-ea"/>
              </a:rPr>
              <a:t>Microservices</a:t>
            </a:r>
            <a:r>
              <a:rPr lang="en-US" sz="2800" dirty="0">
                <a:solidFill>
                  <a:srgbClr val="008881"/>
                </a:solidFill>
                <a:ea typeface="+mj-ea"/>
              </a:rPr>
              <a:t> provide benefits…</a:t>
            </a:r>
          </a:p>
        </p:txBody>
      </p:sp>
      <p:pic>
        <p:nvPicPr>
          <p:cNvPr id="3" name="Picture 2" descr="Screen Shot 2015-12-09 at 5.3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0936" y="836628"/>
            <a:ext cx="6155606" cy="3784599"/>
          </a:xfrm>
          <a:prstGeom prst="rect">
            <a:avLst/>
          </a:prstGeom>
        </p:spPr>
      </p:pic>
    </p:spTree>
    <p:extLst>
      <p:ext uri="{BB962C8B-B14F-4D97-AF65-F5344CB8AC3E}">
        <p14:creationId xmlns:p14="http://schemas.microsoft.com/office/powerpoint/2010/main" val="393949366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673"/>
          <p:cNvSpPr txBox="1">
            <a:spLocks/>
          </p:cNvSpPr>
          <p:nvPr/>
        </p:nvSpPr>
        <p:spPr>
          <a:xfrm>
            <a:off x="3670300" y="1389137"/>
            <a:ext cx="5523993" cy="2472629"/>
          </a:xfrm>
          <a:prstGeom prst="rect">
            <a:avLst/>
          </a:prstGeom>
        </p:spPr>
        <p:txBody>
          <a:bodyPr>
            <a:noAutofit/>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12597" indent="-212597" defTabSz="850391">
              <a:lnSpc>
                <a:spcPct val="110000"/>
              </a:lnSpc>
              <a:spcBef>
                <a:spcPts val="1100"/>
              </a:spcBef>
              <a:buClr>
                <a:srgbClr val="008774"/>
              </a:buClr>
              <a:defRPr sz="1800">
                <a:solidFill>
                  <a:srgbClr val="000000"/>
                </a:solidFill>
                <a:uFillTx/>
              </a:defRPr>
            </a:pPr>
            <a:r>
              <a:rPr lang="en-US" sz="2000" dirty="0">
                <a:solidFill>
                  <a:srgbClr val="4D4D4D"/>
                </a:solidFill>
                <a:uFill>
                  <a:solidFill>
                    <a:srgbClr val="4D4D4D"/>
                  </a:solidFill>
                </a:uFill>
                <a:latin typeface="+mn-lt"/>
              </a:rPr>
              <a:t>First and only secure, enterprise-ready distribution of core </a:t>
            </a:r>
            <a:r>
              <a:rPr lang="en-US" sz="2000" dirty="0" err="1">
                <a:solidFill>
                  <a:srgbClr val="4D4D4D"/>
                </a:solidFill>
                <a:uFill>
                  <a:solidFill>
                    <a:srgbClr val="4D4D4D"/>
                  </a:solidFill>
                </a:uFill>
                <a:latin typeface="+mn-lt"/>
              </a:rPr>
              <a:t>NetflixOSS</a:t>
            </a:r>
            <a:r>
              <a:rPr lang="en-US" sz="2000" dirty="0">
                <a:solidFill>
                  <a:srgbClr val="4D4D4D"/>
                </a:solidFill>
                <a:uFill>
                  <a:solidFill>
                    <a:srgbClr val="4D4D4D"/>
                  </a:solidFill>
                </a:uFill>
                <a:latin typeface="+mn-lt"/>
              </a:rPr>
              <a:t> and Spring Cloud </a:t>
            </a:r>
            <a:r>
              <a:rPr lang="en-US" sz="2000" dirty="0" smtClean="0">
                <a:solidFill>
                  <a:srgbClr val="4D4D4D"/>
                </a:solidFill>
                <a:uFill>
                  <a:solidFill>
                    <a:srgbClr val="4D4D4D"/>
                  </a:solidFill>
                </a:uFill>
                <a:latin typeface="+mn-lt"/>
              </a:rPr>
              <a:t>components</a:t>
            </a:r>
          </a:p>
          <a:p>
            <a:pPr marL="212597" indent="-212597" defTabSz="850391">
              <a:lnSpc>
                <a:spcPct val="110000"/>
              </a:lnSpc>
              <a:spcBef>
                <a:spcPts val="1100"/>
              </a:spcBef>
              <a:buClr>
                <a:srgbClr val="008774"/>
              </a:buClr>
              <a:defRPr sz="1800">
                <a:solidFill>
                  <a:srgbClr val="000000"/>
                </a:solidFill>
                <a:uFillTx/>
              </a:defRPr>
            </a:pPr>
            <a:r>
              <a:rPr lang="en-US" sz="2000" dirty="0" smtClean="0">
                <a:solidFill>
                  <a:srgbClr val="4D4D4D"/>
                </a:solidFill>
                <a:uFill>
                  <a:solidFill>
                    <a:srgbClr val="4D4D4D"/>
                  </a:solidFill>
                </a:uFill>
                <a:latin typeface="+mn-lt"/>
              </a:rPr>
              <a:t>Abstracts complexity </a:t>
            </a:r>
            <a:r>
              <a:rPr lang="en-US" sz="2000" dirty="0">
                <a:solidFill>
                  <a:srgbClr val="4D4D4D"/>
                </a:solidFill>
                <a:uFill>
                  <a:solidFill>
                    <a:srgbClr val="4D4D4D"/>
                  </a:solidFill>
                </a:uFill>
                <a:latin typeface="+mn-lt"/>
              </a:rPr>
              <a:t>of </a:t>
            </a:r>
            <a:r>
              <a:rPr lang="en-US" sz="2000" dirty="0" smtClean="0">
                <a:solidFill>
                  <a:srgbClr val="4D4D4D"/>
                </a:solidFill>
                <a:uFill>
                  <a:solidFill>
                    <a:srgbClr val="4D4D4D"/>
                  </a:solidFill>
                </a:uFill>
                <a:latin typeface="+mn-lt"/>
              </a:rPr>
              <a:t>software </a:t>
            </a:r>
            <a:r>
              <a:rPr lang="en-US" sz="2000" dirty="0">
                <a:solidFill>
                  <a:srgbClr val="4D4D4D"/>
                </a:solidFill>
                <a:uFill>
                  <a:solidFill>
                    <a:srgbClr val="4D4D4D"/>
                  </a:solidFill>
                </a:uFill>
                <a:latin typeface="+mn-lt"/>
              </a:rPr>
              <a:t>patterns for distributed applications</a:t>
            </a:r>
            <a:endParaRPr lang="en-US" sz="2000" dirty="0" smtClean="0">
              <a:solidFill>
                <a:srgbClr val="4D4D4D"/>
              </a:solidFill>
              <a:uFill>
                <a:solidFill>
                  <a:srgbClr val="4D4D4D"/>
                </a:solidFill>
              </a:uFill>
              <a:latin typeface="+mn-lt"/>
            </a:endParaRPr>
          </a:p>
          <a:p>
            <a:pPr marL="212597" indent="-212597" defTabSz="850391">
              <a:lnSpc>
                <a:spcPct val="110000"/>
              </a:lnSpc>
              <a:spcBef>
                <a:spcPts val="1100"/>
              </a:spcBef>
              <a:buClr>
                <a:srgbClr val="008774"/>
              </a:buClr>
              <a:defRPr sz="1800">
                <a:solidFill>
                  <a:srgbClr val="000000"/>
                </a:solidFill>
                <a:uFillTx/>
              </a:defRPr>
            </a:pPr>
            <a:r>
              <a:rPr lang="en-US" sz="2000" dirty="0">
                <a:solidFill>
                  <a:srgbClr val="4D4D4D"/>
                </a:solidFill>
                <a:uFill>
                  <a:solidFill>
                    <a:srgbClr val="4D4D4D"/>
                  </a:solidFill>
                </a:uFill>
                <a:latin typeface="+mn-lt"/>
              </a:rPr>
              <a:t>Developers can focus on building differentiated capabilities </a:t>
            </a:r>
            <a:endParaRPr lang="en-US" sz="2000" dirty="0" smtClean="0">
              <a:solidFill>
                <a:srgbClr val="4D4D4D"/>
              </a:solidFill>
              <a:uFill>
                <a:solidFill>
                  <a:srgbClr val="4D4D4D"/>
                </a:solidFill>
              </a:uFill>
              <a:latin typeface="+mn-lt"/>
            </a:endParaRPr>
          </a:p>
        </p:txBody>
      </p:sp>
      <p:pic>
        <p:nvPicPr>
          <p:cNvPr id="18" name="Picture 17" descr="SpringCloudServic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303" y="887760"/>
            <a:ext cx="3429000" cy="3429000"/>
          </a:xfrm>
          <a:prstGeom prst="rect">
            <a:avLst/>
          </a:prstGeom>
        </p:spPr>
      </p:pic>
      <p:sp>
        <p:nvSpPr>
          <p:cNvPr id="20" name="Title 1"/>
          <p:cNvSpPr txBox="1">
            <a:spLocks/>
          </p:cNvSpPr>
          <p:nvPr/>
        </p:nvSpPr>
        <p:spPr bwMode="gray">
          <a:xfrm>
            <a:off x="366714" y="193775"/>
            <a:ext cx="8410575" cy="345281"/>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rgbClr val="008881"/>
                </a:solidFill>
                <a:effectLst/>
                <a:uLnTx/>
                <a:uFillTx/>
                <a:latin typeface="Arial"/>
                <a:ea typeface="+mj-ea"/>
                <a:cs typeface="Arial"/>
              </a:rPr>
              <a:t>Spring Cloud Services for PCF</a:t>
            </a:r>
          </a:p>
          <a:p>
            <a:pPr marL="0" marR="0" lvl="0" indent="0" algn="l" defTabSz="914400" rtl="0" eaLnBrk="1" fontAlgn="auto" latinLnBrk="0" hangingPunct="1">
              <a:lnSpc>
                <a:spcPct val="90000"/>
              </a:lnSpc>
              <a:spcBef>
                <a:spcPct val="0"/>
              </a:spcBef>
              <a:spcAft>
                <a:spcPts val="0"/>
              </a:spcAft>
              <a:buClrTx/>
              <a:buSzTx/>
              <a:buFontTx/>
              <a:buNone/>
              <a:tabLst/>
              <a:defRPr/>
            </a:pPr>
            <a:r>
              <a:rPr lang="en-US" sz="1800" dirty="0" smtClean="0">
                <a:solidFill>
                  <a:srgbClr val="008881"/>
                </a:solidFill>
              </a:rPr>
              <a:t>Helping to solve </a:t>
            </a:r>
            <a:r>
              <a:rPr lang="en-US" sz="1800" dirty="0" err="1">
                <a:solidFill>
                  <a:srgbClr val="008881"/>
                </a:solidFill>
              </a:rPr>
              <a:t>m</a:t>
            </a:r>
            <a:r>
              <a:rPr lang="en-US" sz="1800" dirty="0" err="1" smtClean="0">
                <a:solidFill>
                  <a:srgbClr val="008881"/>
                </a:solidFill>
              </a:rPr>
              <a:t>icroservices</a:t>
            </a:r>
            <a:r>
              <a:rPr lang="en-US" sz="1800" dirty="0" smtClean="0">
                <a:solidFill>
                  <a:srgbClr val="008881"/>
                </a:solidFill>
              </a:rPr>
              <a:t> challenges</a:t>
            </a:r>
            <a:endParaRPr kumimoji="0" lang="en-US" sz="1800" b="0" i="0" u="none" strike="noStrike" kern="1200" cap="none" spc="0" normalizeH="0" baseline="0" noProof="0" dirty="0">
              <a:ln>
                <a:noFill/>
              </a:ln>
              <a:solidFill>
                <a:srgbClr val="008881"/>
              </a:solidFill>
              <a:effectLst/>
              <a:uLnTx/>
              <a:uFillTx/>
            </a:endParaRPr>
          </a:p>
        </p:txBody>
      </p:sp>
    </p:spTree>
    <p:extLst>
      <p:ext uri="{BB962C8B-B14F-4D97-AF65-F5344CB8AC3E}">
        <p14:creationId xmlns:p14="http://schemas.microsoft.com/office/powerpoint/2010/main" val="2116870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Custom Services</a:t>
            </a:r>
            <a:endParaRPr lang="en-US" dirty="0"/>
          </a:p>
        </p:txBody>
      </p:sp>
      <p:sp>
        <p:nvSpPr>
          <p:cNvPr id="3" name="Subtitle 2"/>
          <p:cNvSpPr>
            <a:spLocks noGrp="1"/>
          </p:cNvSpPr>
          <p:nvPr>
            <p:ph type="subTitle" idx="1"/>
          </p:nvPr>
        </p:nvSpPr>
        <p:spPr/>
        <p:txBody>
          <a:bodyPr/>
          <a:lstStyle/>
          <a:p>
            <a:r>
              <a:rPr lang="en-US" dirty="0" smtClean="0"/>
              <a:t>Broker</a:t>
            </a:r>
          </a:p>
          <a:p>
            <a:r>
              <a:rPr lang="en-US" dirty="0" smtClean="0"/>
              <a:t>Custom User-Provided Service</a:t>
            </a:r>
          </a:p>
          <a:p>
            <a:endParaRPr lang="en-US" dirty="0"/>
          </a:p>
        </p:txBody>
      </p:sp>
    </p:spTree>
    <p:extLst>
      <p:ext uri="{BB962C8B-B14F-4D97-AF65-F5344CB8AC3E}">
        <p14:creationId xmlns:p14="http://schemas.microsoft.com/office/powerpoint/2010/main" val="2134132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040312" y="1605002"/>
            <a:ext cx="3736975" cy="62068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stStyle>
          <a:p>
            <a:r>
              <a:rPr lang="en-US" sz="2800" dirty="0" err="1" smtClean="0"/>
              <a:t>IaaS</a:t>
            </a:r>
            <a:r>
              <a:rPr lang="en-US" sz="2800" dirty="0" smtClean="0"/>
              <a:t> Demo:</a:t>
            </a:r>
            <a:endParaRPr lang="en-US" sz="2800" dirty="0"/>
          </a:p>
        </p:txBody>
      </p:sp>
      <p:sp>
        <p:nvSpPr>
          <p:cNvPr id="6" name="Subtitle 2"/>
          <p:cNvSpPr txBox="1">
            <a:spLocks/>
          </p:cNvSpPr>
          <p:nvPr/>
        </p:nvSpPr>
        <p:spPr>
          <a:xfrm>
            <a:off x="5040324" y="2455863"/>
            <a:ext cx="3736974" cy="19017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a:lstStyle>
          <a:p>
            <a:pPr marL="285750" indent="-285750">
              <a:buFont typeface="Arial"/>
              <a:buChar char="•"/>
            </a:pPr>
            <a:r>
              <a:rPr lang="en-US" dirty="0" smtClean="0"/>
              <a:t>Review Ops Manger &amp; CF VM’s</a:t>
            </a:r>
          </a:p>
          <a:p>
            <a:pPr marL="285750" indent="-285750">
              <a:buFont typeface="Arial"/>
              <a:buChar char="•"/>
            </a:pPr>
            <a:r>
              <a:rPr lang="en-US" dirty="0" smtClean="0"/>
              <a:t>Review </a:t>
            </a:r>
            <a:r>
              <a:rPr lang="en-US" dirty="0" err="1" smtClean="0"/>
              <a:t>IaaS</a:t>
            </a:r>
            <a:r>
              <a:rPr lang="en-US" dirty="0" smtClean="0"/>
              <a:t> </a:t>
            </a:r>
            <a:r>
              <a:rPr lang="en-US" dirty="0" err="1" smtClean="0"/>
              <a:t>Loadbalancer</a:t>
            </a:r>
            <a:r>
              <a:rPr lang="en-US" dirty="0" smtClean="0"/>
              <a:t> Configuration</a:t>
            </a:r>
          </a:p>
          <a:p>
            <a:pPr marL="285750" indent="-285750">
              <a:buFont typeface="Arial"/>
              <a:buChar char="•"/>
            </a:pPr>
            <a:r>
              <a:rPr lang="en-US" dirty="0" smtClean="0"/>
              <a:t>Show distinction between Tiles, App Instances and VM’s</a:t>
            </a:r>
          </a:p>
          <a:p>
            <a:pPr marL="285750" indent="-285750">
              <a:buFont typeface="Arial"/>
              <a:buChar char="•"/>
            </a:pPr>
            <a:r>
              <a:rPr lang="en-US" dirty="0" smtClean="0"/>
              <a:t>Show how PCF recovers an App</a:t>
            </a:r>
          </a:p>
          <a:p>
            <a:pPr marL="285750" indent="-285750">
              <a:buFont typeface="Arial"/>
              <a:buChar char="•"/>
            </a:pPr>
            <a:r>
              <a:rPr lang="en-US" dirty="0" smtClean="0"/>
              <a:t>Show how BOSH recovers a VM.</a:t>
            </a:r>
          </a:p>
          <a:p>
            <a:pPr marL="285750" indent="-285750">
              <a:buFont typeface="Arial"/>
              <a:buChar char="•"/>
            </a:pPr>
            <a:endParaRPr lang="en-US" dirty="0" smtClean="0"/>
          </a:p>
        </p:txBody>
      </p:sp>
    </p:spTree>
    <p:extLst>
      <p:ext uri="{BB962C8B-B14F-4D97-AF65-F5344CB8AC3E}">
        <p14:creationId xmlns:p14="http://schemas.microsoft.com/office/powerpoint/2010/main" val="266898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Shape 850"/>
          <p:cNvSpPr txBox="1"/>
          <p:nvPr/>
        </p:nvSpPr>
        <p:spPr>
          <a:xfrm>
            <a:off x="2174175" y="4008350"/>
            <a:ext cx="2061600"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800"/>
              <a:t>Pivotal manages</a:t>
            </a:r>
          </a:p>
        </p:txBody>
      </p:sp>
      <p:sp>
        <p:nvSpPr>
          <p:cNvPr id="851" name="Shape 851"/>
          <p:cNvSpPr txBox="1"/>
          <p:nvPr/>
        </p:nvSpPr>
        <p:spPr>
          <a:xfrm>
            <a:off x="4904675" y="3986125"/>
            <a:ext cx="2362200" cy="3684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800"/>
              <a:t>Customer manages</a:t>
            </a:r>
          </a:p>
        </p:txBody>
      </p:sp>
      <p:sp>
        <p:nvSpPr>
          <p:cNvPr id="852" name="Shape 852"/>
          <p:cNvSpPr txBox="1"/>
          <p:nvPr/>
        </p:nvSpPr>
        <p:spPr>
          <a:xfrm>
            <a:off x="496395" y="1666775"/>
            <a:ext cx="1184400"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800"/>
              <a:t>Public</a:t>
            </a:r>
          </a:p>
        </p:txBody>
      </p:sp>
      <p:sp>
        <p:nvSpPr>
          <p:cNvPr id="853" name="Shape 853"/>
          <p:cNvSpPr txBox="1"/>
          <p:nvPr/>
        </p:nvSpPr>
        <p:spPr>
          <a:xfrm>
            <a:off x="475545" y="3108675"/>
            <a:ext cx="1378500" cy="369900"/>
          </a:xfrm>
          <a:prstGeom prst="rect">
            <a:avLst/>
          </a:prstGeom>
          <a:noFill/>
          <a:ln>
            <a:noFill/>
          </a:ln>
        </p:spPr>
        <p:txBody>
          <a:bodyPr lIns="91425" tIns="45700" rIns="91425" bIns="45700" anchor="t" anchorCtr="0">
            <a:noAutofit/>
          </a:bodyPr>
          <a:lstStyle/>
          <a:p>
            <a:pPr algn="ctr">
              <a:buClr>
                <a:srgbClr val="000000"/>
              </a:buClr>
              <a:buSzPct val="25000"/>
              <a:buFont typeface="Arial"/>
              <a:buNone/>
            </a:pPr>
            <a:r>
              <a:rPr lang="en-US" sz="1800"/>
              <a:t>Private</a:t>
            </a:r>
          </a:p>
        </p:txBody>
      </p:sp>
      <p:sp>
        <p:nvSpPr>
          <p:cNvPr id="854" name="Shape 854"/>
          <p:cNvSpPr/>
          <p:nvPr/>
        </p:nvSpPr>
        <p:spPr>
          <a:xfrm>
            <a:off x="4737312" y="2663735"/>
            <a:ext cx="2843100" cy="1184400"/>
          </a:xfrm>
          <a:prstGeom prst="roundRect">
            <a:avLst>
              <a:gd name="adj" fmla="val 1438"/>
            </a:avLst>
          </a:prstGeom>
          <a:solidFill>
            <a:schemeClr val="lt1"/>
          </a:solidFill>
          <a:ln w="25400" cap="flat" cmpd="sng">
            <a:solidFill>
              <a:schemeClr val="accent1"/>
            </a:solidFill>
            <a:prstDash val="solid"/>
            <a:miter/>
            <a:headEnd type="none" w="med" len="med"/>
            <a:tailEnd type="none" w="med" len="med"/>
          </a:ln>
        </p:spPr>
        <p:txBody>
          <a:bodyPr lIns="91425" tIns="45700" rIns="91425" bIns="45700" anchor="ctr" anchorCtr="0">
            <a:noAutofit/>
          </a:bodyPr>
          <a:lstStyle/>
          <a:p>
            <a:pPr algn="ctr">
              <a:buClr>
                <a:srgbClr val="4D4D4D"/>
              </a:buClr>
              <a:buFont typeface="Arial"/>
              <a:buNone/>
            </a:pPr>
            <a:endParaRPr sz="1800" b="1">
              <a:solidFill>
                <a:srgbClr val="4D4D4D"/>
              </a:solidFill>
            </a:endParaRPr>
          </a:p>
          <a:p>
            <a:pPr>
              <a:buClr>
                <a:srgbClr val="4D4D4D"/>
              </a:buClr>
              <a:buFont typeface="Arial"/>
              <a:buNone/>
            </a:pPr>
            <a:endParaRPr sz="1800" b="1">
              <a:solidFill>
                <a:srgbClr val="4D4D4D"/>
              </a:solidFill>
            </a:endParaRPr>
          </a:p>
        </p:txBody>
      </p:sp>
      <p:sp>
        <p:nvSpPr>
          <p:cNvPr id="855" name="Shape 855"/>
          <p:cNvSpPr/>
          <p:nvPr/>
        </p:nvSpPr>
        <p:spPr>
          <a:xfrm>
            <a:off x="1809980" y="1352472"/>
            <a:ext cx="2849699" cy="1222499"/>
          </a:xfrm>
          <a:prstGeom prst="roundRect">
            <a:avLst>
              <a:gd name="adj" fmla="val 1506"/>
            </a:avLst>
          </a:prstGeom>
          <a:solidFill>
            <a:schemeClr val="lt1"/>
          </a:solidFill>
          <a:ln w="25400" cap="flat" cmpd="sng">
            <a:solidFill>
              <a:schemeClr val="accent1"/>
            </a:solidFill>
            <a:prstDash val="solid"/>
            <a:miter/>
            <a:headEnd type="none" w="med" len="med"/>
            <a:tailEnd type="none" w="med" len="med"/>
          </a:ln>
        </p:spPr>
        <p:txBody>
          <a:bodyPr lIns="91425" tIns="45700" rIns="91425" bIns="45700" anchor="ctr" anchorCtr="0">
            <a:noAutofit/>
          </a:bodyPr>
          <a:lstStyle/>
          <a:p>
            <a:pPr>
              <a:buClr>
                <a:srgbClr val="4D4D4D"/>
              </a:buClr>
              <a:buFont typeface="Arial"/>
              <a:buNone/>
            </a:pPr>
            <a:endParaRPr sz="1800">
              <a:solidFill>
                <a:srgbClr val="4D4D4D"/>
              </a:solidFill>
            </a:endParaRPr>
          </a:p>
        </p:txBody>
      </p:sp>
      <p:cxnSp>
        <p:nvCxnSpPr>
          <p:cNvPr id="856" name="Shape 856"/>
          <p:cNvCxnSpPr/>
          <p:nvPr/>
        </p:nvCxnSpPr>
        <p:spPr>
          <a:xfrm flipV="1">
            <a:off x="1739272" y="1144461"/>
            <a:ext cx="3" cy="2824200"/>
          </a:xfrm>
          <a:prstGeom prst="straightConnector1">
            <a:avLst/>
          </a:prstGeom>
          <a:noFill/>
          <a:ln w="19050" cap="flat" cmpd="sng">
            <a:solidFill>
              <a:schemeClr val="lt2"/>
            </a:solidFill>
            <a:prstDash val="solid"/>
            <a:miter/>
            <a:headEnd type="none" w="med" len="med"/>
            <a:tailEnd type="stealth" w="lg" len="lg"/>
          </a:ln>
        </p:spPr>
      </p:cxnSp>
      <p:cxnSp>
        <p:nvCxnSpPr>
          <p:cNvPr id="857" name="Shape 857"/>
          <p:cNvCxnSpPr/>
          <p:nvPr/>
        </p:nvCxnSpPr>
        <p:spPr>
          <a:xfrm>
            <a:off x="1739272" y="3954375"/>
            <a:ext cx="6094500" cy="0"/>
          </a:xfrm>
          <a:prstGeom prst="straightConnector1">
            <a:avLst/>
          </a:prstGeom>
          <a:noFill/>
          <a:ln w="19050" cap="flat" cmpd="sng">
            <a:solidFill>
              <a:schemeClr val="lt2"/>
            </a:solidFill>
            <a:prstDash val="solid"/>
            <a:miter/>
            <a:headEnd type="none" w="med" len="med"/>
            <a:tailEnd type="stealth" w="lg" len="lg"/>
          </a:ln>
        </p:spPr>
      </p:cxnSp>
      <p:sp>
        <p:nvSpPr>
          <p:cNvPr id="858" name="Shape 858"/>
          <p:cNvSpPr/>
          <p:nvPr/>
        </p:nvSpPr>
        <p:spPr>
          <a:xfrm>
            <a:off x="4732550" y="1352472"/>
            <a:ext cx="2849699" cy="1222499"/>
          </a:xfrm>
          <a:prstGeom prst="roundRect">
            <a:avLst>
              <a:gd name="adj" fmla="val 1506"/>
            </a:avLst>
          </a:prstGeom>
          <a:solidFill>
            <a:schemeClr val="lt1"/>
          </a:solidFill>
          <a:ln w="25400" cap="flat" cmpd="sng">
            <a:solidFill>
              <a:schemeClr val="accent1"/>
            </a:solidFill>
            <a:prstDash val="solid"/>
            <a:miter/>
            <a:headEnd type="none" w="med" len="med"/>
            <a:tailEnd type="none" w="med" len="med"/>
          </a:ln>
        </p:spPr>
        <p:txBody>
          <a:bodyPr lIns="91425" tIns="45700" rIns="91425" bIns="45700" anchor="ctr" anchorCtr="0">
            <a:noAutofit/>
          </a:bodyPr>
          <a:lstStyle/>
          <a:p>
            <a:pPr algn="ctr">
              <a:buClr>
                <a:srgbClr val="4D4D4D"/>
              </a:buClr>
              <a:buFont typeface="Arial"/>
              <a:buNone/>
            </a:pPr>
            <a:endParaRPr sz="1800" b="1">
              <a:solidFill>
                <a:srgbClr val="4D4D4D"/>
              </a:solidFill>
            </a:endParaRPr>
          </a:p>
          <a:p>
            <a:pPr algn="ctr">
              <a:buClr>
                <a:srgbClr val="4D4D4D"/>
              </a:buClr>
              <a:buFont typeface="Arial"/>
              <a:buNone/>
            </a:pPr>
            <a:endParaRPr sz="1800" b="1">
              <a:solidFill>
                <a:srgbClr val="4D4D4D"/>
              </a:solidFill>
            </a:endParaRPr>
          </a:p>
          <a:p>
            <a:pPr algn="ctr">
              <a:buClr>
                <a:srgbClr val="4D4D4D"/>
              </a:buClr>
              <a:buFont typeface="Arial"/>
              <a:buNone/>
            </a:pPr>
            <a:endParaRPr sz="1800" b="1">
              <a:solidFill>
                <a:srgbClr val="4D4D4D"/>
              </a:solidFill>
            </a:endParaRPr>
          </a:p>
          <a:p>
            <a:pPr algn="ctr">
              <a:buClr>
                <a:srgbClr val="4D4D4D"/>
              </a:buClr>
              <a:buFont typeface="Arial"/>
              <a:buNone/>
            </a:pPr>
            <a:endParaRPr sz="1800" b="1">
              <a:solidFill>
                <a:srgbClr val="4D4D4D"/>
              </a:solidFill>
            </a:endParaRPr>
          </a:p>
          <a:p>
            <a:pPr>
              <a:buClr>
                <a:srgbClr val="4D4D4D"/>
              </a:buClr>
              <a:buFont typeface="Arial"/>
              <a:buNone/>
            </a:pPr>
            <a:endParaRPr sz="1800" b="1">
              <a:solidFill>
                <a:srgbClr val="4D4D4D"/>
              </a:solidFill>
            </a:endParaRPr>
          </a:p>
        </p:txBody>
      </p:sp>
      <p:pic>
        <p:nvPicPr>
          <p:cNvPr id="859" name="Shape 859"/>
          <p:cNvPicPr preferRelativeResize="0"/>
          <p:nvPr/>
        </p:nvPicPr>
        <p:blipFill rotWithShape="1">
          <a:blip r:embed="rId3">
            <a:alphaModFix/>
          </a:blip>
          <a:srcRect/>
          <a:stretch/>
        </p:blipFill>
        <p:spPr>
          <a:xfrm>
            <a:off x="2121115" y="1701710"/>
            <a:ext cx="2290799" cy="592200"/>
          </a:xfrm>
          <a:prstGeom prst="rect">
            <a:avLst/>
          </a:prstGeom>
          <a:noFill/>
          <a:ln>
            <a:noFill/>
          </a:ln>
        </p:spPr>
      </p:pic>
      <p:pic>
        <p:nvPicPr>
          <p:cNvPr id="860" name="Shape 860"/>
          <p:cNvPicPr preferRelativeResize="0"/>
          <p:nvPr/>
        </p:nvPicPr>
        <p:blipFill rotWithShape="1">
          <a:blip r:embed="rId4">
            <a:alphaModFix/>
          </a:blip>
          <a:srcRect/>
          <a:stretch/>
        </p:blipFill>
        <p:spPr>
          <a:xfrm>
            <a:off x="5605675" y="2700258"/>
            <a:ext cx="944700" cy="614399"/>
          </a:xfrm>
          <a:prstGeom prst="rect">
            <a:avLst/>
          </a:prstGeom>
          <a:noFill/>
          <a:ln>
            <a:noFill/>
          </a:ln>
        </p:spPr>
      </p:pic>
      <p:pic>
        <p:nvPicPr>
          <p:cNvPr id="861" name="Shape 861"/>
          <p:cNvPicPr preferRelativeResize="0"/>
          <p:nvPr/>
        </p:nvPicPr>
        <p:blipFill rotWithShape="1">
          <a:blip r:embed="rId5">
            <a:alphaModFix/>
          </a:blip>
          <a:srcRect/>
          <a:stretch/>
        </p:blipFill>
        <p:spPr>
          <a:xfrm>
            <a:off x="4833671" y="2145251"/>
            <a:ext cx="758723" cy="292211"/>
          </a:xfrm>
          <a:prstGeom prst="rect">
            <a:avLst/>
          </a:prstGeom>
          <a:noFill/>
          <a:ln>
            <a:noFill/>
          </a:ln>
        </p:spPr>
      </p:pic>
      <p:pic>
        <p:nvPicPr>
          <p:cNvPr id="862" name="Shape 862"/>
          <p:cNvPicPr preferRelativeResize="0"/>
          <p:nvPr/>
        </p:nvPicPr>
        <p:blipFill rotWithShape="1">
          <a:blip r:embed="rId6">
            <a:alphaModFix/>
          </a:blip>
          <a:srcRect/>
          <a:stretch/>
        </p:blipFill>
        <p:spPr>
          <a:xfrm>
            <a:off x="5591355" y="2051448"/>
            <a:ext cx="933970" cy="408886"/>
          </a:xfrm>
          <a:prstGeom prst="rect">
            <a:avLst/>
          </a:prstGeom>
          <a:noFill/>
          <a:ln>
            <a:noFill/>
          </a:ln>
        </p:spPr>
      </p:pic>
      <p:pic>
        <p:nvPicPr>
          <p:cNvPr id="863" name="Shape 863"/>
          <p:cNvPicPr preferRelativeResize="0"/>
          <p:nvPr/>
        </p:nvPicPr>
        <p:blipFill rotWithShape="1">
          <a:blip r:embed="rId4">
            <a:alphaModFix/>
          </a:blip>
          <a:srcRect/>
          <a:stretch/>
        </p:blipFill>
        <p:spPr>
          <a:xfrm>
            <a:off x="5561225" y="1481060"/>
            <a:ext cx="944700" cy="614399"/>
          </a:xfrm>
          <a:prstGeom prst="rect">
            <a:avLst/>
          </a:prstGeom>
          <a:noFill/>
          <a:ln>
            <a:noFill/>
          </a:ln>
        </p:spPr>
      </p:pic>
      <p:pic>
        <p:nvPicPr>
          <p:cNvPr id="864" name="Shape 864"/>
          <p:cNvPicPr preferRelativeResize="0"/>
          <p:nvPr/>
        </p:nvPicPr>
        <p:blipFill rotWithShape="1">
          <a:blip r:embed="rId7">
            <a:alphaModFix/>
          </a:blip>
          <a:srcRect/>
          <a:stretch/>
        </p:blipFill>
        <p:spPr>
          <a:xfrm>
            <a:off x="4904687" y="3422462"/>
            <a:ext cx="1184400" cy="349200"/>
          </a:xfrm>
          <a:prstGeom prst="rect">
            <a:avLst/>
          </a:prstGeom>
          <a:noFill/>
          <a:ln>
            <a:noFill/>
          </a:ln>
        </p:spPr>
      </p:pic>
      <p:pic>
        <p:nvPicPr>
          <p:cNvPr id="865" name="Shape 865"/>
          <p:cNvPicPr preferRelativeResize="0"/>
          <p:nvPr/>
        </p:nvPicPr>
        <p:blipFill rotWithShape="1">
          <a:blip r:embed="rId8">
            <a:alphaModFix/>
          </a:blip>
          <a:srcRect/>
          <a:stretch/>
        </p:blipFill>
        <p:spPr>
          <a:xfrm>
            <a:off x="6443026" y="3305592"/>
            <a:ext cx="599350" cy="521737"/>
          </a:xfrm>
          <a:prstGeom prst="rect">
            <a:avLst/>
          </a:prstGeom>
          <a:noFill/>
          <a:ln>
            <a:noFill/>
          </a:ln>
        </p:spPr>
      </p:pic>
      <p:sp>
        <p:nvSpPr>
          <p:cNvPr id="866" name="Shape 866"/>
          <p:cNvSpPr txBox="1">
            <a:spLocks noGrp="1"/>
          </p:cNvSpPr>
          <p:nvPr>
            <p:ph type="title"/>
          </p:nvPr>
        </p:nvSpPr>
        <p:spPr>
          <a:xfrm>
            <a:off x="366712" y="325437"/>
            <a:ext cx="9077470"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baseline="0" dirty="0">
                <a:solidFill>
                  <a:schemeClr val="dk2"/>
                </a:solidFill>
                <a:latin typeface="Arial"/>
                <a:ea typeface="Arial"/>
                <a:cs typeface="Arial"/>
                <a:sym typeface="Arial"/>
              </a:rPr>
              <a:t>Multi</a:t>
            </a:r>
            <a:r>
              <a:rPr lang="en-US" sz="3200" b="0" i="0" u="none" strike="noStrike" cap="none" baseline="0" dirty="0" smtClean="0">
                <a:solidFill>
                  <a:schemeClr val="dk2"/>
                </a:solidFill>
                <a:latin typeface="Arial"/>
                <a:ea typeface="Arial"/>
                <a:cs typeface="Arial"/>
                <a:sym typeface="Arial"/>
              </a:rPr>
              <a:t>-</a:t>
            </a:r>
            <a:r>
              <a:rPr lang="en-US" sz="3200" b="0" i="0" u="none" strike="noStrike" cap="none" baseline="0" dirty="0" err="1" smtClean="0">
                <a:solidFill>
                  <a:schemeClr val="dk2"/>
                </a:solidFill>
                <a:latin typeface="Arial"/>
                <a:ea typeface="Arial"/>
                <a:cs typeface="Arial"/>
                <a:sym typeface="Arial"/>
              </a:rPr>
              <a:t>IaaS</a:t>
            </a:r>
            <a:r>
              <a:rPr lang="en-US" sz="3200" b="0" i="0" u="none" strike="noStrike" cap="none" baseline="0" dirty="0" smtClean="0">
                <a:solidFill>
                  <a:schemeClr val="dk2"/>
                </a:solidFill>
                <a:latin typeface="Arial"/>
                <a:ea typeface="Arial"/>
                <a:cs typeface="Arial"/>
                <a:sym typeface="Arial"/>
              </a:rPr>
              <a:t> support </a:t>
            </a:r>
            <a:r>
              <a:rPr lang="en-US" sz="3200" b="0" i="0" u="none" strike="noStrike" cap="none" baseline="0" dirty="0">
                <a:solidFill>
                  <a:schemeClr val="dk2"/>
                </a:solidFill>
                <a:latin typeface="Arial"/>
                <a:ea typeface="Arial"/>
                <a:cs typeface="Arial"/>
                <a:sym typeface="Arial"/>
              </a:rPr>
              <a:t>with deployment options</a:t>
            </a:r>
          </a:p>
        </p:txBody>
      </p:sp>
      <p:pic>
        <p:nvPicPr>
          <p:cNvPr id="867" name="Shape 867"/>
          <p:cNvPicPr preferRelativeResize="0"/>
          <p:nvPr/>
        </p:nvPicPr>
        <p:blipFill rotWithShape="1">
          <a:blip r:embed="rId9">
            <a:alphaModFix/>
          </a:blip>
          <a:srcRect/>
          <a:stretch/>
        </p:blipFill>
        <p:spPr>
          <a:xfrm>
            <a:off x="6449982" y="2123678"/>
            <a:ext cx="1094529" cy="366723"/>
          </a:xfrm>
          <a:prstGeom prst="rect">
            <a:avLst/>
          </a:prstGeom>
          <a:noFill/>
          <a:ln>
            <a:noFill/>
          </a:ln>
        </p:spPr>
      </p:pic>
    </p:spTree>
    <p:extLst>
      <p:ext uri="{BB962C8B-B14F-4D97-AF65-F5344CB8AC3E}">
        <p14:creationId xmlns:p14="http://schemas.microsoft.com/office/powerpoint/2010/main" val="10134409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CenturyLink</a:t>
            </a:r>
            <a:r>
              <a:rPr lang="en-US" dirty="0" smtClean="0"/>
              <a:t> Announcement</a:t>
            </a:r>
            <a:endParaRPr lang="en-US" dirty="0"/>
          </a:p>
        </p:txBody>
      </p:sp>
      <p:pic>
        <p:nvPicPr>
          <p:cNvPr id="4" name="Picture 3"/>
          <p:cNvPicPr>
            <a:picLocks noChangeAspect="1"/>
          </p:cNvPicPr>
          <p:nvPr/>
        </p:nvPicPr>
        <p:blipFill>
          <a:blip r:embed="rId2"/>
          <a:stretch>
            <a:fillRect/>
          </a:stretch>
        </p:blipFill>
        <p:spPr>
          <a:xfrm>
            <a:off x="498658" y="908122"/>
            <a:ext cx="8278628" cy="3706292"/>
          </a:xfrm>
          <a:prstGeom prst="rect">
            <a:avLst/>
          </a:prstGeom>
        </p:spPr>
      </p:pic>
    </p:spTree>
    <p:extLst>
      <p:ext uri="{BB962C8B-B14F-4D97-AF65-F5344CB8AC3E}">
        <p14:creationId xmlns:p14="http://schemas.microsoft.com/office/powerpoint/2010/main" val="2208226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Mirantis</a:t>
            </a:r>
            <a:r>
              <a:rPr lang="en-US" dirty="0" smtClean="0"/>
              <a:t> – Pivotal </a:t>
            </a:r>
            <a:endParaRPr lang="en-US" dirty="0"/>
          </a:p>
        </p:txBody>
      </p:sp>
      <p:pic>
        <p:nvPicPr>
          <p:cNvPr id="4" name="Picture 3"/>
          <p:cNvPicPr>
            <a:picLocks noChangeAspect="1"/>
          </p:cNvPicPr>
          <p:nvPr/>
        </p:nvPicPr>
        <p:blipFill>
          <a:blip r:embed="rId3"/>
          <a:stretch>
            <a:fillRect/>
          </a:stretch>
        </p:blipFill>
        <p:spPr>
          <a:xfrm>
            <a:off x="606781" y="823012"/>
            <a:ext cx="7552438" cy="4320488"/>
          </a:xfrm>
          <a:prstGeom prst="rect">
            <a:avLst/>
          </a:prstGeom>
        </p:spPr>
      </p:pic>
    </p:spTree>
    <p:extLst>
      <p:ext uri="{BB962C8B-B14F-4D97-AF65-F5344CB8AC3E}">
        <p14:creationId xmlns:p14="http://schemas.microsoft.com/office/powerpoint/2010/main" val="67448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Shape 1162"/>
          <p:cNvSpPr txBox="1">
            <a:spLocks noGrp="1"/>
          </p:cNvSpPr>
          <p:nvPr>
            <p:ph type="sldNum" idx="4294967295"/>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29</a:t>
            </a:fld>
            <a:endParaRPr lang="en-US" sz="800" b="0" i="0" u="none" strike="noStrike" cap="none">
              <a:solidFill>
                <a:srgbClr val="808080"/>
              </a:solidFill>
              <a:latin typeface="Arial"/>
              <a:ea typeface="Arial"/>
              <a:cs typeface="Arial"/>
              <a:sym typeface="Arial"/>
            </a:endParaRPr>
          </a:p>
        </p:txBody>
      </p:sp>
      <p:sp>
        <p:nvSpPr>
          <p:cNvPr id="1163" name="Shape 1163"/>
          <p:cNvSpPr/>
          <p:nvPr/>
        </p:nvSpPr>
        <p:spPr>
          <a:xfrm>
            <a:off x="22892" y="1065775"/>
            <a:ext cx="2455401" cy="3451445"/>
          </a:xfrm>
          <a:prstGeom prst="roundRect">
            <a:avLst>
              <a:gd name="adj" fmla="val 4969"/>
            </a:avLst>
          </a:prstGeom>
          <a:gradFill>
            <a:gsLst>
              <a:gs pos="0">
                <a:srgbClr val="DDDDDD">
                  <a:alpha val="73725"/>
                </a:srgbClr>
              </a:gs>
              <a:gs pos="100000">
                <a:srgbClr val="FFFFFF">
                  <a:alpha val="73725"/>
                </a:srgbClr>
              </a:gs>
            </a:gsLst>
            <a:lin ang="20987188"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64" name="Shape 1164"/>
          <p:cNvSpPr txBox="1">
            <a:spLocks noGrp="1"/>
          </p:cNvSpPr>
          <p:nvPr>
            <p:ph type="title" idx="4294967295"/>
          </p:nvPr>
        </p:nvSpPr>
        <p:spPr>
          <a:xfrm>
            <a:off x="371714" y="249537"/>
            <a:ext cx="8410576" cy="5334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3200" b="0" i="0" u="none" strike="noStrike" cap="none">
                <a:solidFill>
                  <a:srgbClr val="28746E"/>
                </a:solidFill>
                <a:latin typeface="Helvetica Neue"/>
                <a:ea typeface="Helvetica Neue"/>
                <a:cs typeface="Helvetica Neue"/>
                <a:sym typeface="Helvetica Neue"/>
              </a:rPr>
              <a:t>Ops Manager + BOSH</a:t>
            </a:r>
          </a:p>
        </p:txBody>
      </p:sp>
      <p:sp>
        <p:nvSpPr>
          <p:cNvPr id="1165" name="Shape 1165"/>
          <p:cNvSpPr/>
          <p:nvPr/>
        </p:nvSpPr>
        <p:spPr>
          <a:xfrm>
            <a:off x="3093415" y="1080848"/>
            <a:ext cx="3586426" cy="3421298"/>
          </a:xfrm>
          <a:prstGeom prst="roundRect">
            <a:avLst>
              <a:gd name="adj" fmla="val 1485"/>
            </a:avLst>
          </a:prstGeom>
          <a:noFill/>
          <a:ln w="25400" cap="flat" cmpd="sng">
            <a:solidFill>
              <a:srgbClr val="28746E"/>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1166" name="Shape 1166"/>
          <p:cNvSpPr/>
          <p:nvPr/>
        </p:nvSpPr>
        <p:spPr>
          <a:xfrm>
            <a:off x="3120239" y="2231653"/>
            <a:ext cx="1580912" cy="324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bevel/>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cxnSp>
        <p:nvCxnSpPr>
          <p:cNvPr id="1167" name="Shape 1167"/>
          <p:cNvCxnSpPr/>
          <p:nvPr/>
        </p:nvCxnSpPr>
        <p:spPr>
          <a:xfrm rot="10800000" flipH="1">
            <a:off x="4529885" y="2419052"/>
            <a:ext cx="202247" cy="202247"/>
          </a:xfrm>
          <a:prstGeom prst="straightConnector1">
            <a:avLst/>
          </a:prstGeom>
          <a:noFill/>
          <a:ln w="19050" cap="flat" cmpd="sng">
            <a:solidFill>
              <a:srgbClr val="535353"/>
            </a:solidFill>
            <a:prstDash val="solid"/>
            <a:bevel/>
            <a:headEnd type="none" w="med" len="med"/>
            <a:tailEnd type="none" w="med" len="med"/>
          </a:ln>
        </p:spPr>
      </p:cxnSp>
      <p:cxnSp>
        <p:nvCxnSpPr>
          <p:cNvPr id="1168" name="Shape 1168"/>
          <p:cNvCxnSpPr/>
          <p:nvPr/>
        </p:nvCxnSpPr>
        <p:spPr>
          <a:xfrm>
            <a:off x="4525596" y="1863591"/>
            <a:ext cx="193360" cy="193360"/>
          </a:xfrm>
          <a:prstGeom prst="straightConnector1">
            <a:avLst/>
          </a:prstGeom>
          <a:noFill/>
          <a:ln w="19050" cap="flat" cmpd="sng">
            <a:solidFill>
              <a:srgbClr val="535353"/>
            </a:solidFill>
            <a:prstDash val="solid"/>
            <a:bevel/>
            <a:headEnd type="none" w="med" len="med"/>
            <a:tailEnd type="none" w="med" len="med"/>
          </a:ln>
        </p:spPr>
      </p:cxnSp>
      <p:sp>
        <p:nvSpPr>
          <p:cNvPr id="1169" name="Shape 1169"/>
          <p:cNvSpPr/>
          <p:nvPr/>
        </p:nvSpPr>
        <p:spPr>
          <a:xfrm>
            <a:off x="3202374" y="2512456"/>
            <a:ext cx="1451970" cy="387176"/>
          </a:xfrm>
          <a:prstGeom prst="roundRect">
            <a:avLst>
              <a:gd name="adj" fmla="val 13038"/>
            </a:avLst>
          </a:prstGeom>
          <a:solidFill>
            <a:srgbClr val="545454"/>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Blobstore</a:t>
            </a:r>
          </a:p>
        </p:txBody>
      </p:sp>
      <p:sp>
        <p:nvSpPr>
          <p:cNvPr id="1170" name="Shape 1170"/>
          <p:cNvSpPr/>
          <p:nvPr/>
        </p:nvSpPr>
        <p:spPr>
          <a:xfrm>
            <a:off x="3252005" y="2598184"/>
            <a:ext cx="206830" cy="215719"/>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pic>
        <p:nvPicPr>
          <p:cNvPr id="1171" name="Shape 1171"/>
          <p:cNvPicPr preferRelativeResize="0"/>
          <p:nvPr/>
        </p:nvPicPr>
        <p:blipFill rotWithShape="1">
          <a:blip r:embed="rId3">
            <a:alphaModFix/>
          </a:blip>
          <a:srcRect l="3267" t="13725" r="13071" b="40958"/>
          <a:stretch/>
        </p:blipFill>
        <p:spPr>
          <a:xfrm>
            <a:off x="5535235" y="1106713"/>
            <a:ext cx="1023765" cy="554540"/>
          </a:xfrm>
          <a:prstGeom prst="rect">
            <a:avLst/>
          </a:prstGeom>
          <a:noFill/>
          <a:ln>
            <a:noFill/>
          </a:ln>
        </p:spPr>
      </p:pic>
      <p:sp>
        <p:nvSpPr>
          <p:cNvPr id="1172" name="Shape 1172"/>
          <p:cNvSpPr/>
          <p:nvPr/>
        </p:nvSpPr>
        <p:spPr>
          <a:xfrm>
            <a:off x="5778094" y="1599259"/>
            <a:ext cx="666598" cy="37084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535353"/>
              </a:buClr>
              <a:buSzPct val="25000"/>
              <a:buFont typeface="Arial"/>
              <a:buNone/>
            </a:pPr>
            <a:r>
              <a:rPr lang="en-US" sz="1600" b="0" i="0" u="none" strike="noStrike" cap="none">
                <a:solidFill>
                  <a:srgbClr val="535353"/>
                </a:solidFill>
                <a:latin typeface="Arial"/>
                <a:ea typeface="Arial"/>
                <a:cs typeface="Arial"/>
                <a:sym typeface="Arial"/>
              </a:rPr>
              <a:t>BOSH</a:t>
            </a:r>
          </a:p>
        </p:txBody>
      </p:sp>
      <p:sp>
        <p:nvSpPr>
          <p:cNvPr id="1173" name="Shape 1173"/>
          <p:cNvSpPr/>
          <p:nvPr/>
        </p:nvSpPr>
        <p:spPr>
          <a:xfrm>
            <a:off x="3202374" y="3519141"/>
            <a:ext cx="1303646" cy="631429"/>
          </a:xfrm>
          <a:prstGeom prst="roundRect">
            <a:avLst>
              <a:gd name="adj" fmla="val 7994"/>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Health </a:t>
            </a:r>
          </a:p>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Monitor</a:t>
            </a:r>
          </a:p>
        </p:txBody>
      </p:sp>
      <p:pic>
        <p:nvPicPr>
          <p:cNvPr id="1174" name="Shape 1174"/>
          <p:cNvPicPr preferRelativeResize="0"/>
          <p:nvPr/>
        </p:nvPicPr>
        <p:blipFill rotWithShape="1">
          <a:blip r:embed="rId4">
            <a:alphaModFix/>
          </a:blip>
          <a:srcRect/>
          <a:stretch/>
        </p:blipFill>
        <p:spPr>
          <a:xfrm>
            <a:off x="3302503" y="3649651"/>
            <a:ext cx="241301" cy="227106"/>
          </a:xfrm>
          <a:prstGeom prst="rect">
            <a:avLst/>
          </a:prstGeom>
          <a:noFill/>
          <a:ln>
            <a:noFill/>
          </a:ln>
        </p:spPr>
      </p:pic>
      <p:sp>
        <p:nvSpPr>
          <p:cNvPr id="1175" name="Shape 1175"/>
          <p:cNvSpPr/>
          <p:nvPr/>
        </p:nvSpPr>
        <p:spPr>
          <a:xfrm>
            <a:off x="3202374" y="1621837"/>
            <a:ext cx="1451970" cy="387176"/>
          </a:xfrm>
          <a:prstGeom prst="roundRect">
            <a:avLst>
              <a:gd name="adj" fmla="val 13038"/>
            </a:avLst>
          </a:prstGeom>
          <a:solidFill>
            <a:srgbClr val="545454"/>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DB</a:t>
            </a:r>
          </a:p>
        </p:txBody>
      </p:sp>
      <p:sp>
        <p:nvSpPr>
          <p:cNvPr id="1176" name="Shape 1176"/>
          <p:cNvSpPr/>
          <p:nvPr/>
        </p:nvSpPr>
        <p:spPr>
          <a:xfrm>
            <a:off x="3252005" y="1681952"/>
            <a:ext cx="206830" cy="215719"/>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sp>
        <p:nvSpPr>
          <p:cNvPr id="1177" name="Shape 1177"/>
          <p:cNvSpPr/>
          <p:nvPr/>
        </p:nvSpPr>
        <p:spPr>
          <a:xfrm>
            <a:off x="404888" y="1846261"/>
            <a:ext cx="1023938" cy="776287"/>
          </a:xfrm>
          <a:prstGeom prst="rightArrow">
            <a:avLst>
              <a:gd name="adj1" fmla="val 72086"/>
              <a:gd name="adj2" fmla="val 41820"/>
            </a:avLst>
          </a:prstGeom>
          <a:solidFill>
            <a:srgbClr val="65ADA7"/>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pic>
        <p:nvPicPr>
          <p:cNvPr id="1178" name="Shape 1178"/>
          <p:cNvPicPr preferRelativeResize="0"/>
          <p:nvPr/>
        </p:nvPicPr>
        <p:blipFill rotWithShape="1">
          <a:blip r:embed="rId5">
            <a:alphaModFix/>
          </a:blip>
          <a:srcRect/>
          <a:stretch/>
        </p:blipFill>
        <p:spPr>
          <a:xfrm>
            <a:off x="77832" y="1808161"/>
            <a:ext cx="438151" cy="776287"/>
          </a:xfrm>
          <a:prstGeom prst="rect">
            <a:avLst/>
          </a:prstGeom>
          <a:noFill/>
          <a:ln>
            <a:noFill/>
          </a:ln>
        </p:spPr>
      </p:pic>
      <p:sp>
        <p:nvSpPr>
          <p:cNvPr id="1179" name="Shape 1179"/>
          <p:cNvSpPr/>
          <p:nvPr/>
        </p:nvSpPr>
        <p:spPr>
          <a:xfrm>
            <a:off x="417589" y="2001381"/>
            <a:ext cx="1023938" cy="49784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Deploy my</a:t>
            </a:r>
          </a:p>
          <a:p>
            <a:pPr marL="0" marR="0" lvl="0" indent="0" algn="l"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Services</a:t>
            </a:r>
          </a:p>
        </p:txBody>
      </p:sp>
      <p:sp>
        <p:nvSpPr>
          <p:cNvPr id="1180" name="Shape 1180"/>
          <p:cNvSpPr/>
          <p:nvPr/>
        </p:nvSpPr>
        <p:spPr>
          <a:xfrm>
            <a:off x="6701703" y="1065775"/>
            <a:ext cx="2379905" cy="3451445"/>
          </a:xfrm>
          <a:prstGeom prst="roundRect">
            <a:avLst>
              <a:gd name="adj" fmla="val 2135"/>
            </a:avLst>
          </a:prstGeom>
          <a:solidFill>
            <a:srgbClr val="A7A7A7"/>
          </a:solidFill>
          <a:ln>
            <a:noFill/>
          </a:ln>
        </p:spPr>
        <p:txBody>
          <a:bodyPr lIns="0" tIns="0" rIns="0" bIns="0" anchor="b" anchorCtr="0">
            <a:noAutofit/>
          </a:bodyPr>
          <a:lstStyle/>
          <a:p>
            <a:pPr marL="0" marR="0" lvl="0" indent="0" algn="r"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a:t>
            </a:r>
          </a:p>
        </p:txBody>
      </p:sp>
      <p:sp>
        <p:nvSpPr>
          <p:cNvPr id="1181" name="Shape 1181"/>
          <p:cNvSpPr/>
          <p:nvPr/>
        </p:nvSpPr>
        <p:spPr>
          <a:xfrm>
            <a:off x="6766257" y="1806502"/>
            <a:ext cx="2250796" cy="893985"/>
          </a:xfrm>
          <a:prstGeom prst="roundRect">
            <a:avLst>
              <a:gd name="adj" fmla="val 4579"/>
            </a:avLst>
          </a:prstGeom>
          <a:solidFill>
            <a:srgbClr val="28746E"/>
          </a:soli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1182" name="Shape 1182"/>
          <p:cNvSpPr/>
          <p:nvPr/>
        </p:nvSpPr>
        <p:spPr>
          <a:xfrm>
            <a:off x="6903410" y="2209342"/>
            <a:ext cx="1224550" cy="274571"/>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500" b="0" i="0" u="none" strike="noStrike" cap="none">
                <a:solidFill>
                  <a:srgbClr val="FFFFFF"/>
                </a:solidFill>
                <a:latin typeface="Arial"/>
                <a:ea typeface="Arial"/>
                <a:cs typeface="Arial"/>
                <a:sym typeface="Arial"/>
              </a:rPr>
              <a:t>Worker VMs</a:t>
            </a:r>
          </a:p>
        </p:txBody>
      </p:sp>
      <p:grpSp>
        <p:nvGrpSpPr>
          <p:cNvPr id="1183" name="Shape 1183"/>
          <p:cNvGrpSpPr/>
          <p:nvPr/>
        </p:nvGrpSpPr>
        <p:grpSpPr>
          <a:xfrm>
            <a:off x="8264946" y="1876806"/>
            <a:ext cx="649949" cy="753379"/>
            <a:chOff x="0" y="0"/>
            <a:chExt cx="649948" cy="753378"/>
          </a:xfrm>
        </p:grpSpPr>
        <p:pic>
          <p:nvPicPr>
            <p:cNvPr id="1184" name="Shape 1184"/>
            <p:cNvPicPr preferRelativeResize="0"/>
            <p:nvPr/>
          </p:nvPicPr>
          <p:blipFill rotWithShape="1">
            <a:blip r:embed="rId6">
              <a:alphaModFix/>
            </a:blip>
            <a:srcRect/>
            <a:stretch/>
          </p:blipFill>
          <p:spPr>
            <a:xfrm>
              <a:off x="0" y="185425"/>
              <a:ext cx="313069" cy="366945"/>
            </a:xfrm>
            <a:prstGeom prst="rect">
              <a:avLst/>
            </a:prstGeom>
            <a:noFill/>
            <a:ln>
              <a:noFill/>
            </a:ln>
          </p:spPr>
        </p:pic>
        <p:pic>
          <p:nvPicPr>
            <p:cNvPr id="1185" name="Shape 1185"/>
            <p:cNvPicPr preferRelativeResize="0"/>
            <p:nvPr/>
          </p:nvPicPr>
          <p:blipFill rotWithShape="1">
            <a:blip r:embed="rId6">
              <a:alphaModFix/>
            </a:blip>
            <a:srcRect/>
            <a:stretch/>
          </p:blipFill>
          <p:spPr>
            <a:xfrm>
              <a:off x="167318" y="285928"/>
              <a:ext cx="313069" cy="366947"/>
            </a:xfrm>
            <a:prstGeom prst="rect">
              <a:avLst/>
            </a:prstGeom>
            <a:noFill/>
            <a:ln>
              <a:noFill/>
            </a:ln>
          </p:spPr>
        </p:pic>
        <p:pic>
          <p:nvPicPr>
            <p:cNvPr id="1186" name="Shape 1186"/>
            <p:cNvPicPr preferRelativeResize="0"/>
            <p:nvPr/>
          </p:nvPicPr>
          <p:blipFill rotWithShape="1">
            <a:blip r:embed="rId6">
              <a:alphaModFix/>
            </a:blip>
            <a:srcRect/>
            <a:stretch/>
          </p:blipFill>
          <p:spPr>
            <a:xfrm>
              <a:off x="334637" y="386432"/>
              <a:ext cx="313069" cy="366945"/>
            </a:xfrm>
            <a:prstGeom prst="rect">
              <a:avLst/>
            </a:prstGeom>
            <a:noFill/>
            <a:ln>
              <a:noFill/>
            </a:ln>
          </p:spPr>
        </p:pic>
        <p:pic>
          <p:nvPicPr>
            <p:cNvPr id="1187" name="Shape 1187"/>
            <p:cNvPicPr preferRelativeResize="0"/>
            <p:nvPr/>
          </p:nvPicPr>
          <p:blipFill rotWithShape="1">
            <a:blip r:embed="rId6">
              <a:alphaModFix/>
            </a:blip>
            <a:srcRect/>
            <a:stretch/>
          </p:blipFill>
          <p:spPr>
            <a:xfrm>
              <a:off x="2239" y="0"/>
              <a:ext cx="313069" cy="366945"/>
            </a:xfrm>
            <a:prstGeom prst="rect">
              <a:avLst/>
            </a:prstGeom>
            <a:noFill/>
            <a:ln>
              <a:noFill/>
            </a:ln>
          </p:spPr>
        </p:pic>
        <p:pic>
          <p:nvPicPr>
            <p:cNvPr id="1188" name="Shape 1188"/>
            <p:cNvPicPr preferRelativeResize="0"/>
            <p:nvPr/>
          </p:nvPicPr>
          <p:blipFill rotWithShape="1">
            <a:blip r:embed="rId6">
              <a:alphaModFix/>
            </a:blip>
            <a:srcRect/>
            <a:stretch/>
          </p:blipFill>
          <p:spPr>
            <a:xfrm>
              <a:off x="169558" y="100503"/>
              <a:ext cx="313069" cy="366945"/>
            </a:xfrm>
            <a:prstGeom prst="rect">
              <a:avLst/>
            </a:prstGeom>
            <a:noFill/>
            <a:ln>
              <a:noFill/>
            </a:ln>
          </p:spPr>
        </p:pic>
        <p:pic>
          <p:nvPicPr>
            <p:cNvPr id="1189" name="Shape 1189"/>
            <p:cNvPicPr preferRelativeResize="0"/>
            <p:nvPr/>
          </p:nvPicPr>
          <p:blipFill rotWithShape="1">
            <a:blip r:embed="rId6">
              <a:alphaModFix/>
            </a:blip>
            <a:srcRect/>
            <a:stretch/>
          </p:blipFill>
          <p:spPr>
            <a:xfrm>
              <a:off x="336879" y="201006"/>
              <a:ext cx="313069" cy="366945"/>
            </a:xfrm>
            <a:prstGeom prst="rect">
              <a:avLst/>
            </a:prstGeom>
            <a:noFill/>
            <a:ln>
              <a:noFill/>
            </a:ln>
          </p:spPr>
        </p:pic>
      </p:grpSp>
      <p:cxnSp>
        <p:nvCxnSpPr>
          <p:cNvPr id="1190" name="Shape 1190"/>
          <p:cNvCxnSpPr/>
          <p:nvPr/>
        </p:nvCxnSpPr>
        <p:spPr>
          <a:xfrm>
            <a:off x="6587968" y="2243966"/>
            <a:ext cx="207367" cy="0"/>
          </a:xfrm>
          <a:prstGeom prst="straightConnector1">
            <a:avLst/>
          </a:prstGeom>
          <a:noFill/>
          <a:ln w="19050" cap="flat" cmpd="sng">
            <a:solidFill>
              <a:srgbClr val="535353"/>
            </a:solidFill>
            <a:prstDash val="solid"/>
            <a:bevel/>
            <a:headEnd type="none" w="med" len="med"/>
            <a:tailEnd type="triangle" w="lg" len="lg"/>
          </a:ln>
        </p:spPr>
      </p:cxnSp>
      <p:cxnSp>
        <p:nvCxnSpPr>
          <p:cNvPr id="1191" name="Shape 1191"/>
          <p:cNvCxnSpPr/>
          <p:nvPr/>
        </p:nvCxnSpPr>
        <p:spPr>
          <a:xfrm>
            <a:off x="7758171" y="2736188"/>
            <a:ext cx="0" cy="305677"/>
          </a:xfrm>
          <a:prstGeom prst="straightConnector1">
            <a:avLst/>
          </a:prstGeom>
          <a:noFill/>
          <a:ln w="19050" cap="flat" cmpd="sng">
            <a:solidFill>
              <a:srgbClr val="535353"/>
            </a:solidFill>
            <a:prstDash val="solid"/>
            <a:bevel/>
            <a:headEnd type="none" w="med" len="med"/>
            <a:tailEnd type="triangle" w="lg" len="lg"/>
          </a:ln>
        </p:spPr>
      </p:cxnSp>
      <p:grpSp>
        <p:nvGrpSpPr>
          <p:cNvPr id="1192" name="Shape 1192"/>
          <p:cNvGrpSpPr/>
          <p:nvPr/>
        </p:nvGrpSpPr>
        <p:grpSpPr>
          <a:xfrm>
            <a:off x="6820550" y="3043657"/>
            <a:ext cx="2199590" cy="682400"/>
            <a:chOff x="0" y="0"/>
            <a:chExt cx="2199588" cy="682398"/>
          </a:xfrm>
        </p:grpSpPr>
        <p:sp>
          <p:nvSpPr>
            <p:cNvPr id="1193" name="Shape 1193"/>
            <p:cNvSpPr/>
            <p:nvPr/>
          </p:nvSpPr>
          <p:spPr>
            <a:xfrm>
              <a:off x="0" y="0"/>
              <a:ext cx="2199588" cy="682398"/>
            </a:xfrm>
            <a:prstGeom prst="roundRect">
              <a:avLst>
                <a:gd name="adj" fmla="val 4579"/>
              </a:avLst>
            </a:prstGeom>
            <a:solidFill>
              <a:srgbClr val="28746E"/>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1194" name="Shape 1194"/>
            <p:cNvSpPr/>
            <p:nvPr/>
          </p:nvSpPr>
          <p:spPr>
            <a:xfrm>
              <a:off x="41350" y="19883"/>
              <a:ext cx="2046144" cy="17172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Messaging</a:t>
              </a:r>
            </a:p>
          </p:txBody>
        </p:sp>
        <p:pic>
          <p:nvPicPr>
            <p:cNvPr id="1195" name="Shape 1195"/>
            <p:cNvPicPr preferRelativeResize="0"/>
            <p:nvPr/>
          </p:nvPicPr>
          <p:blipFill rotWithShape="1">
            <a:blip r:embed="rId7">
              <a:alphaModFix/>
            </a:blip>
            <a:srcRect/>
            <a:stretch/>
          </p:blipFill>
          <p:spPr>
            <a:xfrm>
              <a:off x="1692456" y="170943"/>
              <a:ext cx="404362" cy="473950"/>
            </a:xfrm>
            <a:prstGeom prst="rect">
              <a:avLst/>
            </a:prstGeom>
            <a:noFill/>
            <a:ln>
              <a:noFill/>
            </a:ln>
          </p:spPr>
        </p:pic>
        <p:sp>
          <p:nvSpPr>
            <p:cNvPr id="1196" name="Shape 1196"/>
            <p:cNvSpPr/>
            <p:nvPr/>
          </p:nvSpPr>
          <p:spPr>
            <a:xfrm rot="-10345447">
              <a:off x="47521" y="196908"/>
              <a:ext cx="202002" cy="178246"/>
            </a:xfrm>
            <a:custGeom>
              <a:avLst/>
              <a:gdLst/>
              <a:ahLst/>
              <a:cxnLst/>
              <a:rect l="0" t="0" r="0" b="0"/>
              <a:pathLst>
                <a:path w="120000" h="120000" extrusionOk="0">
                  <a:moveTo>
                    <a:pt x="31909" y="81757"/>
                  </a:moveTo>
                  <a:cubicBezTo>
                    <a:pt x="37220" y="80958"/>
                    <a:pt x="40948" y="75432"/>
                    <a:pt x="40241" y="69418"/>
                  </a:cubicBezTo>
                  <a:cubicBezTo>
                    <a:pt x="39534" y="63403"/>
                    <a:pt x="34661" y="59177"/>
                    <a:pt x="29355" y="59977"/>
                  </a:cubicBezTo>
                  <a:cubicBezTo>
                    <a:pt x="24044" y="60776"/>
                    <a:pt x="20316" y="66301"/>
                    <a:pt x="21023" y="72316"/>
                  </a:cubicBezTo>
                  <a:cubicBezTo>
                    <a:pt x="21730" y="78330"/>
                    <a:pt x="26603" y="82556"/>
                    <a:pt x="31909" y="81757"/>
                  </a:cubicBezTo>
                  <a:close/>
                  <a:moveTo>
                    <a:pt x="60914" y="77387"/>
                  </a:moveTo>
                  <a:cubicBezTo>
                    <a:pt x="66219" y="76588"/>
                    <a:pt x="69947" y="71062"/>
                    <a:pt x="69246" y="65048"/>
                  </a:cubicBezTo>
                  <a:cubicBezTo>
                    <a:pt x="68539" y="59034"/>
                    <a:pt x="63666" y="54807"/>
                    <a:pt x="58355" y="55607"/>
                  </a:cubicBezTo>
                  <a:cubicBezTo>
                    <a:pt x="53049" y="56406"/>
                    <a:pt x="49321" y="61931"/>
                    <a:pt x="50022" y="67946"/>
                  </a:cubicBezTo>
                  <a:cubicBezTo>
                    <a:pt x="50729" y="73960"/>
                    <a:pt x="55603" y="78186"/>
                    <a:pt x="60914" y="77387"/>
                  </a:cubicBezTo>
                  <a:close/>
                  <a:moveTo>
                    <a:pt x="89913" y="73011"/>
                  </a:moveTo>
                  <a:cubicBezTo>
                    <a:pt x="95225" y="72212"/>
                    <a:pt x="98953" y="66692"/>
                    <a:pt x="98246" y="60678"/>
                  </a:cubicBezTo>
                  <a:cubicBezTo>
                    <a:pt x="97539" y="54664"/>
                    <a:pt x="92665" y="50432"/>
                    <a:pt x="87360" y="51237"/>
                  </a:cubicBezTo>
                  <a:cubicBezTo>
                    <a:pt x="82054" y="52036"/>
                    <a:pt x="78321" y="57556"/>
                    <a:pt x="79028" y="63570"/>
                  </a:cubicBezTo>
                  <a:cubicBezTo>
                    <a:pt x="79735" y="69585"/>
                    <a:pt x="84608" y="73816"/>
                    <a:pt x="89913" y="73011"/>
                  </a:cubicBezTo>
                  <a:close/>
                  <a:moveTo>
                    <a:pt x="66219" y="119229"/>
                  </a:moveTo>
                  <a:cubicBezTo>
                    <a:pt x="33258" y="124197"/>
                    <a:pt x="3762" y="104515"/>
                    <a:pt x="327" y="75277"/>
                  </a:cubicBezTo>
                  <a:cubicBezTo>
                    <a:pt x="-3102" y="46033"/>
                    <a:pt x="20830" y="18296"/>
                    <a:pt x="53785" y="13333"/>
                  </a:cubicBezTo>
                  <a:cubicBezTo>
                    <a:pt x="60365" y="12339"/>
                    <a:pt x="66804" y="12327"/>
                    <a:pt x="72892" y="13437"/>
                  </a:cubicBezTo>
                  <a:cubicBezTo>
                    <a:pt x="87103" y="13167"/>
                    <a:pt x="101302" y="8647"/>
                    <a:pt x="115506" y="0"/>
                  </a:cubicBezTo>
                  <a:cubicBezTo>
                    <a:pt x="111515" y="10108"/>
                    <a:pt x="108617" y="20210"/>
                    <a:pt x="106911" y="30342"/>
                  </a:cubicBezTo>
                  <a:cubicBezTo>
                    <a:pt x="113876" y="37563"/>
                    <a:pt x="118445" y="46815"/>
                    <a:pt x="119678" y="57286"/>
                  </a:cubicBezTo>
                  <a:cubicBezTo>
                    <a:pt x="123108" y="86529"/>
                    <a:pt x="99175" y="114261"/>
                    <a:pt x="66219" y="119229"/>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grpSp>
        <p:nvGrpSpPr>
          <p:cNvPr id="1197" name="Shape 1197"/>
          <p:cNvGrpSpPr/>
          <p:nvPr/>
        </p:nvGrpSpPr>
        <p:grpSpPr>
          <a:xfrm>
            <a:off x="6820550" y="3323619"/>
            <a:ext cx="2199589" cy="682400"/>
            <a:chOff x="0" y="0"/>
            <a:chExt cx="2199586" cy="682398"/>
          </a:xfrm>
        </p:grpSpPr>
        <p:sp>
          <p:nvSpPr>
            <p:cNvPr id="1198" name="Shape 1198"/>
            <p:cNvSpPr/>
            <p:nvPr/>
          </p:nvSpPr>
          <p:spPr>
            <a:xfrm>
              <a:off x="0" y="0"/>
              <a:ext cx="2199586" cy="682398"/>
            </a:xfrm>
            <a:prstGeom prst="roundRect">
              <a:avLst>
                <a:gd name="adj" fmla="val 4579"/>
              </a:avLst>
            </a:prstGeom>
            <a:solidFill>
              <a:srgbClr val="28746E"/>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1199" name="Shape 1199"/>
            <p:cNvSpPr/>
            <p:nvPr/>
          </p:nvSpPr>
          <p:spPr>
            <a:xfrm>
              <a:off x="41350" y="30617"/>
              <a:ext cx="1852672" cy="17172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Health Manager</a:t>
              </a:r>
            </a:p>
          </p:txBody>
        </p:sp>
        <p:pic>
          <p:nvPicPr>
            <p:cNvPr id="1200" name="Shape 1200"/>
            <p:cNvPicPr preferRelativeResize="0"/>
            <p:nvPr/>
          </p:nvPicPr>
          <p:blipFill rotWithShape="1">
            <a:blip r:embed="rId7">
              <a:alphaModFix/>
            </a:blip>
            <a:srcRect/>
            <a:stretch/>
          </p:blipFill>
          <p:spPr>
            <a:xfrm>
              <a:off x="1692456" y="170943"/>
              <a:ext cx="404362" cy="473950"/>
            </a:xfrm>
            <a:prstGeom prst="rect">
              <a:avLst/>
            </a:prstGeom>
            <a:noFill/>
            <a:ln>
              <a:noFill/>
            </a:ln>
          </p:spPr>
        </p:pic>
        <p:sp>
          <p:nvSpPr>
            <p:cNvPr id="1201" name="Shape 1201"/>
            <p:cNvSpPr/>
            <p:nvPr/>
          </p:nvSpPr>
          <p:spPr>
            <a:xfrm>
              <a:off x="55064" y="212362"/>
              <a:ext cx="188325" cy="162914"/>
            </a:xfrm>
            <a:custGeom>
              <a:avLst/>
              <a:gdLst/>
              <a:ahLst/>
              <a:cxnLst/>
              <a:rect l="0" t="0" r="0" b="0"/>
              <a:pathLst>
                <a:path w="120000" h="120000" extrusionOk="0">
                  <a:moveTo>
                    <a:pt x="59994" y="28869"/>
                  </a:moveTo>
                  <a:cubicBezTo>
                    <a:pt x="84811" y="-42010"/>
                    <a:pt x="181604" y="28869"/>
                    <a:pt x="59994" y="120000"/>
                  </a:cubicBezTo>
                  <a:cubicBezTo>
                    <a:pt x="-61615" y="28869"/>
                    <a:pt x="35176" y="-42010"/>
                    <a:pt x="59994" y="28869"/>
                  </a:cubicBez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grpSp>
      <p:grpSp>
        <p:nvGrpSpPr>
          <p:cNvPr id="1202" name="Shape 1202"/>
          <p:cNvGrpSpPr/>
          <p:nvPr/>
        </p:nvGrpSpPr>
        <p:grpSpPr>
          <a:xfrm>
            <a:off x="6820550" y="3598003"/>
            <a:ext cx="2199590" cy="682398"/>
            <a:chOff x="0" y="0"/>
            <a:chExt cx="2199588" cy="682398"/>
          </a:xfrm>
        </p:grpSpPr>
        <p:sp>
          <p:nvSpPr>
            <p:cNvPr id="1203" name="Shape 1203"/>
            <p:cNvSpPr/>
            <p:nvPr/>
          </p:nvSpPr>
          <p:spPr>
            <a:xfrm>
              <a:off x="0" y="0"/>
              <a:ext cx="2199588" cy="682398"/>
            </a:xfrm>
            <a:prstGeom prst="roundRect">
              <a:avLst>
                <a:gd name="adj" fmla="val 4579"/>
              </a:avLst>
            </a:prstGeom>
            <a:solidFill>
              <a:srgbClr val="28746E"/>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Font typeface="Arial"/>
                <a:buNone/>
              </a:pPr>
              <a:endParaRPr sz="1200" b="1" i="0" u="none" strike="noStrike" cap="none">
                <a:solidFill>
                  <a:srgbClr val="FFFFFF"/>
                </a:solidFill>
                <a:latin typeface="Arial"/>
                <a:ea typeface="Arial"/>
                <a:cs typeface="Arial"/>
                <a:sym typeface="Arial"/>
              </a:endParaRPr>
            </a:p>
          </p:txBody>
        </p:sp>
        <p:sp>
          <p:nvSpPr>
            <p:cNvPr id="1204" name="Shape 1204"/>
            <p:cNvSpPr/>
            <p:nvPr/>
          </p:nvSpPr>
          <p:spPr>
            <a:xfrm>
              <a:off x="41350" y="30617"/>
              <a:ext cx="2071299" cy="17172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Cloud Controller</a:t>
              </a:r>
            </a:p>
          </p:txBody>
        </p:sp>
        <p:sp>
          <p:nvSpPr>
            <p:cNvPr id="1205" name="Shape 1205"/>
            <p:cNvSpPr/>
            <p:nvPr/>
          </p:nvSpPr>
          <p:spPr>
            <a:xfrm>
              <a:off x="64397" y="205969"/>
              <a:ext cx="168247" cy="224523"/>
            </a:xfrm>
            <a:custGeom>
              <a:avLst/>
              <a:gdLst/>
              <a:ahLst/>
              <a:cxnLst/>
              <a:rect l="0" t="0" r="0" b="0"/>
              <a:pathLst>
                <a:path w="120000" h="120000" extrusionOk="0">
                  <a:moveTo>
                    <a:pt x="60000" y="92322"/>
                  </a:moveTo>
                  <a:lnTo>
                    <a:pt x="38588" y="104577"/>
                  </a:lnTo>
                  <a:cubicBezTo>
                    <a:pt x="44388" y="108216"/>
                    <a:pt x="51905" y="110083"/>
                    <a:pt x="60000" y="110083"/>
                  </a:cubicBezTo>
                  <a:cubicBezTo>
                    <a:pt x="68094" y="110083"/>
                    <a:pt x="75611" y="108216"/>
                    <a:pt x="81411" y="104583"/>
                  </a:cubicBezTo>
                  <a:close/>
                  <a:moveTo>
                    <a:pt x="23777" y="71588"/>
                  </a:moveTo>
                  <a:cubicBezTo>
                    <a:pt x="22205" y="74561"/>
                    <a:pt x="21433" y="77805"/>
                    <a:pt x="21433" y="81183"/>
                  </a:cubicBezTo>
                  <a:cubicBezTo>
                    <a:pt x="21433" y="90788"/>
                    <a:pt x="27683" y="99294"/>
                    <a:pt x="37705" y="104133"/>
                  </a:cubicBezTo>
                  <a:lnTo>
                    <a:pt x="45905" y="84255"/>
                  </a:lnTo>
                  <a:close/>
                  <a:moveTo>
                    <a:pt x="96222" y="71588"/>
                  </a:moveTo>
                  <a:lnTo>
                    <a:pt x="74094" y="84255"/>
                  </a:lnTo>
                  <a:lnTo>
                    <a:pt x="82294" y="104133"/>
                  </a:lnTo>
                  <a:cubicBezTo>
                    <a:pt x="92316" y="99294"/>
                    <a:pt x="98566" y="90788"/>
                    <a:pt x="98566" y="81183"/>
                  </a:cubicBezTo>
                  <a:cubicBezTo>
                    <a:pt x="98566" y="77805"/>
                    <a:pt x="97794" y="74561"/>
                    <a:pt x="96222" y="71588"/>
                  </a:cubicBezTo>
                  <a:close/>
                  <a:moveTo>
                    <a:pt x="60944" y="52355"/>
                  </a:moveTo>
                  <a:lnTo>
                    <a:pt x="68711" y="71200"/>
                  </a:lnTo>
                  <a:lnTo>
                    <a:pt x="96055" y="71200"/>
                  </a:lnTo>
                  <a:cubicBezTo>
                    <a:pt x="90850" y="60350"/>
                    <a:pt x="77133" y="52583"/>
                    <a:pt x="60944" y="52355"/>
                  </a:cubicBezTo>
                  <a:close/>
                  <a:moveTo>
                    <a:pt x="59055" y="52355"/>
                  </a:moveTo>
                  <a:cubicBezTo>
                    <a:pt x="42866" y="52583"/>
                    <a:pt x="29150" y="60350"/>
                    <a:pt x="23944" y="71200"/>
                  </a:cubicBezTo>
                  <a:lnTo>
                    <a:pt x="51288" y="71200"/>
                  </a:lnTo>
                  <a:close/>
                  <a:moveTo>
                    <a:pt x="70361" y="14650"/>
                  </a:moveTo>
                  <a:lnTo>
                    <a:pt x="111800" y="14650"/>
                  </a:lnTo>
                  <a:lnTo>
                    <a:pt x="111800" y="29161"/>
                  </a:lnTo>
                  <a:lnTo>
                    <a:pt x="88172" y="48677"/>
                  </a:lnTo>
                  <a:cubicBezTo>
                    <a:pt x="102411" y="55550"/>
                    <a:pt x="111800" y="67544"/>
                    <a:pt x="111800" y="81183"/>
                  </a:cubicBezTo>
                  <a:cubicBezTo>
                    <a:pt x="111800" y="102622"/>
                    <a:pt x="88605" y="120000"/>
                    <a:pt x="60000" y="120000"/>
                  </a:cubicBezTo>
                  <a:cubicBezTo>
                    <a:pt x="31394" y="120000"/>
                    <a:pt x="8200" y="102622"/>
                    <a:pt x="8200" y="81183"/>
                  </a:cubicBezTo>
                  <a:cubicBezTo>
                    <a:pt x="8200" y="67561"/>
                    <a:pt x="17566" y="55577"/>
                    <a:pt x="31772" y="48700"/>
                  </a:cubicBezTo>
                  <a:lnTo>
                    <a:pt x="8200" y="29227"/>
                  </a:lnTo>
                  <a:lnTo>
                    <a:pt x="8200" y="14716"/>
                  </a:lnTo>
                  <a:lnTo>
                    <a:pt x="49638" y="14716"/>
                  </a:lnTo>
                  <a:lnTo>
                    <a:pt x="49638" y="43150"/>
                  </a:lnTo>
                  <a:cubicBezTo>
                    <a:pt x="52988" y="42638"/>
                    <a:pt x="56450" y="42366"/>
                    <a:pt x="60000" y="42366"/>
                  </a:cubicBezTo>
                  <a:lnTo>
                    <a:pt x="70361" y="43150"/>
                  </a:lnTo>
                  <a:lnTo>
                    <a:pt x="70361" y="29161"/>
                  </a:lnTo>
                  <a:close/>
                  <a:moveTo>
                    <a:pt x="0" y="0"/>
                  </a:moveTo>
                  <a:lnTo>
                    <a:pt x="120000" y="0"/>
                  </a:lnTo>
                  <a:lnTo>
                    <a:pt x="120000" y="9377"/>
                  </a:lnTo>
                  <a:lnTo>
                    <a:pt x="0" y="9377"/>
                  </a:lnTo>
                  <a:close/>
                </a:path>
              </a:pathLst>
            </a:custGeom>
            <a:solidFill>
              <a:srgbClr val="FFFFFF"/>
            </a:solidFill>
            <a:ln>
              <a:noFill/>
            </a:ln>
          </p:spPr>
          <p:txBody>
            <a:bodyPr lIns="45700" tIns="45700" rIns="45700" bIns="45700" anchor="ctr" anchorCtr="0">
              <a:noAutofit/>
            </a:bodyPr>
            <a:lstStyle/>
            <a:p>
              <a:pPr marL="0" marR="0" lvl="0" indent="0" algn="ctr" rtl="0">
                <a:lnSpc>
                  <a:spcPct val="100000"/>
                </a:lnSpc>
                <a:spcBef>
                  <a:spcPts val="0"/>
                </a:spcBef>
                <a:spcAft>
                  <a:spcPts val="0"/>
                </a:spcAft>
                <a:buClr>
                  <a:srgbClr val="FFFFFF"/>
                </a:buClr>
                <a:buFont typeface="Arial"/>
                <a:buNone/>
              </a:pPr>
              <a:endParaRPr sz="1800" b="0" i="0" u="none" strike="noStrike" cap="none">
                <a:solidFill>
                  <a:srgbClr val="FFFFFF"/>
                </a:solidFill>
                <a:latin typeface="Arial"/>
                <a:ea typeface="Arial"/>
                <a:cs typeface="Arial"/>
                <a:sym typeface="Arial"/>
              </a:endParaRPr>
            </a:p>
          </p:txBody>
        </p:sp>
        <p:pic>
          <p:nvPicPr>
            <p:cNvPr id="1206" name="Shape 1206"/>
            <p:cNvPicPr preferRelativeResize="0"/>
            <p:nvPr/>
          </p:nvPicPr>
          <p:blipFill rotWithShape="1">
            <a:blip r:embed="rId7">
              <a:alphaModFix/>
            </a:blip>
            <a:srcRect/>
            <a:stretch/>
          </p:blipFill>
          <p:spPr>
            <a:xfrm>
              <a:off x="1692456" y="170943"/>
              <a:ext cx="404362" cy="473950"/>
            </a:xfrm>
            <a:prstGeom prst="rect">
              <a:avLst/>
            </a:prstGeom>
            <a:noFill/>
            <a:ln>
              <a:noFill/>
            </a:ln>
          </p:spPr>
        </p:pic>
        <p:sp>
          <p:nvSpPr>
            <p:cNvPr id="1207" name="Shape 1207"/>
            <p:cNvSpPr/>
            <p:nvPr/>
          </p:nvSpPr>
          <p:spPr>
            <a:xfrm>
              <a:off x="779745" y="352659"/>
              <a:ext cx="779463" cy="227539"/>
            </a:xfrm>
            <a:prstGeom prst="rect">
              <a:avLst/>
            </a:prstGeom>
            <a:noFill/>
            <a:ln>
              <a:noFill/>
            </a:ln>
          </p:spPr>
          <p:txBody>
            <a:bodyPr lIns="45700" tIns="45700" rIns="45700" bIns="45700" anchor="t" anchorCtr="0">
              <a:noAutofit/>
            </a:bodyPr>
            <a:lstStyle/>
            <a:p>
              <a:pPr marL="0" marR="0" lvl="0" indent="0" algn="r" rtl="0">
                <a:lnSpc>
                  <a:spcPct val="100000"/>
                </a:lnSpc>
                <a:spcBef>
                  <a:spcPts val="0"/>
                </a:spcBef>
                <a:spcAft>
                  <a:spcPts val="0"/>
                </a:spcAft>
                <a:buClr>
                  <a:srgbClr val="FFFFFF"/>
                </a:buClr>
                <a:buSzPct val="25000"/>
                <a:buFont typeface="Arial"/>
                <a:buNone/>
              </a:pPr>
              <a:r>
                <a:rPr lang="en-US" sz="1000" b="0" i="0" u="none" strike="noStrike" cap="none">
                  <a:solidFill>
                    <a:srgbClr val="FFFFFF"/>
                  </a:solidFill>
                  <a:latin typeface="Arial"/>
                  <a:ea typeface="Arial"/>
                  <a:cs typeface="Arial"/>
                  <a:sym typeface="Arial"/>
                </a:rPr>
                <a:t>Target VM</a:t>
              </a:r>
            </a:p>
          </p:txBody>
        </p:sp>
      </p:grpSp>
      <p:sp>
        <p:nvSpPr>
          <p:cNvPr id="1208" name="Shape 1208"/>
          <p:cNvSpPr/>
          <p:nvPr/>
        </p:nvSpPr>
        <p:spPr>
          <a:xfrm>
            <a:off x="4701150" y="2047924"/>
            <a:ext cx="1886819" cy="363582"/>
          </a:xfrm>
          <a:prstGeom prst="roundRect">
            <a:avLst>
              <a:gd name="adj" fmla="val 13884"/>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BOSH Director</a:t>
            </a:r>
          </a:p>
        </p:txBody>
      </p:sp>
      <p:pic>
        <p:nvPicPr>
          <p:cNvPr id="1209" name="Shape 1209"/>
          <p:cNvPicPr preferRelativeResize="0"/>
          <p:nvPr/>
        </p:nvPicPr>
        <p:blipFill rotWithShape="1">
          <a:blip r:embed="rId8">
            <a:alphaModFix/>
          </a:blip>
          <a:srcRect/>
          <a:stretch/>
        </p:blipFill>
        <p:spPr>
          <a:xfrm>
            <a:off x="4780032" y="2103433"/>
            <a:ext cx="213188" cy="274099"/>
          </a:xfrm>
          <a:prstGeom prst="rect">
            <a:avLst/>
          </a:prstGeom>
          <a:noFill/>
          <a:ln>
            <a:noFill/>
          </a:ln>
        </p:spPr>
      </p:pic>
      <p:sp>
        <p:nvSpPr>
          <p:cNvPr id="1210" name="Shape 1210"/>
          <p:cNvSpPr/>
          <p:nvPr/>
        </p:nvSpPr>
        <p:spPr>
          <a:xfrm>
            <a:off x="5793853" y="3396912"/>
            <a:ext cx="1026688" cy="624844"/>
          </a:xfrm>
          <a:custGeom>
            <a:avLst/>
            <a:gdLst/>
            <a:ahLst/>
            <a:cxnLst/>
            <a:rect l="0" t="0" r="0" b="0"/>
            <a:pathLst>
              <a:path w="120000" h="120000" extrusionOk="0">
                <a:moveTo>
                  <a:pt x="120000" y="120000"/>
                </a:moveTo>
                <a:cubicBezTo>
                  <a:pt x="43544" y="115277"/>
                  <a:pt x="3544" y="75277"/>
                  <a:pt x="0" y="0"/>
                </a:cubicBezTo>
              </a:path>
            </a:pathLst>
          </a:custGeom>
          <a:noFill/>
          <a:ln w="19050" cap="flat" cmpd="sng">
            <a:solidFill>
              <a:srgbClr val="535353"/>
            </a:solidFill>
            <a:prstDash val="solid"/>
            <a:bevel/>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1211" name="Shape 1211"/>
          <p:cNvSpPr/>
          <p:nvPr/>
        </p:nvSpPr>
        <p:spPr>
          <a:xfrm>
            <a:off x="4520557" y="3208563"/>
            <a:ext cx="995083" cy="593137"/>
          </a:xfrm>
          <a:custGeom>
            <a:avLst/>
            <a:gdLst/>
            <a:ahLst/>
            <a:cxnLst/>
            <a:rect l="0" t="0" r="0" b="0"/>
            <a:pathLst>
              <a:path w="120000" h="120000" extrusionOk="0">
                <a:moveTo>
                  <a:pt x="119817" y="0"/>
                </a:moveTo>
                <a:cubicBezTo>
                  <a:pt x="123059" y="83806"/>
                  <a:pt x="83122" y="123717"/>
                  <a:pt x="0" y="119725"/>
                </a:cubicBezTo>
              </a:path>
            </a:pathLst>
          </a:custGeom>
          <a:noFill/>
          <a:ln w="19050" cap="flat" cmpd="sng">
            <a:solidFill>
              <a:srgbClr val="535353"/>
            </a:solidFill>
            <a:prstDash val="solid"/>
            <a:bevel/>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1212" name="Shape 1212"/>
          <p:cNvSpPr/>
          <p:nvPr/>
        </p:nvSpPr>
        <p:spPr>
          <a:xfrm>
            <a:off x="4696658" y="3014360"/>
            <a:ext cx="1895803" cy="388405"/>
          </a:xfrm>
          <a:prstGeom prst="roundRect">
            <a:avLst>
              <a:gd name="adj" fmla="val 1307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NATS</a:t>
            </a:r>
          </a:p>
        </p:txBody>
      </p:sp>
      <p:pic>
        <p:nvPicPr>
          <p:cNvPr id="1213" name="Shape 1213"/>
          <p:cNvPicPr preferRelativeResize="0"/>
          <p:nvPr/>
        </p:nvPicPr>
        <p:blipFill rotWithShape="1">
          <a:blip r:embed="rId9">
            <a:alphaModFix/>
          </a:blip>
          <a:srcRect/>
          <a:stretch/>
        </p:blipFill>
        <p:spPr>
          <a:xfrm>
            <a:off x="4753276" y="3100343"/>
            <a:ext cx="266701" cy="215900"/>
          </a:xfrm>
          <a:prstGeom prst="rect">
            <a:avLst/>
          </a:prstGeom>
          <a:noFill/>
          <a:ln>
            <a:noFill/>
          </a:ln>
        </p:spPr>
      </p:pic>
      <p:cxnSp>
        <p:nvCxnSpPr>
          <p:cNvPr id="1214" name="Shape 1214"/>
          <p:cNvCxnSpPr>
            <a:stCxn id="1212" idx="0"/>
            <a:endCxn id="1208" idx="0"/>
          </p:cNvCxnSpPr>
          <p:nvPr/>
        </p:nvCxnSpPr>
        <p:spPr>
          <a:xfrm rot="10800000">
            <a:off x="5644560" y="2048060"/>
            <a:ext cx="0" cy="966300"/>
          </a:xfrm>
          <a:prstGeom prst="straightConnector1">
            <a:avLst/>
          </a:prstGeom>
          <a:noFill/>
          <a:ln w="19050" cap="flat" cmpd="sng">
            <a:solidFill>
              <a:srgbClr val="535353"/>
            </a:solidFill>
            <a:prstDash val="solid"/>
            <a:bevel/>
            <a:headEnd type="none" w="med" len="med"/>
            <a:tailEnd type="triangle" w="lg" len="lg"/>
          </a:ln>
        </p:spPr>
      </p:cxnSp>
      <p:sp>
        <p:nvSpPr>
          <p:cNvPr id="1215" name="Shape 1215"/>
          <p:cNvSpPr/>
          <p:nvPr/>
        </p:nvSpPr>
        <p:spPr>
          <a:xfrm>
            <a:off x="8382449" y="1070650"/>
            <a:ext cx="652776" cy="387515"/>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100" b="0" i="0" u="none" strike="noStrike" cap="none">
                <a:solidFill>
                  <a:srgbClr val="FFFFFF"/>
                </a:solidFill>
                <a:latin typeface="Arial"/>
                <a:ea typeface="Arial"/>
                <a:cs typeface="Arial"/>
                <a:sym typeface="Arial"/>
              </a:rPr>
              <a:t>IaaS</a:t>
            </a:r>
          </a:p>
        </p:txBody>
      </p:sp>
      <p:sp>
        <p:nvSpPr>
          <p:cNvPr id="1216" name="Shape 1216"/>
          <p:cNvSpPr/>
          <p:nvPr/>
        </p:nvSpPr>
        <p:spPr>
          <a:xfrm>
            <a:off x="1419729" y="1254548"/>
            <a:ext cx="1654684" cy="3257066"/>
          </a:xfrm>
          <a:prstGeom prst="roundRect">
            <a:avLst>
              <a:gd name="adj" fmla="val 10591"/>
            </a:avLst>
          </a:prstGeom>
          <a:gradFill>
            <a:gsLst>
              <a:gs pos="0">
                <a:srgbClr val="28746E"/>
              </a:gs>
              <a:gs pos="100000">
                <a:srgbClr val="28746E"/>
              </a:gs>
            </a:gsLst>
            <a:lin ang="5400000"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217" name="Shape 1217"/>
          <p:cNvPicPr preferRelativeResize="0"/>
          <p:nvPr/>
        </p:nvPicPr>
        <p:blipFill rotWithShape="1">
          <a:blip r:embed="rId10">
            <a:alphaModFix amt="88458"/>
          </a:blip>
          <a:srcRect/>
          <a:stretch/>
        </p:blipFill>
        <p:spPr>
          <a:xfrm>
            <a:off x="1845989" y="1427280"/>
            <a:ext cx="779276" cy="776162"/>
          </a:xfrm>
          <a:prstGeom prst="rect">
            <a:avLst/>
          </a:prstGeom>
          <a:noFill/>
          <a:ln>
            <a:noFill/>
          </a:ln>
        </p:spPr>
      </p:pic>
      <p:pic>
        <p:nvPicPr>
          <p:cNvPr id="1218" name="Shape 1218"/>
          <p:cNvPicPr preferRelativeResize="0"/>
          <p:nvPr/>
        </p:nvPicPr>
        <p:blipFill rotWithShape="1">
          <a:blip r:embed="rId11">
            <a:alphaModFix/>
          </a:blip>
          <a:srcRect/>
          <a:stretch/>
        </p:blipFill>
        <p:spPr>
          <a:xfrm>
            <a:off x="2286501" y="2954163"/>
            <a:ext cx="631429" cy="631429"/>
          </a:xfrm>
          <a:prstGeom prst="rect">
            <a:avLst/>
          </a:prstGeom>
          <a:noFill/>
          <a:ln>
            <a:noFill/>
          </a:ln>
        </p:spPr>
      </p:pic>
      <p:pic>
        <p:nvPicPr>
          <p:cNvPr id="1219" name="Shape 1219"/>
          <p:cNvPicPr preferRelativeResize="0"/>
          <p:nvPr/>
        </p:nvPicPr>
        <p:blipFill rotWithShape="1">
          <a:blip r:embed="rId12">
            <a:alphaModFix/>
          </a:blip>
          <a:srcRect/>
          <a:stretch/>
        </p:blipFill>
        <p:spPr>
          <a:xfrm>
            <a:off x="2300833" y="2228516"/>
            <a:ext cx="602765" cy="602765"/>
          </a:xfrm>
          <a:prstGeom prst="rect">
            <a:avLst/>
          </a:prstGeom>
          <a:noFill/>
          <a:ln>
            <a:noFill/>
          </a:ln>
        </p:spPr>
      </p:pic>
      <p:pic>
        <p:nvPicPr>
          <p:cNvPr id="1220" name="Shape 1220"/>
          <p:cNvPicPr preferRelativeResize="0"/>
          <p:nvPr/>
        </p:nvPicPr>
        <p:blipFill rotWithShape="1">
          <a:blip r:embed="rId13">
            <a:alphaModFix/>
          </a:blip>
          <a:srcRect/>
          <a:stretch/>
        </p:blipFill>
        <p:spPr>
          <a:xfrm>
            <a:off x="1565413" y="2228516"/>
            <a:ext cx="602900" cy="602900"/>
          </a:xfrm>
          <a:prstGeom prst="rect">
            <a:avLst/>
          </a:prstGeom>
          <a:noFill/>
          <a:ln>
            <a:noFill/>
          </a:ln>
        </p:spPr>
      </p:pic>
      <p:pic>
        <p:nvPicPr>
          <p:cNvPr id="1221" name="Shape 1221"/>
          <p:cNvPicPr preferRelativeResize="0"/>
          <p:nvPr/>
        </p:nvPicPr>
        <p:blipFill rotWithShape="1">
          <a:blip r:embed="rId14">
            <a:alphaModFix/>
          </a:blip>
          <a:srcRect/>
          <a:stretch/>
        </p:blipFill>
        <p:spPr>
          <a:xfrm>
            <a:off x="1551150" y="2946635"/>
            <a:ext cx="631429" cy="631429"/>
          </a:xfrm>
          <a:prstGeom prst="rect">
            <a:avLst/>
          </a:prstGeom>
          <a:noFill/>
          <a:ln>
            <a:noFill/>
          </a:ln>
        </p:spPr>
      </p:pic>
      <p:pic>
        <p:nvPicPr>
          <p:cNvPr id="1222" name="Shape 1222"/>
          <p:cNvPicPr preferRelativeResize="0"/>
          <p:nvPr/>
        </p:nvPicPr>
        <p:blipFill rotWithShape="1">
          <a:blip r:embed="rId15">
            <a:alphaModFix/>
          </a:blip>
          <a:srcRect/>
          <a:stretch/>
        </p:blipFill>
        <p:spPr>
          <a:xfrm>
            <a:off x="1414388" y="1081315"/>
            <a:ext cx="1656112" cy="415555"/>
          </a:xfrm>
          <a:prstGeom prst="rect">
            <a:avLst/>
          </a:prstGeom>
          <a:noFill/>
          <a:ln>
            <a:noFill/>
          </a:ln>
        </p:spPr>
      </p:pic>
      <p:pic>
        <p:nvPicPr>
          <p:cNvPr id="1223" name="Shape 1223"/>
          <p:cNvPicPr preferRelativeResize="0"/>
          <p:nvPr/>
        </p:nvPicPr>
        <p:blipFill rotWithShape="1">
          <a:blip r:embed="rId16">
            <a:alphaModFix/>
          </a:blip>
          <a:srcRect/>
          <a:stretch/>
        </p:blipFill>
        <p:spPr>
          <a:xfrm>
            <a:off x="1617944" y="3767037"/>
            <a:ext cx="497841" cy="497841"/>
          </a:xfrm>
          <a:prstGeom prst="rect">
            <a:avLst/>
          </a:prstGeom>
          <a:noFill/>
          <a:ln>
            <a:noFill/>
          </a:ln>
        </p:spPr>
      </p:pic>
      <p:pic>
        <p:nvPicPr>
          <p:cNvPr id="1224" name="Shape 1224"/>
          <p:cNvPicPr preferRelativeResize="0"/>
          <p:nvPr/>
        </p:nvPicPr>
        <p:blipFill rotWithShape="1">
          <a:blip r:embed="rId17">
            <a:alphaModFix/>
          </a:blip>
          <a:srcRect/>
          <a:stretch/>
        </p:blipFill>
        <p:spPr>
          <a:xfrm>
            <a:off x="2331549" y="3749257"/>
            <a:ext cx="533400" cy="533400"/>
          </a:xfrm>
          <a:prstGeom prst="rect">
            <a:avLst/>
          </a:prstGeom>
          <a:noFill/>
          <a:ln>
            <a:noFill/>
          </a:ln>
        </p:spPr>
      </p:pic>
    </p:spTree>
    <p:extLst>
      <p:ext uri="{BB962C8B-B14F-4D97-AF65-F5344CB8AC3E}">
        <p14:creationId xmlns:p14="http://schemas.microsoft.com/office/powerpoint/2010/main" val="428127202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3"/>
                                        </p:tgtEl>
                                        <p:attrNameLst>
                                          <p:attrName>style.visibility</p:attrName>
                                        </p:attrNameLst>
                                      </p:cBhvr>
                                      <p:to>
                                        <p:strVal val="visible"/>
                                      </p:to>
                                    </p:set>
                                    <p:animEffect transition="in" filter="fade">
                                      <p:cBhvr>
                                        <p:cTn id="7" dur="500"/>
                                        <p:tgtEl>
                                          <p:spTgt spid="1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77"/>
                                        </p:tgtEl>
                                        <p:attrNameLst>
                                          <p:attrName>style.visibility</p:attrName>
                                        </p:attrNameLst>
                                      </p:cBhvr>
                                      <p:to>
                                        <p:strVal val="visible"/>
                                      </p:to>
                                    </p:set>
                                    <p:animEffect transition="in" filter="fade">
                                      <p:cBhvr>
                                        <p:cTn id="12" dur="500"/>
                                        <p:tgtEl>
                                          <p:spTgt spid="117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79"/>
                                        </p:tgtEl>
                                        <p:attrNameLst>
                                          <p:attrName>style.visibility</p:attrName>
                                        </p:attrNameLst>
                                      </p:cBhvr>
                                      <p:to>
                                        <p:strVal val="visible"/>
                                      </p:to>
                                    </p:set>
                                    <p:animEffect transition="in" filter="fade">
                                      <p:cBhvr>
                                        <p:cTn id="16" dur="500"/>
                                        <p:tgtEl>
                                          <p:spTgt spid="117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166"/>
                                        </p:tgtEl>
                                        <p:attrNameLst>
                                          <p:attrName>style.visibility</p:attrName>
                                        </p:attrNameLst>
                                      </p:cBhvr>
                                      <p:to>
                                        <p:strVal val="visible"/>
                                      </p:to>
                                    </p:set>
                                    <p:animEffect transition="in" filter="fade">
                                      <p:cBhvr>
                                        <p:cTn id="20" dur="500"/>
                                        <p:tgtEl>
                                          <p:spTgt spid="116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90"/>
                                        </p:tgtEl>
                                        <p:attrNameLst>
                                          <p:attrName>style.visibility</p:attrName>
                                        </p:attrNameLst>
                                      </p:cBhvr>
                                      <p:to>
                                        <p:strVal val="visible"/>
                                      </p:to>
                                    </p:set>
                                    <p:animEffect transition="in" filter="fade">
                                      <p:cBhvr>
                                        <p:cTn id="25" dur="500"/>
                                        <p:tgtEl>
                                          <p:spTgt spid="1190"/>
                                        </p:tgtEl>
                                      </p:cBhvr>
                                    </p:animEffect>
                                  </p:childTnLst>
                                </p:cTn>
                              </p:par>
                            </p:childTnLst>
                          </p:cTn>
                        </p:par>
                        <p:par>
                          <p:cTn id="26" fill="hold">
                            <p:stCondLst>
                              <p:cond delay="500"/>
                            </p:stCondLst>
                            <p:childTnLst>
                              <p:par>
                                <p:cTn id="27" presetID="10" presetClass="exit" presetSubtype="0" fill="hold" nodeType="afterEffect">
                                  <p:stCondLst>
                                    <p:cond delay="0"/>
                                  </p:stCondLst>
                                  <p:childTnLst>
                                    <p:animEffect transition="out" filter="fade">
                                      <p:cBhvr>
                                        <p:cTn id="28" dur="500"/>
                                        <p:tgtEl>
                                          <p:spTgt spid="1190"/>
                                        </p:tgtEl>
                                      </p:cBhvr>
                                    </p:animEffect>
                                    <p:set>
                                      <p:cBhvr>
                                        <p:cTn id="29" dur="1" fill="hold">
                                          <p:stCondLst>
                                            <p:cond delay="500"/>
                                          </p:stCondLst>
                                        </p:cTn>
                                        <p:tgtEl>
                                          <p:spTgt spid="1190"/>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1191"/>
                                        </p:tgtEl>
                                        <p:attrNameLst>
                                          <p:attrName>style.visibility</p:attrName>
                                        </p:attrNameLst>
                                      </p:cBhvr>
                                      <p:to>
                                        <p:strVal val="visible"/>
                                      </p:to>
                                    </p:set>
                                    <p:animEffect transition="in" filter="fade">
                                      <p:cBhvr>
                                        <p:cTn id="33" dur="500"/>
                                        <p:tgtEl>
                                          <p:spTgt spid="1191"/>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1192"/>
                                        </p:tgtEl>
                                        <p:attrNameLst>
                                          <p:attrName>style.visibility</p:attrName>
                                        </p:attrNameLst>
                                      </p:cBhvr>
                                      <p:to>
                                        <p:strVal val="visible"/>
                                      </p:to>
                                    </p:set>
                                    <p:animEffect transition="in" filter="fade">
                                      <p:cBhvr>
                                        <p:cTn id="37" dur="2000"/>
                                        <p:tgtEl>
                                          <p:spTgt spid="1192"/>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197"/>
                                        </p:tgtEl>
                                        <p:attrNameLst>
                                          <p:attrName>style.visibility</p:attrName>
                                        </p:attrNameLst>
                                      </p:cBhvr>
                                      <p:to>
                                        <p:strVal val="visible"/>
                                      </p:to>
                                    </p:set>
                                    <p:animEffect transition="in" filter="fade">
                                      <p:cBhvr>
                                        <p:cTn id="41" dur="2000"/>
                                        <p:tgtEl>
                                          <p:spTgt spid="1197"/>
                                        </p:tgtEl>
                                      </p:cBhvr>
                                    </p:animEffect>
                                  </p:childTnLst>
                                </p:cTn>
                              </p:par>
                            </p:childTnLst>
                          </p:cTn>
                        </p:par>
                        <p:par>
                          <p:cTn id="42" fill="hold">
                            <p:stCondLst>
                              <p:cond delay="5500"/>
                            </p:stCondLst>
                            <p:childTnLst>
                              <p:par>
                                <p:cTn id="43" presetID="10" presetClass="entr" presetSubtype="0" fill="hold" nodeType="afterEffect">
                                  <p:stCondLst>
                                    <p:cond delay="0"/>
                                  </p:stCondLst>
                                  <p:childTnLst>
                                    <p:set>
                                      <p:cBhvr>
                                        <p:cTn id="44" dur="1" fill="hold">
                                          <p:stCondLst>
                                            <p:cond delay="0"/>
                                          </p:stCondLst>
                                        </p:cTn>
                                        <p:tgtEl>
                                          <p:spTgt spid="1202"/>
                                        </p:tgtEl>
                                        <p:attrNameLst>
                                          <p:attrName>style.visibility</p:attrName>
                                        </p:attrNameLst>
                                      </p:cBhvr>
                                      <p:to>
                                        <p:strVal val="visible"/>
                                      </p:to>
                                    </p:set>
                                    <p:animEffect transition="in" filter="fade">
                                      <p:cBhvr>
                                        <p:cTn id="45" dur="2000"/>
                                        <p:tgtEl>
                                          <p:spTgt spid="120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210"/>
                                        </p:tgtEl>
                                        <p:attrNameLst>
                                          <p:attrName>style.visibility</p:attrName>
                                        </p:attrNameLst>
                                      </p:cBhvr>
                                      <p:to>
                                        <p:strVal val="visible"/>
                                      </p:to>
                                    </p:set>
                                    <p:animEffect transition="in" filter="fade">
                                      <p:cBhvr>
                                        <p:cTn id="50" dur="500"/>
                                        <p:tgtEl>
                                          <p:spTgt spid="121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211"/>
                                        </p:tgtEl>
                                        <p:attrNameLst>
                                          <p:attrName>style.visibility</p:attrName>
                                        </p:attrNameLst>
                                      </p:cBhvr>
                                      <p:to>
                                        <p:strVal val="visible"/>
                                      </p:to>
                                    </p:set>
                                    <p:animEffect transition="in" filter="fade">
                                      <p:cBhvr>
                                        <p:cTn id="54" dur="500"/>
                                        <p:tgtEl>
                                          <p:spTgt spid="1211"/>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214"/>
                                        </p:tgtEl>
                                        <p:attrNameLst>
                                          <p:attrName>style.visibility</p:attrName>
                                        </p:attrNameLst>
                                      </p:cBhvr>
                                      <p:to>
                                        <p:strVal val="visible"/>
                                      </p:to>
                                    </p:set>
                                    <p:animEffect transition="in" filter="fade">
                                      <p:cBhvr>
                                        <p:cTn id="58" dur="500"/>
                                        <p:tgtEl>
                                          <p:spTgt spid="1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Shape 144"/>
          <p:cNvPicPr preferRelativeResize="0">
            <a:picLocks noGrp="1"/>
          </p:cNvPicPr>
          <p:nvPr>
            <p:ph type="pic" idx="2"/>
          </p:nvPr>
        </p:nvPicPr>
        <p:blipFill rotWithShape="1">
          <a:blip r:embed="rId3">
            <a:alphaModFix amt="20000"/>
          </a:blip>
          <a:srcRect l="1093" r="1092"/>
          <a:stretch/>
        </p:blipFill>
        <p:spPr>
          <a:xfrm>
            <a:off x="79300" y="89465"/>
            <a:ext cx="8915400" cy="4918074"/>
          </a:xfrm>
          <a:prstGeom prst="rect">
            <a:avLst/>
          </a:prstGeom>
          <a:noFill/>
          <a:ln>
            <a:noFill/>
          </a:ln>
        </p:spPr>
      </p:pic>
      <p:pic>
        <p:nvPicPr>
          <p:cNvPr id="145" name="Shape 145"/>
          <p:cNvPicPr preferRelativeResize="0"/>
          <p:nvPr/>
        </p:nvPicPr>
        <p:blipFill rotWithShape="1">
          <a:blip r:embed="rId4">
            <a:alphaModFix/>
          </a:blip>
          <a:srcRect l="7466" t="10659" r="69895" b="39375"/>
          <a:stretch/>
        </p:blipFill>
        <p:spPr>
          <a:xfrm>
            <a:off x="478885" y="1930155"/>
            <a:ext cx="727717" cy="730233"/>
          </a:xfrm>
          <a:prstGeom prst="ellipse">
            <a:avLst/>
          </a:prstGeom>
          <a:noFill/>
          <a:ln w="22225" cap="flat" cmpd="sng">
            <a:solidFill>
              <a:srgbClr val="FFFFFF"/>
            </a:solidFill>
            <a:prstDash val="solid"/>
            <a:round/>
            <a:headEnd type="none" w="med" len="med"/>
            <a:tailEnd type="none" w="med" len="med"/>
          </a:ln>
        </p:spPr>
      </p:pic>
      <p:pic>
        <p:nvPicPr>
          <p:cNvPr id="146" name="Shape 146"/>
          <p:cNvPicPr preferRelativeResize="0"/>
          <p:nvPr/>
        </p:nvPicPr>
        <p:blipFill rotWithShape="1">
          <a:blip r:embed="rId4">
            <a:alphaModFix/>
          </a:blip>
          <a:srcRect l="38073" t="10659" r="39287" b="39375"/>
          <a:stretch/>
        </p:blipFill>
        <p:spPr>
          <a:xfrm>
            <a:off x="1324800" y="1943023"/>
            <a:ext cx="725629" cy="725629"/>
          </a:xfrm>
          <a:prstGeom prst="ellipse">
            <a:avLst/>
          </a:prstGeom>
          <a:noFill/>
          <a:ln w="22225" cap="flat" cmpd="sng">
            <a:solidFill>
              <a:srgbClr val="FFFFFF"/>
            </a:solidFill>
            <a:prstDash val="solid"/>
            <a:round/>
            <a:headEnd type="none" w="med" len="med"/>
            <a:tailEnd type="none" w="med" len="med"/>
          </a:ln>
        </p:spPr>
      </p:pic>
      <p:pic>
        <p:nvPicPr>
          <p:cNvPr id="147" name="Shape 147"/>
          <p:cNvPicPr preferRelativeResize="0"/>
          <p:nvPr/>
        </p:nvPicPr>
        <p:blipFill rotWithShape="1">
          <a:blip r:embed="rId4">
            <a:alphaModFix/>
          </a:blip>
          <a:srcRect l="70364" t="10659" r="6997" b="39375"/>
          <a:stretch/>
        </p:blipFill>
        <p:spPr>
          <a:xfrm>
            <a:off x="476370" y="2856642"/>
            <a:ext cx="730233" cy="730233"/>
          </a:xfrm>
          <a:prstGeom prst="ellipse">
            <a:avLst/>
          </a:prstGeom>
          <a:noFill/>
          <a:ln w="22225" cap="flat" cmpd="sng">
            <a:solidFill>
              <a:srgbClr val="FFFFFF"/>
            </a:solidFill>
            <a:prstDash val="solid"/>
            <a:round/>
            <a:headEnd type="none" w="med" len="med"/>
            <a:tailEnd type="none" w="med" len="med"/>
          </a:ln>
        </p:spPr>
      </p:pic>
      <p:pic>
        <p:nvPicPr>
          <p:cNvPr id="148" name="Shape 148"/>
          <p:cNvPicPr preferRelativeResize="0"/>
          <p:nvPr/>
        </p:nvPicPr>
        <p:blipFill rotWithShape="1">
          <a:blip r:embed="rId5">
            <a:alphaModFix/>
          </a:blip>
          <a:srcRect l="16104" t="8038" r="15470" b="42824"/>
          <a:stretch/>
        </p:blipFill>
        <p:spPr>
          <a:xfrm>
            <a:off x="1324800" y="2856642"/>
            <a:ext cx="725629" cy="725629"/>
          </a:xfrm>
          <a:prstGeom prst="ellipse">
            <a:avLst/>
          </a:prstGeom>
          <a:noFill/>
          <a:ln w="22225" cap="flat" cmpd="sng">
            <a:solidFill>
              <a:srgbClr val="FFFFFF"/>
            </a:solidFill>
            <a:prstDash val="solid"/>
            <a:round/>
            <a:headEnd type="none" w="med" len="med"/>
            <a:tailEnd type="none" w="med" len="med"/>
          </a:ln>
        </p:spPr>
      </p:pic>
      <p:sp>
        <p:nvSpPr>
          <p:cNvPr id="149" name="Shape 149"/>
          <p:cNvSpPr txBox="1">
            <a:spLocks noGrp="1"/>
          </p:cNvSpPr>
          <p:nvPr>
            <p:ph type="body" idx="1"/>
          </p:nvPr>
        </p:nvSpPr>
        <p:spPr>
          <a:xfrm>
            <a:off x="411479" y="347472"/>
            <a:ext cx="5303520" cy="764885"/>
          </a:xfrm>
          <a:prstGeom prst="rect">
            <a:avLst/>
          </a:prstGeom>
          <a:noFill/>
          <a:ln>
            <a:noFill/>
          </a:ln>
        </p:spPr>
        <p:txBody>
          <a:bodyPr lIns="0" tIns="45700" rIns="91425" bIns="45700" anchor="t" anchorCtr="0">
            <a:noAutofit/>
          </a:bodyPr>
          <a:lstStyle/>
          <a:p>
            <a:pPr marL="0" marR="0" lvl="0" indent="0" algn="l" rtl="0">
              <a:spcBef>
                <a:spcPts val="0"/>
              </a:spcBef>
              <a:buClr>
                <a:schemeClr val="accent2"/>
              </a:buClr>
              <a:buSzPct val="25000"/>
              <a:buFont typeface="Arial"/>
              <a:buNone/>
            </a:pPr>
            <a:r>
              <a:rPr lang="en-US" sz="1600" b="1" i="0" u="none" strike="noStrike" cap="none">
                <a:solidFill>
                  <a:schemeClr val="accent2"/>
                </a:solidFill>
                <a:latin typeface="Arial"/>
                <a:ea typeface="Arial"/>
                <a:cs typeface="Arial"/>
                <a:sym typeface="Arial"/>
              </a:rPr>
              <a:t>OUR FOUNDING STORY: 2012</a:t>
            </a:r>
          </a:p>
        </p:txBody>
      </p:sp>
      <p:pic>
        <p:nvPicPr>
          <p:cNvPr id="150" name="Shape 150"/>
          <p:cNvPicPr preferRelativeResize="0"/>
          <p:nvPr/>
        </p:nvPicPr>
        <p:blipFill rotWithShape="1">
          <a:blip r:embed="rId6">
            <a:alphaModFix/>
          </a:blip>
          <a:srcRect/>
          <a:stretch/>
        </p:blipFill>
        <p:spPr>
          <a:xfrm>
            <a:off x="8098903" y="4658051"/>
            <a:ext cx="755621" cy="185669"/>
          </a:xfrm>
          <a:prstGeom prst="rect">
            <a:avLst/>
          </a:prstGeom>
          <a:noFill/>
          <a:ln>
            <a:noFill/>
          </a:ln>
        </p:spPr>
      </p:pic>
      <p:cxnSp>
        <p:nvCxnSpPr>
          <p:cNvPr id="151" name="Shape 151"/>
          <p:cNvCxnSpPr/>
          <p:nvPr/>
        </p:nvCxnSpPr>
        <p:spPr>
          <a:xfrm>
            <a:off x="3832719" y="2741808"/>
            <a:ext cx="2239341" cy="0"/>
          </a:xfrm>
          <a:prstGeom prst="straightConnector1">
            <a:avLst/>
          </a:prstGeom>
          <a:noFill/>
          <a:ln w="38100" cap="rnd" cmpd="sng">
            <a:solidFill>
              <a:srgbClr val="FFFFFF"/>
            </a:solidFill>
            <a:prstDash val="dot"/>
            <a:round/>
            <a:headEnd type="none" w="med" len="med"/>
            <a:tailEnd type="triangle" w="lg" len="lg"/>
          </a:ln>
        </p:spPr>
      </p:cxnSp>
      <p:cxnSp>
        <p:nvCxnSpPr>
          <p:cNvPr id="152" name="Shape 152"/>
          <p:cNvCxnSpPr/>
          <p:nvPr/>
        </p:nvCxnSpPr>
        <p:spPr>
          <a:xfrm rot="10800000" flipH="1">
            <a:off x="4236537" y="2733544"/>
            <a:ext cx="880679" cy="659150"/>
          </a:xfrm>
          <a:prstGeom prst="straightConnector1">
            <a:avLst/>
          </a:prstGeom>
          <a:noFill/>
          <a:ln w="38100" cap="rnd" cmpd="sng">
            <a:solidFill>
              <a:srgbClr val="FFFFFF"/>
            </a:solidFill>
            <a:prstDash val="dot"/>
            <a:round/>
            <a:headEnd type="none" w="med" len="med"/>
            <a:tailEnd type="none" w="med" len="med"/>
          </a:ln>
        </p:spPr>
      </p:cxnSp>
      <p:cxnSp>
        <p:nvCxnSpPr>
          <p:cNvPr id="153" name="Shape 153"/>
          <p:cNvCxnSpPr/>
          <p:nvPr/>
        </p:nvCxnSpPr>
        <p:spPr>
          <a:xfrm rot="10800000">
            <a:off x="3832719" y="2178369"/>
            <a:ext cx="875484" cy="563439"/>
          </a:xfrm>
          <a:prstGeom prst="straightConnector1">
            <a:avLst/>
          </a:prstGeom>
          <a:noFill/>
          <a:ln w="38100" cap="rnd" cmpd="sng">
            <a:solidFill>
              <a:srgbClr val="FFFFFF"/>
            </a:solidFill>
            <a:prstDash val="dot"/>
            <a:round/>
            <a:headEnd type="none" w="med" len="med"/>
            <a:tailEnd type="none" w="med" len="med"/>
          </a:ln>
        </p:spPr>
      </p:cxnSp>
      <p:cxnSp>
        <p:nvCxnSpPr>
          <p:cNvPr id="154" name="Shape 154"/>
          <p:cNvCxnSpPr/>
          <p:nvPr/>
        </p:nvCxnSpPr>
        <p:spPr>
          <a:xfrm rot="10800000">
            <a:off x="4613517" y="1880733"/>
            <a:ext cx="1230913" cy="861074"/>
          </a:xfrm>
          <a:prstGeom prst="straightConnector1">
            <a:avLst/>
          </a:prstGeom>
          <a:noFill/>
          <a:ln w="38100" cap="rnd" cmpd="sng">
            <a:solidFill>
              <a:srgbClr val="FFFFFF"/>
            </a:solidFill>
            <a:prstDash val="dot"/>
            <a:round/>
            <a:headEnd type="none" w="med" len="med"/>
            <a:tailEnd type="none" w="med" len="med"/>
          </a:ln>
        </p:spPr>
      </p:cxnSp>
      <p:pic>
        <p:nvPicPr>
          <p:cNvPr id="155" name="Shape 155"/>
          <p:cNvPicPr preferRelativeResize="0"/>
          <p:nvPr/>
        </p:nvPicPr>
        <p:blipFill rotWithShape="1">
          <a:blip r:embed="rId7">
            <a:alphaModFix/>
          </a:blip>
          <a:srcRect/>
          <a:stretch/>
        </p:blipFill>
        <p:spPr>
          <a:xfrm>
            <a:off x="3278994" y="3491351"/>
            <a:ext cx="1626857" cy="425397"/>
          </a:xfrm>
          <a:prstGeom prst="rect">
            <a:avLst/>
          </a:prstGeom>
          <a:noFill/>
          <a:ln>
            <a:noFill/>
          </a:ln>
        </p:spPr>
      </p:pic>
      <p:pic>
        <p:nvPicPr>
          <p:cNvPr id="156" name="Shape 156"/>
          <p:cNvPicPr preferRelativeResize="0"/>
          <p:nvPr/>
        </p:nvPicPr>
        <p:blipFill rotWithShape="1">
          <a:blip r:embed="rId8">
            <a:alphaModFix/>
          </a:blip>
          <a:srcRect/>
          <a:stretch/>
        </p:blipFill>
        <p:spPr>
          <a:xfrm>
            <a:off x="2920147" y="1497894"/>
            <a:ext cx="810597" cy="810597"/>
          </a:xfrm>
          <a:prstGeom prst="rect">
            <a:avLst/>
          </a:prstGeom>
          <a:noFill/>
          <a:ln>
            <a:noFill/>
          </a:ln>
        </p:spPr>
      </p:pic>
      <p:pic>
        <p:nvPicPr>
          <p:cNvPr id="157" name="Shape 157"/>
          <p:cNvPicPr preferRelativeResize="0"/>
          <p:nvPr/>
        </p:nvPicPr>
        <p:blipFill rotWithShape="1">
          <a:blip r:embed="rId9">
            <a:alphaModFix/>
          </a:blip>
          <a:srcRect/>
          <a:stretch/>
        </p:blipFill>
        <p:spPr>
          <a:xfrm>
            <a:off x="2521614" y="2541246"/>
            <a:ext cx="1370856" cy="558496"/>
          </a:xfrm>
          <a:prstGeom prst="rect">
            <a:avLst/>
          </a:prstGeom>
          <a:noFill/>
          <a:ln>
            <a:noFill/>
          </a:ln>
        </p:spPr>
      </p:pic>
      <p:sp>
        <p:nvSpPr>
          <p:cNvPr id="158" name="Shape 158"/>
          <p:cNvSpPr txBox="1"/>
          <p:nvPr/>
        </p:nvSpPr>
        <p:spPr>
          <a:xfrm>
            <a:off x="408358" y="1610119"/>
            <a:ext cx="826055"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0" i="0" u="none" strike="noStrike" cap="none">
                <a:solidFill>
                  <a:schemeClr val="accent2"/>
                </a:solidFill>
                <a:latin typeface="Arial"/>
                <a:ea typeface="Arial"/>
                <a:cs typeface="Arial"/>
                <a:sym typeface="Arial"/>
              </a:rPr>
              <a:t>Paul Maritz</a:t>
            </a:r>
          </a:p>
        </p:txBody>
      </p:sp>
      <p:sp>
        <p:nvSpPr>
          <p:cNvPr id="159" name="Shape 159"/>
          <p:cNvSpPr txBox="1"/>
          <p:nvPr/>
        </p:nvSpPr>
        <p:spPr>
          <a:xfrm>
            <a:off x="1358975" y="1607987"/>
            <a:ext cx="705016"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0" i="0" u="none" strike="noStrike" cap="none">
                <a:solidFill>
                  <a:schemeClr val="accent2"/>
                </a:solidFill>
                <a:latin typeface="Arial"/>
                <a:ea typeface="Arial"/>
                <a:cs typeface="Arial"/>
                <a:sym typeface="Arial"/>
              </a:rPr>
              <a:t>Rob Mee</a:t>
            </a:r>
          </a:p>
        </p:txBody>
      </p:sp>
      <p:sp>
        <p:nvSpPr>
          <p:cNvPr id="160" name="Shape 160"/>
          <p:cNvSpPr txBox="1"/>
          <p:nvPr/>
        </p:nvSpPr>
        <p:spPr>
          <a:xfrm>
            <a:off x="519722" y="3670528"/>
            <a:ext cx="690676"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0" i="0" u="none" strike="noStrike" cap="none">
                <a:solidFill>
                  <a:schemeClr val="accent2"/>
                </a:solidFill>
                <a:latin typeface="Arial"/>
                <a:ea typeface="Arial"/>
                <a:cs typeface="Arial"/>
                <a:sym typeface="Arial"/>
              </a:rPr>
              <a:t>Bill Cook</a:t>
            </a:r>
          </a:p>
        </p:txBody>
      </p:sp>
      <p:sp>
        <p:nvSpPr>
          <p:cNvPr id="161" name="Shape 161"/>
          <p:cNvSpPr txBox="1"/>
          <p:nvPr/>
        </p:nvSpPr>
        <p:spPr>
          <a:xfrm>
            <a:off x="1304350" y="3670528"/>
            <a:ext cx="771578" cy="24622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b="0" i="0" u="none" strike="noStrike" cap="none">
                <a:solidFill>
                  <a:schemeClr val="accent2"/>
                </a:solidFill>
                <a:latin typeface="Arial"/>
                <a:ea typeface="Arial"/>
                <a:cs typeface="Arial"/>
                <a:sym typeface="Arial"/>
              </a:rPr>
              <a:t>Scott Yara</a:t>
            </a:r>
          </a:p>
        </p:txBody>
      </p:sp>
      <p:sp>
        <p:nvSpPr>
          <p:cNvPr id="162" name="Shape 162"/>
          <p:cNvSpPr/>
          <p:nvPr/>
        </p:nvSpPr>
        <p:spPr>
          <a:xfrm>
            <a:off x="6210369" y="2287634"/>
            <a:ext cx="2551452" cy="954106"/>
          </a:xfrm>
          <a:prstGeom prst="rect">
            <a:avLst/>
          </a:prstGeom>
          <a:solidFill>
            <a:srgbClr val="128791"/>
          </a:solidFill>
          <a:ln w="9525" cap="flat" cmpd="sng">
            <a:solidFill>
              <a:srgbClr val="12879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SzPct val="25000"/>
              <a:buNone/>
            </a:pPr>
            <a:r>
              <a:rPr lang="en-US" sz="1400" b="1" i="0" u="none" strike="noStrike" cap="none">
                <a:solidFill>
                  <a:srgbClr val="FFFFFF"/>
                </a:solidFill>
                <a:latin typeface="Arial"/>
                <a:ea typeface="Arial"/>
                <a:cs typeface="Arial"/>
                <a:sym typeface="Arial"/>
              </a:rPr>
              <a:t>+1000 Employees</a:t>
            </a:r>
          </a:p>
          <a:p>
            <a:pPr marL="0" marR="0" lvl="0" indent="0" algn="l" rtl="0">
              <a:spcBef>
                <a:spcPts val="0"/>
              </a:spcBef>
              <a:buSzPct val="25000"/>
              <a:buNone/>
            </a:pPr>
            <a:r>
              <a:rPr lang="en-US" sz="1400" b="1">
                <a:solidFill>
                  <a:srgbClr val="FFFFFF"/>
                </a:solidFill>
                <a:latin typeface="Arial"/>
                <a:ea typeface="Arial"/>
                <a:cs typeface="Arial"/>
                <a:sym typeface="Arial"/>
              </a:rPr>
              <a:t>+$1B of Acquired Assets</a:t>
            </a:r>
          </a:p>
          <a:p>
            <a:pPr marL="0" marR="0" lvl="0" indent="0" algn="l" rtl="0">
              <a:spcBef>
                <a:spcPts val="0"/>
              </a:spcBef>
              <a:buSzPct val="25000"/>
              <a:buNone/>
            </a:pPr>
            <a:r>
              <a:rPr lang="en-US" sz="1400" b="1">
                <a:solidFill>
                  <a:srgbClr val="FFFFFF"/>
                </a:solidFill>
                <a:latin typeface="Arial"/>
                <a:ea typeface="Arial"/>
                <a:cs typeface="Arial"/>
                <a:sym typeface="Arial"/>
              </a:rPr>
              <a:t>+$1B Backing from EMC, VMware and GE</a:t>
            </a:r>
          </a:p>
        </p:txBody>
      </p:sp>
      <p:pic>
        <p:nvPicPr>
          <p:cNvPr id="163" name="Shape 163"/>
          <p:cNvPicPr preferRelativeResize="0"/>
          <p:nvPr/>
        </p:nvPicPr>
        <p:blipFill rotWithShape="1">
          <a:blip r:embed="rId10">
            <a:alphaModFix/>
          </a:blip>
          <a:srcRect/>
          <a:stretch/>
        </p:blipFill>
        <p:spPr>
          <a:xfrm>
            <a:off x="3987687" y="1209062"/>
            <a:ext cx="1036510" cy="582387"/>
          </a:xfrm>
          <a:prstGeom prst="rect">
            <a:avLst/>
          </a:prstGeom>
          <a:noFill/>
          <a:ln>
            <a:noFill/>
          </a:ln>
        </p:spPr>
      </p:pic>
    </p:spTree>
  </p:cSld>
  <p:clrMapOvr>
    <a:masterClrMapping/>
  </p:clrMapOvr>
  <p:transition xmlns:p14="http://schemas.microsoft.com/office/powerpoint/2010/mai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Shape 1257"/>
          <p:cNvSpPr txBox="1">
            <a:spLocks noGrp="1"/>
          </p:cNvSpPr>
          <p:nvPr>
            <p:ph type="sldNum" idx="4294967295"/>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30</a:t>
            </a:fld>
            <a:endParaRPr lang="en-US" sz="800" b="0" i="0" u="none" strike="noStrike" cap="none">
              <a:solidFill>
                <a:srgbClr val="808080"/>
              </a:solidFill>
              <a:latin typeface="Arial"/>
              <a:ea typeface="Arial"/>
              <a:cs typeface="Arial"/>
              <a:sym typeface="Arial"/>
            </a:endParaRPr>
          </a:p>
        </p:txBody>
      </p:sp>
      <p:pic>
        <p:nvPicPr>
          <p:cNvPr id="1258" name="Shape 1258"/>
          <p:cNvPicPr preferRelativeResize="0"/>
          <p:nvPr/>
        </p:nvPicPr>
        <p:blipFill rotWithShape="1">
          <a:blip r:embed="rId3">
            <a:alphaModFix/>
          </a:blip>
          <a:srcRect/>
          <a:stretch/>
        </p:blipFill>
        <p:spPr>
          <a:xfrm>
            <a:off x="4930433" y="1280018"/>
            <a:ext cx="3898933" cy="2924198"/>
          </a:xfrm>
          <a:prstGeom prst="rect">
            <a:avLst/>
          </a:prstGeom>
          <a:noFill/>
          <a:ln>
            <a:noFill/>
          </a:ln>
        </p:spPr>
      </p:pic>
      <p:sp>
        <p:nvSpPr>
          <p:cNvPr id="1259" name="Shape 1259"/>
          <p:cNvSpPr txBox="1">
            <a:spLocks noGrp="1"/>
          </p:cNvSpPr>
          <p:nvPr>
            <p:ph type="title" idx="4294967295"/>
          </p:nvPr>
        </p:nvSpPr>
        <p:spPr>
          <a:xfrm>
            <a:off x="371714" y="249537"/>
            <a:ext cx="8410576" cy="5334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2700" dirty="0" smtClean="0">
                <a:solidFill>
                  <a:srgbClr val="28746E"/>
                </a:solidFill>
                <a:latin typeface="Helvetica Neue"/>
                <a:ea typeface="Helvetica Neue"/>
                <a:cs typeface="Helvetica Neue"/>
                <a:sym typeface="Helvetica Neue"/>
              </a:rPr>
              <a:t>Multi-Tenant Features: </a:t>
            </a:r>
            <a:br>
              <a:rPr lang="en-US" sz="2700" dirty="0" smtClean="0">
                <a:solidFill>
                  <a:srgbClr val="28746E"/>
                </a:solidFill>
                <a:latin typeface="Helvetica Neue"/>
                <a:ea typeface="Helvetica Neue"/>
                <a:cs typeface="Helvetica Neue"/>
                <a:sym typeface="Helvetica Neue"/>
              </a:rPr>
            </a:br>
            <a:r>
              <a:rPr lang="en-US" sz="2700" b="0" i="0" u="none" strike="noStrike" cap="none" dirty="0" smtClean="0">
                <a:solidFill>
                  <a:srgbClr val="28746E"/>
                </a:solidFill>
                <a:latin typeface="Helvetica Neue"/>
                <a:ea typeface="Helvetica Neue"/>
                <a:cs typeface="Helvetica Neue"/>
                <a:sym typeface="Helvetica Neue"/>
              </a:rPr>
              <a:t>Orgs</a:t>
            </a:r>
            <a:r>
              <a:rPr lang="en-US" sz="2700" b="0" i="0" u="none" strike="noStrike" cap="none" dirty="0">
                <a:solidFill>
                  <a:srgbClr val="28746E"/>
                </a:solidFill>
                <a:latin typeface="Helvetica Neue"/>
                <a:ea typeface="Helvetica Neue"/>
                <a:cs typeface="Helvetica Neue"/>
                <a:sym typeface="Helvetica Neue"/>
              </a:rPr>
              <a:t>, Spaces, Users and Quotas</a:t>
            </a:r>
          </a:p>
        </p:txBody>
      </p:sp>
      <p:pic>
        <p:nvPicPr>
          <p:cNvPr id="1260" name="Shape 1260"/>
          <p:cNvPicPr preferRelativeResize="0"/>
          <p:nvPr/>
        </p:nvPicPr>
        <p:blipFill rotWithShape="1">
          <a:blip r:embed="rId4">
            <a:alphaModFix/>
          </a:blip>
          <a:srcRect/>
          <a:stretch/>
        </p:blipFill>
        <p:spPr>
          <a:xfrm>
            <a:off x="695633" y="1492255"/>
            <a:ext cx="3898933" cy="2876591"/>
          </a:xfrm>
          <a:prstGeom prst="rect">
            <a:avLst/>
          </a:prstGeom>
          <a:noFill/>
          <a:ln>
            <a:noFill/>
          </a:ln>
        </p:spPr>
      </p:pic>
    </p:spTree>
    <p:extLst>
      <p:ext uri="{BB962C8B-B14F-4D97-AF65-F5344CB8AC3E}">
        <p14:creationId xmlns:p14="http://schemas.microsoft.com/office/powerpoint/2010/main" val="1169627981"/>
      </p:ext>
    </p:extLst>
  </p:cSld>
  <p:clrMapOvr>
    <a:masterClrMapping/>
  </p:clrMapOvr>
  <p:transition xmlns:p14="http://schemas.microsoft.com/office/powerpoint/2010/mai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Shape 1384"/>
          <p:cNvSpPr/>
          <p:nvPr/>
        </p:nvSpPr>
        <p:spPr>
          <a:xfrm>
            <a:off x="2552596" y="955966"/>
            <a:ext cx="6229617" cy="3505748"/>
          </a:xfrm>
          <a:prstGeom prst="roundRect">
            <a:avLst>
              <a:gd name="adj" fmla="val 4999"/>
            </a:avLst>
          </a:prstGeom>
          <a:gradFill>
            <a:gsLst>
              <a:gs pos="0">
                <a:srgbClr val="28746E"/>
              </a:gs>
              <a:gs pos="100000">
                <a:schemeClr val="accent1"/>
              </a:gs>
            </a:gsLst>
            <a:lin ang="5400000" scaled="0"/>
          </a:grad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8881"/>
              </a:buClr>
              <a:buFont typeface="Arial"/>
              <a:buNone/>
            </a:pPr>
            <a:endParaRPr sz="1800" b="0" i="0" u="none" strike="noStrike" cap="none">
              <a:solidFill>
                <a:srgbClr val="008881"/>
              </a:solidFill>
              <a:latin typeface="Arial"/>
              <a:ea typeface="Arial"/>
              <a:cs typeface="Arial"/>
              <a:sym typeface="Arial"/>
            </a:endParaRPr>
          </a:p>
        </p:txBody>
      </p:sp>
      <p:pic>
        <p:nvPicPr>
          <p:cNvPr id="1385" name="Shape 1385"/>
          <p:cNvPicPr preferRelativeResize="0"/>
          <p:nvPr/>
        </p:nvPicPr>
        <p:blipFill rotWithShape="1">
          <a:blip r:embed="rId3">
            <a:alphaModFix amt="88458"/>
          </a:blip>
          <a:srcRect/>
          <a:stretch/>
        </p:blipFill>
        <p:spPr>
          <a:xfrm>
            <a:off x="7485193" y="950374"/>
            <a:ext cx="1142089" cy="1137527"/>
          </a:xfrm>
          <a:prstGeom prst="rect">
            <a:avLst/>
          </a:prstGeom>
          <a:noFill/>
          <a:ln>
            <a:noFill/>
          </a:ln>
        </p:spPr>
      </p:pic>
      <p:sp>
        <p:nvSpPr>
          <p:cNvPr id="1386" name="Shape 1386"/>
          <p:cNvSpPr txBox="1">
            <a:spLocks noGrp="1"/>
          </p:cNvSpPr>
          <p:nvPr>
            <p:ph type="sldNum" idx="4294967295"/>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31</a:t>
            </a:fld>
            <a:endParaRPr lang="en-US" sz="800" b="0" i="0" u="none" strike="noStrike" cap="none">
              <a:solidFill>
                <a:srgbClr val="808080"/>
              </a:solidFill>
              <a:latin typeface="Arial"/>
              <a:ea typeface="Arial"/>
              <a:cs typeface="Arial"/>
              <a:sym typeface="Arial"/>
            </a:endParaRPr>
          </a:p>
        </p:txBody>
      </p:sp>
      <p:sp>
        <p:nvSpPr>
          <p:cNvPr id="1387" name="Shape 1387"/>
          <p:cNvSpPr txBox="1">
            <a:spLocks noGrp="1"/>
          </p:cNvSpPr>
          <p:nvPr>
            <p:ph type="title" idx="4294967295"/>
          </p:nvPr>
        </p:nvSpPr>
        <p:spPr>
          <a:xfrm>
            <a:off x="371714" y="249537"/>
            <a:ext cx="8410576" cy="5334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2700" b="0" i="0" u="none" strike="noStrike" cap="none">
                <a:solidFill>
                  <a:srgbClr val="28746E"/>
                </a:solidFill>
                <a:latin typeface="Helvetica Neue"/>
                <a:ea typeface="Helvetica Neue"/>
                <a:cs typeface="Helvetica Neue"/>
                <a:sym typeface="Helvetica Neue"/>
              </a:rPr>
              <a:t>Platform Monitoring</a:t>
            </a:r>
          </a:p>
        </p:txBody>
      </p:sp>
      <p:pic>
        <p:nvPicPr>
          <p:cNvPr id="1388" name="Shape 1388"/>
          <p:cNvPicPr preferRelativeResize="0"/>
          <p:nvPr/>
        </p:nvPicPr>
        <p:blipFill rotWithShape="1">
          <a:blip r:embed="rId4">
            <a:alphaModFix/>
          </a:blip>
          <a:srcRect/>
          <a:stretch/>
        </p:blipFill>
        <p:spPr>
          <a:xfrm>
            <a:off x="2779132" y="1142687"/>
            <a:ext cx="1344101" cy="1344103"/>
          </a:xfrm>
          <a:prstGeom prst="rect">
            <a:avLst/>
          </a:prstGeom>
          <a:noFill/>
          <a:ln>
            <a:noFill/>
          </a:ln>
        </p:spPr>
      </p:pic>
      <p:pic>
        <p:nvPicPr>
          <p:cNvPr id="1389" name="Shape 1389"/>
          <p:cNvPicPr preferRelativeResize="0"/>
          <p:nvPr/>
        </p:nvPicPr>
        <p:blipFill rotWithShape="1">
          <a:blip r:embed="rId5">
            <a:alphaModFix/>
          </a:blip>
          <a:srcRect/>
          <a:stretch/>
        </p:blipFill>
        <p:spPr>
          <a:xfrm>
            <a:off x="4953103" y="2149994"/>
            <a:ext cx="3644795" cy="2140595"/>
          </a:xfrm>
          <a:prstGeom prst="rect">
            <a:avLst/>
          </a:prstGeom>
          <a:noFill/>
          <a:ln>
            <a:noFill/>
          </a:ln>
        </p:spPr>
      </p:pic>
      <p:sp>
        <p:nvSpPr>
          <p:cNvPr id="1390" name="Shape 1390"/>
          <p:cNvSpPr/>
          <p:nvPr/>
        </p:nvSpPr>
        <p:spPr>
          <a:xfrm>
            <a:off x="5667403" y="2708839"/>
            <a:ext cx="1108096" cy="511453"/>
          </a:xfrm>
          <a:custGeom>
            <a:avLst/>
            <a:gdLst/>
            <a:ahLst/>
            <a:cxnLst/>
            <a:rect l="0" t="0" r="0" b="0"/>
            <a:pathLst>
              <a:path w="120000" h="120000" extrusionOk="0">
                <a:moveTo>
                  <a:pt x="120000" y="120000"/>
                </a:moveTo>
                <a:cubicBezTo>
                  <a:pt x="80000" y="80000"/>
                  <a:pt x="40000" y="40000"/>
                  <a:pt x="0" y="0"/>
                </a:cubicBezTo>
              </a:path>
            </a:pathLst>
          </a:custGeom>
          <a:noFill/>
          <a:ln w="19050" cap="flat" cmpd="sng">
            <a:solidFill>
              <a:srgbClr val="535353"/>
            </a:solidFill>
            <a:prstDash val="solid"/>
            <a:bevel/>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cxnSp>
        <p:nvCxnSpPr>
          <p:cNvPr id="1391" name="Shape 1391"/>
          <p:cNvCxnSpPr/>
          <p:nvPr/>
        </p:nvCxnSpPr>
        <p:spPr>
          <a:xfrm flipH="1">
            <a:off x="3962200" y="2785188"/>
            <a:ext cx="880733" cy="283832"/>
          </a:xfrm>
          <a:prstGeom prst="straightConnector1">
            <a:avLst/>
          </a:prstGeom>
          <a:noFill/>
          <a:ln w="25400" cap="flat" cmpd="sng">
            <a:solidFill>
              <a:srgbClr val="DDDDDD"/>
            </a:solidFill>
            <a:prstDash val="solid"/>
            <a:round/>
            <a:headEnd type="none" w="med" len="med"/>
            <a:tailEnd type="triangle" w="lg" len="lg"/>
          </a:ln>
        </p:spPr>
      </p:cxnSp>
      <p:cxnSp>
        <p:nvCxnSpPr>
          <p:cNvPr id="1392" name="Shape 1392"/>
          <p:cNvCxnSpPr/>
          <p:nvPr/>
        </p:nvCxnSpPr>
        <p:spPr>
          <a:xfrm flipH="1">
            <a:off x="3962200" y="3289662"/>
            <a:ext cx="884628" cy="0"/>
          </a:xfrm>
          <a:prstGeom prst="straightConnector1">
            <a:avLst/>
          </a:prstGeom>
          <a:noFill/>
          <a:ln w="25400" cap="flat" cmpd="sng">
            <a:solidFill>
              <a:srgbClr val="DDDDDD"/>
            </a:solidFill>
            <a:prstDash val="solid"/>
            <a:round/>
            <a:headEnd type="none" w="med" len="med"/>
            <a:tailEnd type="triangle" w="lg" len="lg"/>
          </a:ln>
        </p:spPr>
      </p:cxnSp>
      <p:cxnSp>
        <p:nvCxnSpPr>
          <p:cNvPr id="1393" name="Shape 1393"/>
          <p:cNvCxnSpPr/>
          <p:nvPr/>
        </p:nvCxnSpPr>
        <p:spPr>
          <a:xfrm rot="10800000">
            <a:off x="3961546" y="3511929"/>
            <a:ext cx="881825" cy="355542"/>
          </a:xfrm>
          <a:prstGeom prst="straightConnector1">
            <a:avLst/>
          </a:prstGeom>
          <a:noFill/>
          <a:ln w="25400" cap="flat" cmpd="sng">
            <a:solidFill>
              <a:srgbClr val="DDDDDD"/>
            </a:solidFill>
            <a:prstDash val="solid"/>
            <a:round/>
            <a:headEnd type="none" w="med" len="med"/>
            <a:tailEnd type="triangle" w="lg" len="lg"/>
          </a:ln>
        </p:spPr>
      </p:cxnSp>
      <p:sp>
        <p:nvSpPr>
          <p:cNvPr id="1394" name="Shape 1394"/>
          <p:cNvSpPr/>
          <p:nvPr/>
        </p:nvSpPr>
        <p:spPr>
          <a:xfrm>
            <a:off x="2866115" y="2988176"/>
            <a:ext cx="1049982" cy="602971"/>
          </a:xfrm>
          <a:prstGeom prst="roundRect">
            <a:avLst>
              <a:gd name="adj" fmla="val 6952"/>
            </a:avLst>
          </a:prstGeom>
          <a:solidFill>
            <a:srgbClr val="28746E"/>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Collector</a:t>
            </a:r>
          </a:p>
        </p:txBody>
      </p:sp>
      <p:cxnSp>
        <p:nvCxnSpPr>
          <p:cNvPr id="1395" name="Shape 1395"/>
          <p:cNvCxnSpPr/>
          <p:nvPr/>
        </p:nvCxnSpPr>
        <p:spPr>
          <a:xfrm rot="10800000" flipH="1">
            <a:off x="3391105" y="2460359"/>
            <a:ext cx="0" cy="494172"/>
          </a:xfrm>
          <a:prstGeom prst="straightConnector1">
            <a:avLst/>
          </a:prstGeom>
          <a:noFill/>
          <a:ln w="38100" cap="flat" cmpd="sng">
            <a:solidFill>
              <a:srgbClr val="DDDDDD"/>
            </a:solidFill>
            <a:prstDash val="solid"/>
            <a:round/>
            <a:headEnd type="none" w="med" len="med"/>
            <a:tailEnd type="triangle" w="lg" len="lg"/>
          </a:ln>
        </p:spPr>
      </p:cxnSp>
      <p:sp>
        <p:nvSpPr>
          <p:cNvPr id="1396" name="Shape 1396"/>
          <p:cNvSpPr/>
          <p:nvPr/>
        </p:nvSpPr>
        <p:spPr>
          <a:xfrm>
            <a:off x="2926191" y="1655575"/>
            <a:ext cx="1049982" cy="533400"/>
          </a:xfrm>
          <a:prstGeom prst="roundRect">
            <a:avLst>
              <a:gd name="adj" fmla="val 7859"/>
            </a:avLst>
          </a:prstGeom>
          <a:solidFill>
            <a:srgbClr val="28746E"/>
          </a:solidFill>
          <a:ln>
            <a:noFill/>
          </a:ln>
        </p:spPr>
        <p:txBody>
          <a:bodyPr lIns="0" tIns="0" rIns="0"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JMX Provider</a:t>
            </a:r>
          </a:p>
        </p:txBody>
      </p:sp>
      <p:sp>
        <p:nvSpPr>
          <p:cNvPr id="1397" name="Shape 1397"/>
          <p:cNvSpPr/>
          <p:nvPr/>
        </p:nvSpPr>
        <p:spPr>
          <a:xfrm>
            <a:off x="293732" y="1620791"/>
            <a:ext cx="1636914" cy="1715509"/>
          </a:xfrm>
          <a:prstGeom prst="roundRect">
            <a:avLst>
              <a:gd name="adj" fmla="val 3421"/>
            </a:avLst>
          </a:prstGeom>
          <a:solidFill>
            <a:srgbClr val="65ADA7"/>
          </a:solidFill>
          <a:ln>
            <a:noFill/>
          </a:ln>
        </p:spPr>
        <p:txBody>
          <a:bodyPr lIns="0" tIns="0" rIns="0" bIns="0" anchor="t"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JMX Monitoring Tool</a:t>
            </a:r>
          </a:p>
        </p:txBody>
      </p:sp>
      <p:cxnSp>
        <p:nvCxnSpPr>
          <p:cNvPr id="1398" name="Shape 1398"/>
          <p:cNvCxnSpPr/>
          <p:nvPr/>
        </p:nvCxnSpPr>
        <p:spPr>
          <a:xfrm>
            <a:off x="1948647" y="1913130"/>
            <a:ext cx="812485" cy="0"/>
          </a:xfrm>
          <a:prstGeom prst="straightConnector1">
            <a:avLst/>
          </a:prstGeom>
          <a:noFill/>
          <a:ln w="38100" cap="flat" cmpd="sng">
            <a:solidFill>
              <a:srgbClr val="A7A7A7"/>
            </a:solidFill>
            <a:prstDash val="solid"/>
            <a:round/>
            <a:headEnd type="none" w="med" len="med"/>
            <a:tailEnd type="triangle" w="lg" len="lg"/>
          </a:ln>
        </p:spPr>
      </p:cxnSp>
      <p:pic>
        <p:nvPicPr>
          <p:cNvPr id="1399" name="Shape 1399"/>
          <p:cNvPicPr preferRelativeResize="0"/>
          <p:nvPr/>
        </p:nvPicPr>
        <p:blipFill rotWithShape="1">
          <a:blip r:embed="rId6">
            <a:alphaModFix/>
          </a:blip>
          <a:srcRect/>
          <a:stretch/>
        </p:blipFill>
        <p:spPr>
          <a:xfrm>
            <a:off x="409791" y="2168576"/>
            <a:ext cx="1419318" cy="1049534"/>
          </a:xfrm>
          <a:prstGeom prst="rect">
            <a:avLst/>
          </a:prstGeom>
          <a:noFill/>
          <a:ln>
            <a:noFill/>
          </a:ln>
        </p:spPr>
      </p:pic>
      <p:sp>
        <p:nvSpPr>
          <p:cNvPr id="1400" name="Shape 1400"/>
          <p:cNvSpPr/>
          <p:nvPr/>
        </p:nvSpPr>
        <p:spPr>
          <a:xfrm>
            <a:off x="6197037" y="3025843"/>
            <a:ext cx="392774" cy="90372"/>
          </a:xfrm>
          <a:prstGeom prst="rect">
            <a:avLst/>
          </a:prstGeom>
          <a:solidFill>
            <a:srgbClr val="FFFFFF"/>
          </a:solidFill>
          <a:ln>
            <a:noFill/>
          </a:ln>
        </p:spPr>
        <p:txBody>
          <a:bodyPr lIns="0" tIns="0" rIns="0" bIns="0" anchor="ctr" anchorCtr="0">
            <a:noAutofit/>
          </a:bodyPr>
          <a:lstStyle/>
          <a:p>
            <a:pPr marL="0" marR="0" lvl="0" indent="0" algn="l" rtl="0">
              <a:lnSpc>
                <a:spcPct val="100000"/>
              </a:lnSpc>
              <a:spcBef>
                <a:spcPts val="0"/>
              </a:spcBef>
              <a:spcAft>
                <a:spcPts val="0"/>
              </a:spcAft>
              <a:buClr>
                <a:srgbClr val="636363"/>
              </a:buClr>
              <a:buSzPct val="25000"/>
              <a:buFont typeface="Verdana"/>
              <a:buNone/>
            </a:pPr>
            <a:r>
              <a:rPr lang="en-US" sz="600" b="1" i="0" u="none" strike="noStrike" cap="none">
                <a:solidFill>
                  <a:srgbClr val="636363"/>
                </a:solidFill>
                <a:latin typeface="Verdana"/>
                <a:ea typeface="Verdana"/>
                <a:cs typeface="Verdana"/>
                <a:sym typeface="Verdana"/>
              </a:rPr>
              <a:t>(Diego)</a:t>
            </a:r>
          </a:p>
        </p:txBody>
      </p:sp>
    </p:spTree>
    <p:extLst>
      <p:ext uri="{BB962C8B-B14F-4D97-AF65-F5344CB8AC3E}">
        <p14:creationId xmlns:p14="http://schemas.microsoft.com/office/powerpoint/2010/main" val="419581076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99"/>
                                        </p:tgtEl>
                                        <p:attrNameLst>
                                          <p:attrName>style.visibility</p:attrName>
                                        </p:attrNameLst>
                                      </p:cBhvr>
                                      <p:to>
                                        <p:strVal val="visible"/>
                                      </p:to>
                                    </p:set>
                                    <p:anim calcmode="lin" valueType="num">
                                      <p:cBhvr additive="base">
                                        <p:cTn id="7" dur="500"/>
                                        <p:tgtEl>
                                          <p:spTgt spid="1399"/>
                                        </p:tgtEl>
                                        <p:attrNameLst>
                                          <p:attrName>ppt_w</p:attrName>
                                        </p:attrNameLst>
                                      </p:cBhvr>
                                      <p:tavLst>
                                        <p:tav tm="0">
                                          <p:val>
                                            <p:strVal val="0"/>
                                          </p:val>
                                        </p:tav>
                                        <p:tav tm="100000">
                                          <p:val>
                                            <p:strVal val="#ppt_w"/>
                                          </p:val>
                                        </p:tav>
                                      </p:tavLst>
                                    </p:anim>
                                    <p:anim calcmode="lin" valueType="num">
                                      <p:cBhvr additive="base">
                                        <p:cTn id="8" dur="500"/>
                                        <p:tgtEl>
                                          <p:spTgt spid="139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solidFill>
                  <a:schemeClr val="dk2"/>
                </a:solidFill>
              </a:rPr>
              <a:t>Consistent, Reliable, Scalable, Secure</a:t>
            </a:r>
            <a:endParaRPr lang="en-US" dirty="0"/>
          </a:p>
        </p:txBody>
      </p:sp>
      <p:sp>
        <p:nvSpPr>
          <p:cNvPr id="772" name="Shape 77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i="0" u="none" strike="noStrike" cap="none" baseline="0" dirty="0" smtClean="0">
                <a:solidFill>
                  <a:schemeClr val="dk2"/>
                </a:solidFill>
                <a:latin typeface="Arial"/>
                <a:ea typeface="Arial"/>
                <a:cs typeface="Arial"/>
                <a:sym typeface="Arial"/>
              </a:rPr>
              <a:t>Purpose-built</a:t>
            </a:r>
            <a:r>
              <a:rPr lang="en-US" sz="3200" i="0" u="none" strike="noStrike" cap="none" dirty="0" smtClean="0">
                <a:solidFill>
                  <a:schemeClr val="dk2"/>
                </a:solidFill>
                <a:latin typeface="Arial"/>
                <a:ea typeface="Arial"/>
                <a:cs typeface="Arial"/>
                <a:sym typeface="Arial"/>
              </a:rPr>
              <a:t> for “Day 2 Operations”</a:t>
            </a:r>
            <a:endParaRPr lang="en-US" sz="3200" i="0" u="none" strike="noStrike" cap="none" baseline="0" dirty="0">
              <a:solidFill>
                <a:schemeClr val="dk2"/>
              </a:solidFill>
              <a:latin typeface="Arial"/>
              <a:ea typeface="Arial"/>
              <a:cs typeface="Arial"/>
              <a:sym typeface="Arial"/>
            </a:endParaRPr>
          </a:p>
        </p:txBody>
      </p:sp>
      <p:sp>
        <p:nvSpPr>
          <p:cNvPr id="3" name="Text Placeholder 2"/>
          <p:cNvSpPr>
            <a:spLocks noGrp="1"/>
          </p:cNvSpPr>
          <p:nvPr>
            <p:ph type="body" idx="2"/>
          </p:nvPr>
        </p:nvSpPr>
        <p:spPr>
          <a:xfrm>
            <a:off x="4950371" y="1923394"/>
            <a:ext cx="3861604" cy="2139050"/>
          </a:xfrm>
          <a:noFill/>
          <a:ln>
            <a:noFill/>
          </a:ln>
        </p:spPr>
        <p:txBody>
          <a:bodyPr/>
          <a:lstStyle/>
          <a:p>
            <a:pPr marL="285750" indent="-285750">
              <a:buClr>
                <a:schemeClr val="bg1"/>
              </a:buClr>
              <a:buFont typeface="Wingdings" charset="2"/>
              <a:buChar char="§"/>
            </a:pPr>
            <a:r>
              <a:rPr lang="en-US" sz="1800" dirty="0" smtClean="0">
                <a:solidFill>
                  <a:srgbClr val="000000"/>
                </a:solidFill>
              </a:rPr>
              <a:t>Checks against “desired state to return consistency</a:t>
            </a:r>
          </a:p>
          <a:p>
            <a:pPr marL="285750" indent="-285750">
              <a:buClr>
                <a:schemeClr val="bg1"/>
              </a:buClr>
              <a:buFont typeface="Wingdings" charset="2"/>
              <a:buChar char="§"/>
            </a:pPr>
            <a:r>
              <a:rPr lang="en-US" sz="1800" dirty="0" smtClean="0">
                <a:solidFill>
                  <a:srgbClr val="000000"/>
                </a:solidFill>
              </a:rPr>
              <a:t>No ad hoc automation burden</a:t>
            </a:r>
          </a:p>
          <a:p>
            <a:pPr marL="285750" indent="-285750">
              <a:buClr>
                <a:schemeClr val="bg1"/>
              </a:buClr>
              <a:buFont typeface="Wingdings" charset="2"/>
              <a:buChar char="§"/>
            </a:pPr>
            <a:r>
              <a:rPr lang="en-US" sz="1800" dirty="0" smtClean="0">
                <a:solidFill>
                  <a:srgbClr val="000000"/>
                </a:solidFill>
              </a:rPr>
              <a:t>Manage services, not servers</a:t>
            </a:r>
          </a:p>
          <a:p>
            <a:pPr marL="285750" indent="-285750">
              <a:buClr>
                <a:schemeClr val="bg1"/>
              </a:buClr>
              <a:buFont typeface="Wingdings" charset="2"/>
              <a:buChar char="§"/>
            </a:pPr>
            <a:r>
              <a:rPr lang="en-US" sz="1800" dirty="0" smtClean="0">
                <a:solidFill>
                  <a:srgbClr val="000000"/>
                </a:solidFill>
              </a:rPr>
              <a:t>4 layers of Self Healing</a:t>
            </a:r>
            <a:endParaRPr lang="en-US" sz="1800" dirty="0">
              <a:solidFill>
                <a:srgbClr val="000000"/>
              </a:solidFill>
            </a:endParaRPr>
          </a:p>
        </p:txBody>
      </p:sp>
      <p:sp>
        <p:nvSpPr>
          <p:cNvPr id="777" name="Shape 777"/>
          <p:cNvSpPr/>
          <p:nvPr/>
        </p:nvSpPr>
        <p:spPr>
          <a:xfrm>
            <a:off x="673101" y="1520721"/>
            <a:ext cx="1194733" cy="1105726"/>
          </a:xfrm>
          <a:prstGeom prst="ellipse">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4D4D4D"/>
                </a:solidFill>
              </a:rPr>
              <a:t>Provision</a:t>
            </a:r>
          </a:p>
        </p:txBody>
      </p:sp>
      <p:sp>
        <p:nvSpPr>
          <p:cNvPr id="778" name="Shape 778"/>
          <p:cNvSpPr/>
          <p:nvPr/>
        </p:nvSpPr>
        <p:spPr>
          <a:xfrm>
            <a:off x="2975528" y="1520721"/>
            <a:ext cx="1194733" cy="1105726"/>
          </a:xfrm>
          <a:prstGeom prst="ellipse">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4D4D4D"/>
                </a:solidFill>
              </a:rPr>
              <a:t>Deploy and Configure</a:t>
            </a:r>
          </a:p>
        </p:txBody>
      </p:sp>
      <p:sp>
        <p:nvSpPr>
          <p:cNvPr id="779" name="Shape 779"/>
          <p:cNvSpPr/>
          <p:nvPr/>
        </p:nvSpPr>
        <p:spPr>
          <a:xfrm>
            <a:off x="2975528" y="3503430"/>
            <a:ext cx="1194733" cy="1105726"/>
          </a:xfrm>
          <a:prstGeom prst="ellipse">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srgbClr val="4D4D4D"/>
                </a:solidFill>
              </a:rPr>
              <a:t>Monitor and Detect</a:t>
            </a:r>
          </a:p>
        </p:txBody>
      </p:sp>
      <p:sp>
        <p:nvSpPr>
          <p:cNvPr id="780" name="Shape 780"/>
          <p:cNvSpPr/>
          <p:nvPr/>
        </p:nvSpPr>
        <p:spPr>
          <a:xfrm>
            <a:off x="673101" y="3503430"/>
            <a:ext cx="1194733" cy="1105726"/>
          </a:xfrm>
          <a:prstGeom prst="ellipse">
            <a:avLst/>
          </a:prstGeom>
          <a:gradFill>
            <a:gsLst>
              <a:gs pos="0">
                <a:srgbClr val="C0C0C0"/>
              </a:gs>
              <a:gs pos="35000">
                <a:srgbClr val="D3D3D3"/>
              </a:gs>
              <a:gs pos="100000">
                <a:srgbClr val="EEEEEE"/>
              </a:gs>
            </a:gsLst>
            <a:lin ang="16200000" scaled="0"/>
          </a:gradFill>
          <a:ln w="9525" cap="flat" cmpd="sng">
            <a:solidFill>
              <a:srgbClr val="4B4B4B"/>
            </a:solidFill>
            <a:prstDash val="solid"/>
            <a:round/>
            <a:headEnd type="none" w="med" len="med"/>
            <a:tailEnd type="none" w="med" len="med"/>
          </a:ln>
        </p:spPr>
        <p:txBody>
          <a:bodyPr lIns="91425" tIns="45700" rIns="91425" bIns="45700" anchor="ctr" anchorCtr="0">
            <a:noAutofit/>
          </a:bodyPr>
          <a:lstStyle/>
          <a:p>
            <a:pPr algn="ctr">
              <a:buSzPct val="25000"/>
            </a:pPr>
            <a:r>
              <a:rPr lang="en-US" sz="1200" dirty="0" smtClean="0">
                <a:solidFill>
                  <a:srgbClr val="4D4D4D"/>
                </a:solidFill>
              </a:rPr>
              <a:t>Re-mediate</a:t>
            </a:r>
            <a:endParaRPr lang="en-US" sz="1200" dirty="0">
              <a:solidFill>
                <a:srgbClr val="4D4D4D"/>
              </a:solidFill>
            </a:endParaRPr>
          </a:p>
        </p:txBody>
      </p:sp>
      <p:cxnSp>
        <p:nvCxnSpPr>
          <p:cNvPr id="781" name="Shape 781"/>
          <p:cNvCxnSpPr/>
          <p:nvPr/>
        </p:nvCxnSpPr>
        <p:spPr>
          <a:xfrm>
            <a:off x="1842174" y="2047929"/>
            <a:ext cx="1107680" cy="0"/>
          </a:xfrm>
          <a:prstGeom prst="straightConnector1">
            <a:avLst/>
          </a:prstGeom>
          <a:noFill/>
          <a:ln w="19050" cap="flat" cmpd="sng">
            <a:solidFill>
              <a:schemeClr val="lt2"/>
            </a:solidFill>
            <a:prstDash val="solid"/>
            <a:round/>
            <a:headEnd type="none" w="med" len="med"/>
            <a:tailEnd type="stealth" w="lg" len="lg"/>
          </a:ln>
        </p:spPr>
      </p:cxnSp>
      <p:cxnSp>
        <p:nvCxnSpPr>
          <p:cNvPr id="782" name="Shape 782"/>
          <p:cNvCxnSpPr/>
          <p:nvPr/>
        </p:nvCxnSpPr>
        <p:spPr>
          <a:xfrm>
            <a:off x="3547221" y="2600792"/>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783" name="Shape 783"/>
          <p:cNvCxnSpPr>
            <a:stCxn id="780" idx="0"/>
            <a:endCxn id="777" idx="4"/>
          </p:cNvCxnSpPr>
          <p:nvPr/>
        </p:nvCxnSpPr>
        <p:spPr>
          <a:xfrm flipV="1">
            <a:off x="1270466" y="2626446"/>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784" name="Shape 784"/>
          <p:cNvCxnSpPr/>
          <p:nvPr/>
        </p:nvCxnSpPr>
        <p:spPr>
          <a:xfrm flipH="1">
            <a:off x="1842174" y="4030639"/>
            <a:ext cx="1107680" cy="0"/>
          </a:xfrm>
          <a:prstGeom prst="straightConnector1">
            <a:avLst/>
          </a:prstGeom>
          <a:noFill/>
          <a:ln w="19050" cap="flat" cmpd="sng">
            <a:solidFill>
              <a:schemeClr val="lt2"/>
            </a:solidFill>
            <a:prstDash val="solid"/>
            <a:round/>
            <a:headEnd type="none" w="med" len="med"/>
            <a:tailEnd type="stealth" w="lg" len="lg"/>
          </a:ln>
        </p:spPr>
      </p:cxnSp>
      <p:sp>
        <p:nvSpPr>
          <p:cNvPr id="17" name="Shape 775"/>
          <p:cNvSpPr>
            <a:spLocks noChangeAspect="1"/>
          </p:cNvSpPr>
          <p:nvPr/>
        </p:nvSpPr>
        <p:spPr>
          <a:xfrm>
            <a:off x="1633143" y="2547204"/>
            <a:ext cx="822960" cy="731520"/>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algn="ctr">
              <a:buSzPct val="25000"/>
            </a:pPr>
            <a:r>
              <a:rPr lang="en-US" sz="1100" dirty="0" smtClean="0">
                <a:solidFill>
                  <a:srgbClr val="FFFFFF"/>
                </a:solidFill>
              </a:rPr>
              <a:t>Current</a:t>
            </a:r>
          </a:p>
          <a:p>
            <a:pPr algn="ctr">
              <a:buSzPct val="25000"/>
            </a:pPr>
            <a:r>
              <a:rPr lang="en-US" sz="1100" dirty="0" smtClean="0">
                <a:solidFill>
                  <a:srgbClr val="FFFFFF"/>
                </a:solidFill>
              </a:rPr>
              <a:t>State</a:t>
            </a:r>
            <a:endParaRPr lang="en-US" sz="1100" dirty="0">
              <a:solidFill>
                <a:srgbClr val="FFFFFF"/>
              </a:solidFill>
            </a:endParaRPr>
          </a:p>
        </p:txBody>
      </p:sp>
      <p:sp>
        <p:nvSpPr>
          <p:cNvPr id="774" name="Shape 774"/>
          <p:cNvSpPr>
            <a:spLocks noChangeAspect="1"/>
          </p:cNvSpPr>
          <p:nvPr/>
        </p:nvSpPr>
        <p:spPr>
          <a:xfrm>
            <a:off x="2292007" y="2900466"/>
            <a:ext cx="822960" cy="731236"/>
          </a:xfrm>
          <a:prstGeom prst="can">
            <a:avLst>
              <a:gd name="adj" fmla="val 25000"/>
            </a:avLst>
          </a:prstGeom>
          <a:solidFill>
            <a:schemeClr val="bg2">
              <a:lumMod val="75000"/>
            </a:schemeClr>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algn="ctr">
              <a:buSzPct val="25000"/>
            </a:pPr>
            <a:r>
              <a:rPr lang="en-US" sz="1100" dirty="0" smtClean="0">
                <a:solidFill>
                  <a:srgbClr val="FFFFFF"/>
                </a:solidFill>
              </a:rPr>
              <a:t>Desired</a:t>
            </a:r>
          </a:p>
          <a:p>
            <a:pPr algn="ctr">
              <a:buSzPct val="25000"/>
            </a:pPr>
            <a:r>
              <a:rPr lang="en-US" sz="1100" dirty="0" smtClean="0">
                <a:solidFill>
                  <a:srgbClr val="FFFFFF"/>
                </a:solidFill>
              </a:rPr>
              <a:t>State</a:t>
            </a:r>
            <a:endParaRPr lang="en-US" sz="1100" dirty="0">
              <a:solidFill>
                <a:srgbClr val="FFFFFF"/>
              </a:solidFill>
            </a:endParaRPr>
          </a:p>
        </p:txBody>
      </p:sp>
    </p:spTree>
    <p:extLst>
      <p:ext uri="{BB962C8B-B14F-4D97-AF65-F5344CB8AC3E}">
        <p14:creationId xmlns:p14="http://schemas.microsoft.com/office/powerpoint/2010/main" val="33810529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6"/>
        <p:cNvGrpSpPr/>
        <p:nvPr/>
      </p:nvGrpSpPr>
      <p:grpSpPr>
        <a:xfrm>
          <a:off x="0" y="0"/>
          <a:ext cx="0" cy="0"/>
          <a:chOff x="0" y="0"/>
          <a:chExt cx="0" cy="0"/>
        </a:xfrm>
      </p:grpSpPr>
      <p:grpSp>
        <p:nvGrpSpPr>
          <p:cNvPr id="1038" name="Shape 1038"/>
          <p:cNvGrpSpPr/>
          <p:nvPr/>
        </p:nvGrpSpPr>
        <p:grpSpPr>
          <a:xfrm>
            <a:off x="1085464" y="1203771"/>
            <a:ext cx="4026065" cy="3818441"/>
            <a:chOff x="214735" y="1131358"/>
            <a:chExt cx="4026065" cy="3818441"/>
          </a:xfrm>
        </p:grpSpPr>
        <p:sp>
          <p:nvSpPr>
            <p:cNvPr id="1039" name="Shape 1039"/>
            <p:cNvSpPr txBox="1"/>
            <p:nvPr/>
          </p:nvSpPr>
          <p:spPr>
            <a:xfrm>
              <a:off x="214735" y="4580467"/>
              <a:ext cx="4026065" cy="369332"/>
            </a:xfrm>
            <a:prstGeom prst="rect">
              <a:avLst/>
            </a:prstGeom>
            <a:noFill/>
            <a:ln>
              <a:noFill/>
            </a:ln>
          </p:spPr>
          <p:txBody>
            <a:bodyPr lIns="91425" tIns="45700" rIns="91425" bIns="45700" anchor="t" anchorCtr="0">
              <a:noAutofit/>
            </a:bodyPr>
            <a:lstStyle/>
            <a:p>
              <a:pPr algn="ctr">
                <a:buSzPct val="25000"/>
              </a:pPr>
              <a:r>
                <a:rPr lang="en-US" sz="1800">
                  <a:solidFill>
                    <a:srgbClr val="FFFFFF"/>
                  </a:solidFill>
                </a:rPr>
                <a:t>* Devs may bring a custom buildpack</a:t>
              </a:r>
            </a:p>
          </p:txBody>
        </p:sp>
        <p:sp>
          <p:nvSpPr>
            <p:cNvPr id="1040" name="Shape 1040"/>
            <p:cNvSpPr/>
            <p:nvPr/>
          </p:nvSpPr>
          <p:spPr>
            <a:xfrm>
              <a:off x="350745" y="1131358"/>
              <a:ext cx="3102126" cy="2540000"/>
            </a:xfrm>
            <a:prstGeom prst="roundRect">
              <a:avLst>
                <a:gd name="adj" fmla="val 11705"/>
              </a:avLst>
            </a:prstGeom>
            <a:noFill/>
            <a:ln w="19050" cap="flat" cmpd="sng">
              <a:solidFill>
                <a:schemeClr val="lt2"/>
              </a:solidFill>
              <a:prstDash val="dash"/>
              <a:round/>
              <a:headEnd type="none" w="med" len="med"/>
              <a:tailEnd type="none" w="med" len="med"/>
            </a:ln>
          </p:spPr>
          <p:txBody>
            <a:bodyPr lIns="91425" tIns="45700" rIns="91425" bIns="45700" anchor="ctr" anchorCtr="0">
              <a:noAutofit/>
            </a:bodyPr>
            <a:lstStyle/>
            <a:p>
              <a:pPr algn="ctr"/>
              <a:endParaRPr sz="1800">
                <a:solidFill>
                  <a:srgbClr val="FFFFFF"/>
                </a:solidFill>
              </a:endParaRPr>
            </a:p>
          </p:txBody>
        </p:sp>
        <p:sp>
          <p:nvSpPr>
            <p:cNvPr id="1041" name="Shape 1041"/>
            <p:cNvSpPr/>
            <p:nvPr/>
          </p:nvSpPr>
          <p:spPr>
            <a:xfrm>
              <a:off x="572785" y="2036233"/>
              <a:ext cx="2635249" cy="698500"/>
            </a:xfrm>
            <a:prstGeom prst="roundRect">
              <a:avLst>
                <a:gd name="adj" fmla="val 16667"/>
              </a:avLst>
            </a:prstGeom>
            <a:gradFill flip="none" rotWithShape="1">
              <a:gsLst>
                <a:gs pos="0">
                  <a:schemeClr val="accent2">
                    <a:lumMod val="75000"/>
                  </a:schemeClr>
                </a:gs>
                <a:gs pos="100000">
                  <a:schemeClr val="accent2">
                    <a:lumMod val="60000"/>
                    <a:lumOff val="40000"/>
                  </a:schemeClr>
                </a:gs>
              </a:gsLst>
              <a:lin ang="16800000" scaled="0"/>
              <a:tileRect/>
            </a:gra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rgbClr val="FFFFFF"/>
                  </a:solidFill>
                </a:rPr>
                <a:t>R</a:t>
              </a:r>
              <a:r>
                <a:rPr lang="en-US" sz="1800" dirty="0" smtClean="0">
                  <a:solidFill>
                    <a:srgbClr val="FFFFFF"/>
                  </a:solidFill>
                </a:rPr>
                <a:t>untime </a:t>
              </a:r>
              <a:r>
                <a:rPr lang="en-US" sz="1800" dirty="0">
                  <a:solidFill>
                    <a:srgbClr val="FFFFFF"/>
                  </a:solidFill>
                </a:rPr>
                <a:t>layer*</a:t>
              </a:r>
            </a:p>
          </p:txBody>
        </p:sp>
        <p:sp>
          <p:nvSpPr>
            <p:cNvPr id="1042" name="Shape 1042"/>
            <p:cNvSpPr/>
            <p:nvPr/>
          </p:nvSpPr>
          <p:spPr>
            <a:xfrm>
              <a:off x="572785" y="2887133"/>
              <a:ext cx="2635249" cy="698500"/>
            </a:xfrm>
            <a:prstGeom prst="roundRect">
              <a:avLst>
                <a:gd name="adj" fmla="val 16667"/>
              </a:avLst>
            </a:prstGeom>
            <a:gradFill flip="none" rotWithShape="1">
              <a:gsLst>
                <a:gs pos="0">
                  <a:schemeClr val="accent2">
                    <a:lumMod val="75000"/>
                  </a:schemeClr>
                </a:gs>
                <a:gs pos="100000">
                  <a:schemeClr val="accent2">
                    <a:lumMod val="60000"/>
                    <a:lumOff val="40000"/>
                  </a:schemeClr>
                </a:gs>
              </a:gsLst>
              <a:lin ang="16800000" scaled="0"/>
              <a:tileRect/>
            </a:gra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rgbClr val="FFFFFF"/>
                  </a:solidFill>
                </a:rPr>
                <a:t>OS image</a:t>
              </a:r>
            </a:p>
          </p:txBody>
        </p:sp>
        <p:sp>
          <p:nvSpPr>
            <p:cNvPr id="1043" name="Shape 1043"/>
            <p:cNvSpPr/>
            <p:nvPr/>
          </p:nvSpPr>
          <p:spPr>
            <a:xfrm>
              <a:off x="572785" y="1204383"/>
              <a:ext cx="2635249" cy="698500"/>
            </a:xfrm>
            <a:prstGeom prst="roundRect">
              <a:avLst>
                <a:gd name="adj" fmla="val 16667"/>
              </a:avLst>
            </a:prstGeom>
            <a:gradFill flip="none" rotWithShape="1">
              <a:gsLst>
                <a:gs pos="0">
                  <a:schemeClr val="tx2">
                    <a:lumMod val="50000"/>
                    <a:lumOff val="50000"/>
                  </a:schemeClr>
                </a:gs>
                <a:gs pos="100000">
                  <a:schemeClr val="bg1">
                    <a:lumMod val="75000"/>
                  </a:schemeClr>
                </a:gs>
              </a:gsLst>
              <a:lin ang="17400000" scaled="0"/>
              <a:tileRect/>
            </a:gradFill>
            <a:ln w="12700"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rgbClr val="FFFFFF"/>
                  </a:solidFill>
                </a:rPr>
                <a:t>A</a:t>
              </a:r>
              <a:r>
                <a:rPr lang="en-US" sz="1800" dirty="0" smtClean="0">
                  <a:solidFill>
                    <a:srgbClr val="FFFFFF"/>
                  </a:solidFill>
                </a:rPr>
                <a:t>pplication </a:t>
              </a:r>
              <a:r>
                <a:rPr lang="en-US" sz="1800" dirty="0">
                  <a:solidFill>
                    <a:srgbClr val="FFFFFF"/>
                  </a:solidFill>
                </a:rPr>
                <a:t>layer</a:t>
              </a:r>
            </a:p>
          </p:txBody>
        </p:sp>
        <p:sp>
          <p:nvSpPr>
            <p:cNvPr id="1045" name="Shape 1045"/>
            <p:cNvSpPr/>
            <p:nvPr/>
          </p:nvSpPr>
          <p:spPr>
            <a:xfrm>
              <a:off x="566435" y="3747557"/>
              <a:ext cx="2635249" cy="698500"/>
            </a:xfrm>
            <a:prstGeom prst="roundRect">
              <a:avLst>
                <a:gd name="adj" fmla="val 16667"/>
              </a:avLst>
            </a:prstGeom>
            <a:gradFill flip="none" rotWithShape="1">
              <a:gsLst>
                <a:gs pos="0">
                  <a:schemeClr val="accent2">
                    <a:lumMod val="75000"/>
                  </a:schemeClr>
                </a:gs>
                <a:gs pos="100000">
                  <a:schemeClr val="accent2">
                    <a:lumMod val="60000"/>
                    <a:lumOff val="40000"/>
                  </a:schemeClr>
                </a:gs>
              </a:gsLst>
              <a:lin ang="16800000" scaled="0"/>
              <a:tileRect/>
            </a:gradFill>
            <a:ln w="9525" cap="flat" cmpd="sng">
              <a:noFill/>
              <a:prstDash val="solid"/>
              <a:round/>
              <a:headEnd type="none" w="med" len="med"/>
              <a:tailEnd type="none" w="med" len="med"/>
            </a:ln>
          </p:spPr>
          <p:txBody>
            <a:bodyPr lIns="91425" tIns="45700" rIns="91425" bIns="45700" anchor="ctr" anchorCtr="0">
              <a:noAutofit/>
            </a:bodyPr>
            <a:lstStyle/>
            <a:p>
              <a:pPr algn="ctr">
                <a:buSzPct val="25000"/>
              </a:pPr>
              <a:r>
                <a:rPr lang="en-US" sz="1800" dirty="0">
                  <a:solidFill>
                    <a:srgbClr val="FFFFFF"/>
                  </a:solidFill>
                </a:rPr>
                <a:t>Linux host &amp; kernel</a:t>
              </a:r>
            </a:p>
          </p:txBody>
        </p:sp>
      </p:grpSp>
      <p:sp>
        <p:nvSpPr>
          <p:cNvPr id="1053" name="Shape 1053"/>
          <p:cNvSpPr/>
          <p:nvPr/>
        </p:nvSpPr>
        <p:spPr>
          <a:xfrm>
            <a:off x="4693179" y="2959536"/>
            <a:ext cx="210276" cy="1558924"/>
          </a:xfrm>
          <a:prstGeom prst="rightBrace">
            <a:avLst>
              <a:gd name="adj1" fmla="val 8333"/>
              <a:gd name="adj2" fmla="val 50000"/>
            </a:avLst>
          </a:prstGeom>
          <a:noFill/>
          <a:ln w="1905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4D4D4D"/>
              </a:solidFill>
            </a:endParaRPr>
          </a:p>
        </p:txBody>
      </p:sp>
      <p:sp>
        <p:nvSpPr>
          <p:cNvPr id="1055" name="Shape 1055"/>
          <p:cNvSpPr/>
          <p:nvPr/>
        </p:nvSpPr>
        <p:spPr>
          <a:xfrm>
            <a:off x="4692572" y="2108646"/>
            <a:ext cx="210276" cy="715973"/>
          </a:xfrm>
          <a:prstGeom prst="rightBrace">
            <a:avLst>
              <a:gd name="adj1" fmla="val 8333"/>
              <a:gd name="adj2" fmla="val 50000"/>
            </a:avLst>
          </a:prstGeom>
          <a:noFill/>
          <a:ln w="19050" cap="flat" cmpd="sng">
            <a:solidFill>
              <a:schemeClr val="lt2"/>
            </a:solidFill>
            <a:prstDash val="solid"/>
            <a:round/>
            <a:headEnd type="none" w="med" len="med"/>
            <a:tailEnd type="none" w="med" len="med"/>
          </a:ln>
        </p:spPr>
        <p:txBody>
          <a:bodyPr lIns="91425" tIns="45700" rIns="91425" bIns="45700" anchor="ctr" anchorCtr="0">
            <a:noAutofit/>
          </a:bodyPr>
          <a:lstStyle/>
          <a:p>
            <a:pPr algn="ctr"/>
            <a:endParaRPr sz="1800">
              <a:solidFill>
                <a:srgbClr val="4D4D4D"/>
              </a:solidFill>
            </a:endParaRPr>
          </a:p>
        </p:txBody>
      </p:sp>
      <p:sp>
        <p:nvSpPr>
          <p:cNvPr id="1056" name="Shape 1056"/>
          <p:cNvSpPr/>
          <p:nvPr/>
        </p:nvSpPr>
        <p:spPr>
          <a:xfrm>
            <a:off x="4691967" y="1257746"/>
            <a:ext cx="210276" cy="715973"/>
          </a:xfrm>
          <a:prstGeom prst="rightBrace">
            <a:avLst>
              <a:gd name="adj1" fmla="val 8333"/>
              <a:gd name="adj2" fmla="val 50000"/>
            </a:avLst>
          </a:prstGeom>
          <a:noFill/>
          <a:ln w="19050" cap="flat" cmpd="sng">
            <a:solidFill>
              <a:schemeClr val="tx2"/>
            </a:solidFill>
            <a:prstDash val="solid"/>
            <a:round/>
            <a:headEnd type="none" w="med" len="med"/>
            <a:tailEnd type="none" w="med" len="med"/>
          </a:ln>
        </p:spPr>
        <p:txBody>
          <a:bodyPr lIns="91425" tIns="45700" rIns="91425" bIns="45700" anchor="ctr" anchorCtr="0">
            <a:noAutofit/>
          </a:bodyPr>
          <a:lstStyle/>
          <a:p>
            <a:pPr algn="ctr"/>
            <a:endParaRPr sz="1800">
              <a:solidFill>
                <a:srgbClr val="4D4D4D"/>
              </a:solidFill>
            </a:endParaRPr>
          </a:p>
        </p:txBody>
      </p:sp>
      <p:sp>
        <p:nvSpPr>
          <p:cNvPr id="26" name="Shape 772"/>
          <p:cNvSpPr txBox="1">
            <a:spLocks/>
          </p:cNvSpPr>
          <p:nvPr/>
        </p:nvSpPr>
        <p:spPr>
          <a:xfrm>
            <a:off x="366712" y="325437"/>
            <a:ext cx="8410574" cy="460374"/>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1" i="0" u="none" strike="noStrike" cap="none" baseline="0">
                <a:solidFill>
                  <a:schemeClr val="dk2"/>
                </a:solidFill>
                <a:latin typeface="Arial"/>
                <a:ea typeface="Arial"/>
                <a:cs typeface="Arial"/>
                <a:sym typeface="Arial"/>
                <a:rtl val="0"/>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rgbClr val="008881"/>
              </a:buClr>
              <a:buSzPct val="25000"/>
            </a:pPr>
            <a:r>
              <a:rPr lang="en-US" b="0" dirty="0" smtClean="0">
                <a:solidFill>
                  <a:srgbClr val="008881"/>
                </a:solidFill>
              </a:rPr>
              <a:t>Each </a:t>
            </a:r>
            <a:r>
              <a:rPr lang="en-US" b="0" dirty="0">
                <a:solidFill>
                  <a:srgbClr val="008881"/>
                </a:solidFill>
              </a:rPr>
              <a:t>Layer Upgradable with Zero Downtime</a:t>
            </a:r>
          </a:p>
        </p:txBody>
      </p:sp>
      <p:sp>
        <p:nvSpPr>
          <p:cNvPr id="17" name="Rectangle 16"/>
          <p:cNvSpPr/>
          <p:nvPr/>
        </p:nvSpPr>
        <p:spPr>
          <a:xfrm>
            <a:off x="5331132" y="2171516"/>
            <a:ext cx="2451811" cy="590907"/>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4D4D4D"/>
                </a:solidFill>
                <a:latin typeface="Arial"/>
              </a:rPr>
              <a:t>Blue Green deployment</a:t>
            </a:r>
            <a:endParaRPr lang="en-US" dirty="0">
              <a:solidFill>
                <a:srgbClr val="4D4D4D"/>
              </a:solidFill>
              <a:latin typeface="Arial"/>
            </a:endParaRPr>
          </a:p>
        </p:txBody>
      </p:sp>
      <p:cxnSp>
        <p:nvCxnSpPr>
          <p:cNvPr id="22" name="Straight Connector 21"/>
          <p:cNvCxnSpPr>
            <a:endCxn id="17" idx="1"/>
          </p:cNvCxnSpPr>
          <p:nvPr/>
        </p:nvCxnSpPr>
        <p:spPr>
          <a:xfrm>
            <a:off x="4903463" y="2466970"/>
            <a:ext cx="427661" cy="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5331132" y="1317317"/>
            <a:ext cx="2451811" cy="590907"/>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4D4D4D"/>
                </a:solidFill>
                <a:latin typeface="Arial"/>
              </a:rPr>
              <a:t>Blue Green deployment</a:t>
            </a:r>
            <a:endParaRPr lang="en-US" dirty="0">
              <a:solidFill>
                <a:srgbClr val="4D4D4D"/>
              </a:solidFill>
              <a:latin typeface="Arial"/>
            </a:endParaRPr>
          </a:p>
        </p:txBody>
      </p:sp>
      <p:cxnSp>
        <p:nvCxnSpPr>
          <p:cNvPr id="28" name="Straight Connector 27"/>
          <p:cNvCxnSpPr>
            <a:endCxn id="27" idx="1"/>
          </p:cNvCxnSpPr>
          <p:nvPr/>
        </p:nvCxnSpPr>
        <p:spPr>
          <a:xfrm>
            <a:off x="4903463" y="1612770"/>
            <a:ext cx="427661" cy="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5331132" y="3444245"/>
            <a:ext cx="2451811" cy="590907"/>
          </a:xfrm>
          <a:prstGeom prst="rect">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a:buChar char="•"/>
            </a:pPr>
            <a:r>
              <a:rPr lang="en-US" dirty="0">
                <a:solidFill>
                  <a:srgbClr val="4D4D4D"/>
                </a:solidFill>
                <a:latin typeface="Arial"/>
              </a:rPr>
              <a:t>Canary style</a:t>
            </a:r>
          </a:p>
          <a:p>
            <a:pPr marL="285750" indent="-285750">
              <a:buFont typeface="Arial"/>
              <a:buChar char="•"/>
            </a:pPr>
            <a:r>
              <a:rPr lang="en-US" dirty="0">
                <a:solidFill>
                  <a:srgbClr val="4D4D4D"/>
                </a:solidFill>
                <a:latin typeface="Arial"/>
              </a:rPr>
              <a:t>No downtime</a:t>
            </a:r>
          </a:p>
        </p:txBody>
      </p:sp>
      <p:cxnSp>
        <p:nvCxnSpPr>
          <p:cNvPr id="30" name="Straight Connector 29"/>
          <p:cNvCxnSpPr>
            <a:endCxn id="29" idx="1"/>
          </p:cNvCxnSpPr>
          <p:nvPr/>
        </p:nvCxnSpPr>
        <p:spPr>
          <a:xfrm>
            <a:off x="4903463" y="3739698"/>
            <a:ext cx="427661" cy="0"/>
          </a:xfrm>
          <a:prstGeom prst="line">
            <a:avLst/>
          </a:prstGeom>
          <a:ln w="9525" cmpd="sng">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657587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PCF Hosted Edition Options</a:t>
            </a:r>
            <a:endParaRPr lang="en-US" dirty="0"/>
          </a:p>
        </p:txBody>
      </p:sp>
      <p:graphicFrame>
        <p:nvGraphicFramePr>
          <p:cNvPr id="4" name="Content Placeholder 3"/>
          <p:cNvGraphicFramePr>
            <a:graphicFrameLocks noGrp="1"/>
          </p:cNvGraphicFramePr>
          <p:nvPr>
            <p:ph sz="quarter" idx="10"/>
            <p:extLst>
              <p:ext uri="{D42A27DB-BD31-4B8C-83A1-F6EECF244321}">
                <p14:modId xmlns:p14="http://schemas.microsoft.com/office/powerpoint/2010/main" val="2240499192"/>
              </p:ext>
            </p:extLst>
          </p:nvPr>
        </p:nvGraphicFramePr>
        <p:xfrm>
          <a:off x="366713" y="927689"/>
          <a:ext cx="8410575" cy="3544868"/>
        </p:xfrm>
        <a:graphic>
          <a:graphicData uri="http://schemas.openxmlformats.org/drawingml/2006/table">
            <a:tbl>
              <a:tblPr firstRow="1" bandRow="1">
                <a:tableStyleId>{6E25E649-3F16-4E02-A733-19D2CDBF48F0}</a:tableStyleId>
              </a:tblPr>
              <a:tblGrid>
                <a:gridCol w="2803525"/>
                <a:gridCol w="2511341"/>
                <a:gridCol w="3095709"/>
              </a:tblGrid>
              <a:tr h="529474">
                <a:tc>
                  <a:txBody>
                    <a:bodyPr/>
                    <a:lstStyle/>
                    <a:p>
                      <a:endParaRPr lang="en-US" dirty="0"/>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tc>
                  <a:txBody>
                    <a:bodyPr/>
                    <a:lstStyle/>
                    <a:p>
                      <a:r>
                        <a:rPr lang="en-US" dirty="0" smtClean="0"/>
                        <a:t>On Premise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Public Cloud</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775368">
                <a:tc>
                  <a:txBody>
                    <a:bodyPr/>
                    <a:lstStyle/>
                    <a:p>
                      <a:r>
                        <a:rPr lang="en-US" b="1" dirty="0" smtClean="0">
                          <a:solidFill>
                            <a:schemeClr val="bg1"/>
                          </a:solidFill>
                        </a:rPr>
                        <a:t>Customer</a:t>
                      </a:r>
                      <a:endParaRPr lang="en-US" b="1" baseline="0" dirty="0" smtClean="0">
                        <a:solidFill>
                          <a:schemeClr val="bg1"/>
                        </a:solidFill>
                      </a:endParaRPr>
                    </a:p>
                    <a:p>
                      <a:r>
                        <a:rPr lang="en-US" b="1" baseline="0" dirty="0" smtClean="0">
                          <a:solidFill>
                            <a:schemeClr val="bg1"/>
                          </a:solidFill>
                        </a:rPr>
                        <a:t>Managed</a:t>
                      </a:r>
                      <a:endParaRPr lang="en-US" b="1"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accent1"/>
                    </a:solidFill>
                  </a:tcPr>
                </a:tc>
                <a:tc>
                  <a:txBody>
                    <a:bodyPr/>
                    <a:lstStyle/>
                    <a:p>
                      <a:pPr marL="285750" indent="-285750">
                        <a:buFont typeface="Arial"/>
                        <a:buChar char="•"/>
                      </a:pPr>
                      <a:r>
                        <a:rPr lang="en-US" dirty="0" smtClean="0"/>
                        <a:t>PCF for</a:t>
                      </a:r>
                      <a:r>
                        <a:rPr lang="en-US" baseline="0" dirty="0" smtClean="0"/>
                        <a:t> </a:t>
                      </a:r>
                      <a:r>
                        <a:rPr lang="en-US" baseline="0" dirty="0" err="1" smtClean="0"/>
                        <a:t>vSphere</a:t>
                      </a:r>
                      <a:endParaRPr lang="en-US" baseline="0" dirty="0" smtClean="0"/>
                    </a:p>
                    <a:p>
                      <a:pPr marL="285750" indent="-285750">
                        <a:buFont typeface="Arial"/>
                        <a:buChar char="•"/>
                      </a:pPr>
                      <a:r>
                        <a:rPr lang="en-US" baseline="0" dirty="0" smtClean="0"/>
                        <a:t>PCF for Open Stack</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285750" indent="-285750">
                        <a:buFont typeface="Arial"/>
                        <a:buChar char="•"/>
                      </a:pPr>
                      <a:r>
                        <a:rPr lang="en-US" dirty="0" smtClean="0"/>
                        <a:t>PCF for AWS</a:t>
                      </a:r>
                    </a:p>
                    <a:p>
                      <a:pPr marL="285750" indent="-285750">
                        <a:buFont typeface="Arial"/>
                        <a:buChar char="•"/>
                      </a:pPr>
                      <a:r>
                        <a:rPr lang="en-US" dirty="0" smtClean="0"/>
                        <a:t>PCF</a:t>
                      </a:r>
                      <a:r>
                        <a:rPr lang="en-US" baseline="0" dirty="0" smtClean="0"/>
                        <a:t> for Azure (2016)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tcPr>
                </a:tc>
              </a:tr>
              <a:tr h="502667">
                <a:tc rowSpan="2">
                  <a:txBody>
                    <a:bodyPr/>
                    <a:lstStyle/>
                    <a:p>
                      <a:r>
                        <a:rPr lang="en-US" b="1" dirty="0" smtClean="0">
                          <a:solidFill>
                            <a:schemeClr val="bg1"/>
                          </a:solidFill>
                        </a:rPr>
                        <a:t>Non-Customer</a:t>
                      </a:r>
                      <a:r>
                        <a:rPr lang="en-US" b="1" baseline="0" dirty="0" smtClean="0">
                          <a:solidFill>
                            <a:schemeClr val="bg1"/>
                          </a:solidFill>
                        </a:rPr>
                        <a:t> </a:t>
                      </a:r>
                    </a:p>
                    <a:p>
                      <a:r>
                        <a:rPr lang="en-US" b="1" baseline="0" dirty="0" smtClean="0">
                          <a:solidFill>
                            <a:schemeClr val="bg1"/>
                          </a:solidFill>
                        </a:rPr>
                        <a:t>Managed</a:t>
                      </a:r>
                      <a:endParaRPr lang="en-US" b="1" dirty="0">
                        <a:solidFill>
                          <a:schemeClr val="bg1"/>
                        </a:solidFill>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solidFill>
                      <a:schemeClr val="accent1"/>
                    </a:solidFill>
                  </a:tcPr>
                </a:tc>
                <a:tc rowSpan="2">
                  <a:txBody>
                    <a:bodyPr/>
                    <a:lstStyle/>
                    <a:p>
                      <a:r>
                        <a:rPr lang="en-US" dirty="0" smtClean="0"/>
                        <a:t>N/A</a:t>
                      </a:r>
                      <a:endParaRPr lang="en-US" dirty="0"/>
                    </a:p>
                  </a:txBody>
                  <a:tcPr>
                    <a:lnL w="1270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285750" indent="-285750">
                        <a:buFont typeface="Arial"/>
                        <a:buChar char="•"/>
                      </a:pPr>
                      <a:r>
                        <a:rPr lang="en-US" baseline="0" dirty="0" smtClean="0"/>
                        <a:t>Hosted PCF by CTL</a:t>
                      </a:r>
                    </a:p>
                    <a:p>
                      <a:pPr marL="285750" indent="-285750">
                        <a:buFont typeface="Arial"/>
                        <a:buChar char="•"/>
                      </a:pPr>
                      <a:r>
                        <a:rPr lang="en-US" baseline="0" dirty="0" smtClean="0"/>
                        <a:t>Hosted PCF by Accenture</a:t>
                      </a:r>
                    </a:p>
                    <a:p>
                      <a:pPr marL="285750" indent="-285750">
                        <a:buFont typeface="Arial"/>
                        <a:buChar char="•"/>
                      </a:pPr>
                      <a:r>
                        <a:rPr lang="en-US" dirty="0" smtClean="0"/>
                        <a:t>Pivotal Operated </a:t>
                      </a:r>
                      <a:r>
                        <a:rPr lang="en-US" baseline="0" dirty="0" smtClean="0"/>
                        <a:t>PCF for AWS</a:t>
                      </a:r>
                    </a:p>
                    <a:p>
                      <a:pPr marL="285750" indent="-285750">
                        <a:buFont typeface="Arial"/>
                        <a:buChar char="•"/>
                      </a:pPr>
                      <a:r>
                        <a:rPr lang="en-US" baseline="0" dirty="0" smtClean="0"/>
                        <a:t>Pivotal Operated PCF for Azure</a:t>
                      </a:r>
                    </a:p>
                  </a:txBody>
                  <a:tcP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tcPr>
                </a:tc>
              </a:tr>
              <a:tr h="502667">
                <a:tc vMerge="1">
                  <a:txBody>
                    <a:bodyPr/>
                    <a:lstStyle/>
                    <a:p>
                      <a:endParaRPr lang="en-US"/>
                    </a:p>
                  </a:txBody>
                  <a:tcPr/>
                </a:tc>
                <a:tc vMerge="1">
                  <a:txBody>
                    <a:bodyPr/>
                    <a:lstStyle/>
                    <a:p>
                      <a:endParaRPr lang="en-US"/>
                    </a:p>
                  </a:txBody>
                  <a:tcPr/>
                </a:tc>
                <a:tc>
                  <a:txBody>
                    <a:bodyPr/>
                    <a:lstStyle/>
                    <a:p>
                      <a:r>
                        <a:rPr lang="en-US" dirty="0" smtClean="0"/>
                        <a:t>PWS-E (Multi-tenant)</a:t>
                      </a:r>
                      <a:endParaRPr lang="en-US" dirty="0"/>
                    </a:p>
                  </a:txBody>
                  <a:tcPr>
                    <a:lnL w="57150" cap="flat" cmpd="sng" algn="ctr">
                      <a:solidFill>
                        <a:scrgbClr r="0" g="0" b="0"/>
                      </a:solidFill>
                      <a:prstDash val="solid"/>
                      <a:round/>
                      <a:headEnd type="none" w="med" len="med"/>
                      <a:tailEnd type="none" w="med" len="med"/>
                    </a:lnL>
                    <a:lnR w="57150" cap="flat" cmpd="sng" algn="ctr">
                      <a:solidFill>
                        <a:scrgbClr r="0" g="0" b="0"/>
                      </a:solidFill>
                      <a:prstDash val="solid"/>
                      <a:round/>
                      <a:headEnd type="none" w="med" len="med"/>
                      <a:tailEnd type="none" w="med" len="med"/>
                    </a:lnR>
                    <a:lnT w="57150" cap="flat" cmpd="sng" algn="ctr">
                      <a:solidFill>
                        <a:scrgbClr r="0" g="0" b="0"/>
                      </a:solidFill>
                      <a:prstDash val="solid"/>
                      <a:round/>
                      <a:headEnd type="none" w="med" len="med"/>
                      <a:tailEnd type="none" w="med" len="med"/>
                    </a:lnT>
                    <a:lnB w="57150" cap="flat" cmpd="sng" algn="ctr">
                      <a:solidFill>
                        <a:scrgbClr r="0" g="0" b="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40761345"/>
      </p:ext>
    </p:extLst>
  </p:cSld>
  <p:clrMapOvr>
    <a:masterClrMapping/>
  </p:clrMapOvr>
  <p:transition xmlns:p14="http://schemas.microsoft.com/office/powerpoint/2010/mai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a:spLocks noGrp="1"/>
          </p:cNvSpPr>
          <p:nvPr>
            <p:ph type="ctrTitle"/>
          </p:nvPr>
        </p:nvSpPr>
        <p:spPr>
          <a:xfrm>
            <a:off x="890587" y="27030"/>
            <a:ext cx="7620001" cy="2292305"/>
          </a:xfrm>
          <a:prstGeom prst="rect">
            <a:avLst/>
          </a:prstGeom>
          <a:noFill/>
          <a:ln>
            <a:noFill/>
          </a:ln>
        </p:spPr>
        <p:txBody>
          <a:bodyPr lIns="0" tIns="0" rIns="0" bIns="0" anchor="b" anchorCtr="0">
            <a:noAutofit/>
          </a:bodyPr>
          <a:lstStyle/>
          <a:p>
            <a:pPr marL="0" marR="0" lvl="0" indent="0" algn="l" rtl="0">
              <a:lnSpc>
                <a:spcPct val="90000"/>
              </a:lnSpc>
              <a:spcBef>
                <a:spcPts val="0"/>
              </a:spcBef>
              <a:spcAft>
                <a:spcPts val="0"/>
              </a:spcAft>
              <a:buClr>
                <a:srgbClr val="F16F3B"/>
              </a:buClr>
              <a:buSzPct val="25000"/>
              <a:buFont typeface="Arial"/>
              <a:buNone/>
            </a:pPr>
            <a:r>
              <a:rPr lang="en-US" sz="3600" b="1" i="0" u="none" strike="noStrike" cap="none">
                <a:solidFill>
                  <a:srgbClr val="F16F3B"/>
                </a:solidFill>
                <a:latin typeface="Arial"/>
                <a:ea typeface="Arial"/>
                <a:cs typeface="Arial"/>
                <a:sym typeface="Arial"/>
              </a:rPr>
              <a:t>What’s on Pivotal CF for an operator?</a:t>
            </a:r>
          </a:p>
        </p:txBody>
      </p:sp>
      <p:sp>
        <p:nvSpPr>
          <p:cNvPr id="594" name="Shape 594"/>
          <p:cNvSpPr txBox="1">
            <a:spLocks noGrp="1"/>
          </p:cNvSpPr>
          <p:nvPr>
            <p:ph type="subTitle" idx="1"/>
          </p:nvPr>
        </p:nvSpPr>
        <p:spPr>
          <a:xfrm>
            <a:off x="890587" y="2633383"/>
            <a:ext cx="7620001" cy="1042337"/>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2"/>
              </a:buClr>
              <a:buFont typeface="Arial"/>
              <a:buNone/>
            </a:pPr>
            <a:endParaRPr sz="2400" b="0" i="0" u="none" strike="noStrike" cap="none">
              <a:solidFill>
                <a:schemeClr val="accent2"/>
              </a:solidFill>
              <a:latin typeface="Arial"/>
              <a:ea typeface="Arial"/>
              <a:cs typeface="Arial"/>
              <a:sym typeface="Arial"/>
            </a:endParaRPr>
          </a:p>
        </p:txBody>
      </p:sp>
      <p:sp>
        <p:nvSpPr>
          <p:cNvPr id="595" name="Shape 595"/>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35</a:t>
            </a:fld>
            <a:endParaRPr lang="en-US" sz="800" b="0" i="0" u="none" strike="noStrike" cap="none">
              <a:solidFill>
                <a:srgbClr val="808080"/>
              </a:solidFill>
              <a:latin typeface="Arial"/>
              <a:ea typeface="Arial"/>
              <a:cs typeface="Arial"/>
              <a:sym typeface="Arial"/>
            </a:endParaRPr>
          </a:p>
        </p:txBody>
      </p:sp>
    </p:spTree>
  </p:cSld>
  <p:clrMapOvr>
    <a:masterClrMapping/>
  </p:clrMapOvr>
  <p:transition xmlns:p14="http://schemas.microsoft.com/office/powerpoint/2010/mai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Shape 600"/>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36</a:t>
            </a:fld>
            <a:endParaRPr lang="en-US" sz="800" b="0" i="0" u="none" strike="noStrike" cap="none">
              <a:solidFill>
                <a:srgbClr val="808080"/>
              </a:solidFill>
              <a:latin typeface="Arial"/>
              <a:ea typeface="Arial"/>
              <a:cs typeface="Arial"/>
              <a:sym typeface="Arial"/>
            </a:endParaRPr>
          </a:p>
        </p:txBody>
      </p:sp>
      <p:sp>
        <p:nvSpPr>
          <p:cNvPr id="601" name="Shape 601"/>
          <p:cNvSpPr txBox="1">
            <a:spLocks noGrp="1"/>
          </p:cNvSpPr>
          <p:nvPr>
            <p:ph type="title"/>
          </p:nvPr>
        </p:nvSpPr>
        <p:spPr>
          <a:xfrm>
            <a:off x="366712" y="261937"/>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3200" b="0" i="0" u="none" strike="noStrike" cap="none">
                <a:solidFill>
                  <a:srgbClr val="28746E"/>
                </a:solidFill>
                <a:latin typeface="Helvetica Neue"/>
                <a:ea typeface="Helvetica Neue"/>
                <a:cs typeface="Helvetica Neue"/>
                <a:sym typeface="Helvetica Neue"/>
              </a:rPr>
              <a:t>Pivotal CF operations</a:t>
            </a:r>
          </a:p>
        </p:txBody>
      </p:sp>
      <p:pic>
        <p:nvPicPr>
          <p:cNvPr id="602" name="Shape 602"/>
          <p:cNvPicPr preferRelativeResize="0"/>
          <p:nvPr/>
        </p:nvPicPr>
        <p:blipFill rotWithShape="1">
          <a:blip r:embed="rId3">
            <a:alphaModFix/>
          </a:blip>
          <a:srcRect/>
          <a:stretch/>
        </p:blipFill>
        <p:spPr>
          <a:xfrm>
            <a:off x="1651286" y="1388741"/>
            <a:ext cx="1892813" cy="2366018"/>
          </a:xfrm>
          <a:prstGeom prst="rect">
            <a:avLst/>
          </a:prstGeom>
          <a:noFill/>
          <a:ln>
            <a:noFill/>
          </a:ln>
        </p:spPr>
      </p:pic>
      <p:sp>
        <p:nvSpPr>
          <p:cNvPr id="603" name="Shape 603"/>
          <p:cNvSpPr/>
          <p:nvPr/>
        </p:nvSpPr>
        <p:spPr>
          <a:xfrm>
            <a:off x="425454" y="3424385"/>
            <a:ext cx="4596633" cy="498423"/>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28746E"/>
              </a:buClr>
              <a:buSzPct val="25000"/>
              <a:buFont typeface="Helvetica Neue"/>
              <a:buNone/>
            </a:pPr>
            <a:r>
              <a:rPr lang="en-US" sz="2600" b="1" i="0" u="none" strike="noStrike" cap="none">
                <a:solidFill>
                  <a:srgbClr val="28746E"/>
                </a:solidFill>
                <a:latin typeface="Helvetica Neue"/>
                <a:ea typeface="Helvetica Neue"/>
                <a:cs typeface="Helvetica Neue"/>
                <a:sym typeface="Helvetica Neue"/>
              </a:rPr>
              <a:t>Developer</a:t>
            </a:r>
          </a:p>
        </p:txBody>
      </p:sp>
      <p:sp>
        <p:nvSpPr>
          <p:cNvPr id="604" name="Shape 604"/>
          <p:cNvSpPr/>
          <p:nvPr/>
        </p:nvSpPr>
        <p:spPr>
          <a:xfrm>
            <a:off x="3651253" y="3424385"/>
            <a:ext cx="4596634" cy="498423"/>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28746E"/>
              </a:buClr>
              <a:buSzPct val="25000"/>
              <a:buFont typeface="Helvetica Neue"/>
              <a:buNone/>
            </a:pPr>
            <a:r>
              <a:rPr lang="en-US" sz="2600" b="1" i="0" u="none" strike="noStrike" cap="none">
                <a:solidFill>
                  <a:srgbClr val="28746E"/>
                </a:solidFill>
                <a:latin typeface="Helvetica Neue"/>
                <a:ea typeface="Helvetica Neue"/>
                <a:cs typeface="Helvetica Neue"/>
                <a:sym typeface="Helvetica Neue"/>
              </a:rPr>
              <a:t>Operator</a:t>
            </a:r>
          </a:p>
        </p:txBody>
      </p:sp>
      <p:pic>
        <p:nvPicPr>
          <p:cNvPr id="605" name="Shape 605"/>
          <p:cNvPicPr preferRelativeResize="0"/>
          <p:nvPr/>
        </p:nvPicPr>
        <p:blipFill rotWithShape="1">
          <a:blip r:embed="rId4">
            <a:alphaModFix/>
          </a:blip>
          <a:srcRect/>
          <a:stretch/>
        </p:blipFill>
        <p:spPr>
          <a:xfrm>
            <a:off x="4247273" y="1537012"/>
            <a:ext cx="3404595" cy="1915085"/>
          </a:xfrm>
          <a:prstGeom prst="rect">
            <a:avLst/>
          </a:prstGeom>
          <a:noFill/>
          <a:ln>
            <a:noFill/>
          </a:ln>
        </p:spPr>
      </p:pic>
    </p:spTree>
  </p:cSld>
  <p:clrMapOvr>
    <a:masterClrMapping/>
  </p:clrMapOvr>
  <p:transition xmlns:p14="http://schemas.microsoft.com/office/powerpoint/2010/mai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Shape 610"/>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37</a:t>
            </a:fld>
            <a:endParaRPr lang="en-US" sz="800" b="0" i="0" u="none" strike="noStrike" cap="none">
              <a:solidFill>
                <a:srgbClr val="808080"/>
              </a:solidFill>
              <a:latin typeface="Arial"/>
              <a:ea typeface="Arial"/>
              <a:cs typeface="Arial"/>
              <a:sym typeface="Arial"/>
            </a:endParaRPr>
          </a:p>
        </p:txBody>
      </p:sp>
      <p:grpSp>
        <p:nvGrpSpPr>
          <p:cNvPr id="611" name="Shape 611"/>
          <p:cNvGrpSpPr/>
          <p:nvPr/>
        </p:nvGrpSpPr>
        <p:grpSpPr>
          <a:xfrm>
            <a:off x="5092951" y="561822"/>
            <a:ext cx="3273807" cy="1128032"/>
            <a:chOff x="-236363" y="0"/>
            <a:chExt cx="3273806" cy="1128031"/>
          </a:xfrm>
        </p:grpSpPr>
        <p:sp>
          <p:nvSpPr>
            <p:cNvPr id="612" name="Shape 612"/>
            <p:cNvSpPr/>
            <p:nvPr/>
          </p:nvSpPr>
          <p:spPr>
            <a:xfrm>
              <a:off x="784502" y="221688"/>
              <a:ext cx="2252940" cy="575637"/>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700" b="0" i="0" u="none" strike="noStrike" cap="none">
                  <a:solidFill>
                    <a:srgbClr val="848387"/>
                  </a:solidFill>
                  <a:latin typeface="Corben"/>
                  <a:ea typeface="Corben"/>
                  <a:cs typeface="Corben"/>
                  <a:sym typeface="Corben"/>
                </a:rPr>
                <a:t>Install runtime and container</a:t>
              </a:r>
            </a:p>
          </p:txBody>
        </p:sp>
        <p:pic>
          <p:nvPicPr>
            <p:cNvPr id="613" name="Shape 613"/>
            <p:cNvPicPr preferRelativeResize="0"/>
            <p:nvPr/>
          </p:nvPicPr>
          <p:blipFill rotWithShape="1">
            <a:blip r:embed="rId3">
              <a:alphaModFix/>
            </a:blip>
            <a:srcRect/>
            <a:stretch/>
          </p:blipFill>
          <p:spPr>
            <a:xfrm>
              <a:off x="-236363" y="0"/>
              <a:ext cx="1128031" cy="1128031"/>
            </a:xfrm>
            <a:prstGeom prst="rect">
              <a:avLst/>
            </a:prstGeom>
            <a:noFill/>
            <a:ln>
              <a:noFill/>
            </a:ln>
          </p:spPr>
        </p:pic>
      </p:grpSp>
      <p:pic>
        <p:nvPicPr>
          <p:cNvPr id="614" name="Shape 614"/>
          <p:cNvPicPr preferRelativeResize="0"/>
          <p:nvPr/>
        </p:nvPicPr>
        <p:blipFill rotWithShape="1">
          <a:blip r:embed="rId4">
            <a:alphaModFix/>
          </a:blip>
          <a:srcRect/>
          <a:stretch/>
        </p:blipFill>
        <p:spPr>
          <a:xfrm>
            <a:off x="399917" y="504210"/>
            <a:ext cx="1209444" cy="1511806"/>
          </a:xfrm>
          <a:prstGeom prst="rect">
            <a:avLst/>
          </a:prstGeom>
          <a:noFill/>
          <a:ln>
            <a:noFill/>
          </a:ln>
        </p:spPr>
      </p:pic>
      <p:pic>
        <p:nvPicPr>
          <p:cNvPr id="615" name="Shape 615"/>
          <p:cNvPicPr preferRelativeResize="0"/>
          <p:nvPr/>
        </p:nvPicPr>
        <p:blipFill rotWithShape="1">
          <a:blip r:embed="rId5">
            <a:alphaModFix/>
          </a:blip>
          <a:srcRect/>
          <a:stretch/>
        </p:blipFill>
        <p:spPr>
          <a:xfrm>
            <a:off x="1966363" y="988166"/>
            <a:ext cx="2585380" cy="543891"/>
          </a:xfrm>
          <a:prstGeom prst="rect">
            <a:avLst/>
          </a:prstGeom>
          <a:noFill/>
          <a:ln>
            <a:noFill/>
          </a:ln>
        </p:spPr>
      </p:pic>
      <p:sp>
        <p:nvSpPr>
          <p:cNvPr id="616" name="Shape 616"/>
          <p:cNvSpPr/>
          <p:nvPr/>
        </p:nvSpPr>
        <p:spPr>
          <a:xfrm>
            <a:off x="2176705" y="656518"/>
            <a:ext cx="1602988"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11"/>
                                        </p:tgtEl>
                                        <p:attrNameLst>
                                          <p:attrName>style.visibility</p:attrName>
                                        </p:attrNameLst>
                                      </p:cBhvr>
                                      <p:to>
                                        <p:strVal val="visible"/>
                                      </p:to>
                                    </p:set>
                                    <p:anim calcmode="lin" valueType="num">
                                      <p:cBhvr additive="base">
                                        <p:cTn id="7" dur="750"/>
                                        <p:tgtEl>
                                          <p:spTgt spid="611"/>
                                        </p:tgtEl>
                                        <p:attrNameLst>
                                          <p:attrName>ppt_w</p:attrName>
                                        </p:attrNameLst>
                                      </p:cBhvr>
                                      <p:tavLst>
                                        <p:tav tm="0">
                                          <p:val>
                                            <p:strVal val="0"/>
                                          </p:val>
                                        </p:tav>
                                        <p:tav tm="100000">
                                          <p:val>
                                            <p:strVal val="#ppt_w"/>
                                          </p:val>
                                        </p:tav>
                                      </p:tavLst>
                                    </p:anim>
                                    <p:anim calcmode="lin" valueType="num">
                                      <p:cBhvr additive="base">
                                        <p:cTn id="8" dur="750"/>
                                        <p:tgtEl>
                                          <p:spTgt spid="6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Shape 621"/>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38</a:t>
            </a:fld>
            <a:endParaRPr lang="en-US" sz="800" b="0" i="0" u="none" strike="noStrike" cap="none">
              <a:solidFill>
                <a:srgbClr val="808080"/>
              </a:solidFill>
              <a:latin typeface="Arial"/>
              <a:ea typeface="Arial"/>
              <a:cs typeface="Arial"/>
              <a:sym typeface="Arial"/>
            </a:endParaRPr>
          </a:p>
        </p:txBody>
      </p:sp>
      <p:grpSp>
        <p:nvGrpSpPr>
          <p:cNvPr id="622" name="Shape 622"/>
          <p:cNvGrpSpPr/>
          <p:nvPr/>
        </p:nvGrpSpPr>
        <p:grpSpPr>
          <a:xfrm>
            <a:off x="5469016" y="104620"/>
            <a:ext cx="3037444" cy="891671"/>
            <a:chOff x="0" y="0"/>
            <a:chExt cx="3037442" cy="891669"/>
          </a:xfrm>
        </p:grpSpPr>
        <p:sp>
          <p:nvSpPr>
            <p:cNvPr id="623" name="Shape 623"/>
            <p:cNvSpPr/>
            <p:nvPr/>
          </p:nvSpPr>
          <p:spPr>
            <a:xfrm>
              <a:off x="784502" y="221688"/>
              <a:ext cx="2252940" cy="575637"/>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runtime and container</a:t>
              </a:r>
            </a:p>
          </p:txBody>
        </p:sp>
        <p:pic>
          <p:nvPicPr>
            <p:cNvPr id="624" name="Shape 624"/>
            <p:cNvPicPr preferRelativeResize="0"/>
            <p:nvPr/>
          </p:nvPicPr>
          <p:blipFill rotWithShape="1">
            <a:blip r:embed="rId3">
              <a:alphaModFix/>
            </a:blip>
            <a:srcRect/>
            <a:stretch/>
          </p:blipFill>
          <p:spPr>
            <a:xfrm>
              <a:off x="0" y="0"/>
              <a:ext cx="891668" cy="891669"/>
            </a:xfrm>
            <a:prstGeom prst="rect">
              <a:avLst/>
            </a:prstGeom>
            <a:noFill/>
            <a:ln>
              <a:noFill/>
            </a:ln>
          </p:spPr>
        </p:pic>
      </p:grpSp>
      <p:pic>
        <p:nvPicPr>
          <p:cNvPr id="625" name="Shape 625"/>
          <p:cNvPicPr preferRelativeResize="0"/>
          <p:nvPr/>
        </p:nvPicPr>
        <p:blipFill rotWithShape="1">
          <a:blip r:embed="rId4">
            <a:alphaModFix/>
          </a:blip>
          <a:srcRect/>
          <a:stretch/>
        </p:blipFill>
        <p:spPr>
          <a:xfrm>
            <a:off x="399917" y="504210"/>
            <a:ext cx="1209444" cy="1511806"/>
          </a:xfrm>
          <a:prstGeom prst="rect">
            <a:avLst/>
          </a:prstGeom>
          <a:noFill/>
          <a:ln>
            <a:noFill/>
          </a:ln>
        </p:spPr>
      </p:pic>
      <p:pic>
        <p:nvPicPr>
          <p:cNvPr id="626" name="Shape 626"/>
          <p:cNvPicPr preferRelativeResize="0"/>
          <p:nvPr/>
        </p:nvPicPr>
        <p:blipFill rotWithShape="1">
          <a:blip r:embed="rId5">
            <a:alphaModFix/>
          </a:blip>
          <a:srcRect/>
          <a:stretch/>
        </p:blipFill>
        <p:spPr>
          <a:xfrm>
            <a:off x="1966363" y="988166"/>
            <a:ext cx="2585380" cy="543891"/>
          </a:xfrm>
          <a:prstGeom prst="rect">
            <a:avLst/>
          </a:prstGeom>
          <a:noFill/>
          <a:ln>
            <a:noFill/>
          </a:ln>
        </p:spPr>
      </p:pic>
      <p:grpSp>
        <p:nvGrpSpPr>
          <p:cNvPr id="627" name="Shape 627"/>
          <p:cNvGrpSpPr/>
          <p:nvPr/>
        </p:nvGrpSpPr>
        <p:grpSpPr>
          <a:xfrm>
            <a:off x="4908991" y="990795"/>
            <a:ext cx="3668950" cy="1212014"/>
            <a:chOff x="241921" y="-59179"/>
            <a:chExt cx="3668950" cy="1212012"/>
          </a:xfrm>
        </p:grpSpPr>
        <p:pic>
          <p:nvPicPr>
            <p:cNvPr id="628" name="Shape 628"/>
            <p:cNvPicPr preferRelativeResize="0"/>
            <p:nvPr/>
          </p:nvPicPr>
          <p:blipFill rotWithShape="1">
            <a:blip r:embed="rId6">
              <a:alphaModFix/>
            </a:blip>
            <a:srcRect/>
            <a:stretch/>
          </p:blipFill>
          <p:spPr>
            <a:xfrm>
              <a:off x="2919225" y="-59179"/>
              <a:ext cx="991647" cy="1212012"/>
            </a:xfrm>
            <a:prstGeom prst="rect">
              <a:avLst/>
            </a:prstGeom>
            <a:noFill/>
            <a:ln>
              <a:noFill/>
            </a:ln>
          </p:spPr>
        </p:pic>
        <p:sp>
          <p:nvSpPr>
            <p:cNvPr id="629" name="Shape 629"/>
            <p:cNvSpPr/>
            <p:nvPr/>
          </p:nvSpPr>
          <p:spPr>
            <a:xfrm>
              <a:off x="241921" y="203914"/>
              <a:ext cx="3331134" cy="685869"/>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600" b="0" i="0" u="none" strike="noStrike" cap="none">
                  <a:solidFill>
                    <a:srgbClr val="848387"/>
                  </a:solidFill>
                  <a:latin typeface="Corben"/>
                  <a:ea typeface="Corben"/>
                  <a:cs typeface="Corben"/>
                  <a:sym typeface="Corben"/>
                </a:rPr>
                <a:t>Install services (db, </a:t>
              </a:r>
            </a:p>
            <a:p>
              <a:pPr marL="457200" marR="0" lvl="0" indent="-228600" algn="l" rtl="0">
                <a:lnSpc>
                  <a:spcPct val="100000"/>
                </a:lnSpc>
                <a:spcBef>
                  <a:spcPts val="0"/>
                </a:spcBef>
                <a:spcAft>
                  <a:spcPts val="0"/>
                </a:spcAft>
                <a:buClr>
                  <a:srgbClr val="848387"/>
                </a:buClr>
                <a:buSzPct val="25000"/>
                <a:buFont typeface="Corben"/>
                <a:buNone/>
              </a:pPr>
              <a:r>
                <a:rPr lang="en-US" sz="1600" b="0" i="0" u="none" strike="noStrike" cap="none">
                  <a:solidFill>
                    <a:srgbClr val="848387"/>
                  </a:solidFill>
                  <a:latin typeface="Corben"/>
                  <a:ea typeface="Corben"/>
                  <a:cs typeface="Corben"/>
                  <a:sym typeface="Corben"/>
                </a:rPr>
                <a:t>messaging, hadoop, …)</a:t>
              </a:r>
            </a:p>
          </p:txBody>
        </p:sp>
      </p:grpSp>
      <p:sp>
        <p:nvSpPr>
          <p:cNvPr id="630" name="Shape 630"/>
          <p:cNvSpPr/>
          <p:nvPr/>
        </p:nvSpPr>
        <p:spPr>
          <a:xfrm>
            <a:off x="2176705" y="656518"/>
            <a:ext cx="1602988"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27"/>
                                        </p:tgtEl>
                                        <p:attrNameLst>
                                          <p:attrName>style.visibility</p:attrName>
                                        </p:attrNameLst>
                                      </p:cBhvr>
                                      <p:to>
                                        <p:strVal val="visible"/>
                                      </p:to>
                                    </p:set>
                                    <p:anim calcmode="lin" valueType="num">
                                      <p:cBhvr additive="base">
                                        <p:cTn id="7" dur="750"/>
                                        <p:tgtEl>
                                          <p:spTgt spid="627"/>
                                        </p:tgtEl>
                                        <p:attrNameLst>
                                          <p:attrName>ppt_w</p:attrName>
                                        </p:attrNameLst>
                                      </p:cBhvr>
                                      <p:tavLst>
                                        <p:tav tm="0">
                                          <p:val>
                                            <p:strVal val="0"/>
                                          </p:val>
                                        </p:tav>
                                        <p:tav tm="100000">
                                          <p:val>
                                            <p:strVal val="#ppt_w"/>
                                          </p:val>
                                        </p:tav>
                                      </p:tavLst>
                                    </p:anim>
                                    <p:anim calcmode="lin" valueType="num">
                                      <p:cBhvr additive="base">
                                        <p:cTn id="8" dur="750"/>
                                        <p:tgtEl>
                                          <p:spTgt spid="6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Shape 635"/>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39</a:t>
            </a:fld>
            <a:endParaRPr lang="en-US" sz="800" b="0" i="0" u="none" strike="noStrike" cap="none">
              <a:solidFill>
                <a:srgbClr val="808080"/>
              </a:solidFill>
              <a:latin typeface="Arial"/>
              <a:ea typeface="Arial"/>
              <a:cs typeface="Arial"/>
              <a:sym typeface="Arial"/>
            </a:endParaRPr>
          </a:p>
        </p:txBody>
      </p:sp>
      <p:grpSp>
        <p:nvGrpSpPr>
          <p:cNvPr id="636" name="Shape 636"/>
          <p:cNvGrpSpPr/>
          <p:nvPr/>
        </p:nvGrpSpPr>
        <p:grpSpPr>
          <a:xfrm>
            <a:off x="5469016" y="104620"/>
            <a:ext cx="3037444" cy="891671"/>
            <a:chOff x="0" y="0"/>
            <a:chExt cx="3037442" cy="891669"/>
          </a:xfrm>
        </p:grpSpPr>
        <p:sp>
          <p:nvSpPr>
            <p:cNvPr id="637" name="Shape 637"/>
            <p:cNvSpPr/>
            <p:nvPr/>
          </p:nvSpPr>
          <p:spPr>
            <a:xfrm>
              <a:off x="784502" y="221688"/>
              <a:ext cx="2252940" cy="575637"/>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runtime and container</a:t>
              </a:r>
            </a:p>
          </p:txBody>
        </p:sp>
        <p:pic>
          <p:nvPicPr>
            <p:cNvPr id="638" name="Shape 638"/>
            <p:cNvPicPr preferRelativeResize="0"/>
            <p:nvPr/>
          </p:nvPicPr>
          <p:blipFill rotWithShape="1">
            <a:blip r:embed="rId3">
              <a:alphaModFix/>
            </a:blip>
            <a:srcRect/>
            <a:stretch/>
          </p:blipFill>
          <p:spPr>
            <a:xfrm>
              <a:off x="0" y="0"/>
              <a:ext cx="891668" cy="891669"/>
            </a:xfrm>
            <a:prstGeom prst="rect">
              <a:avLst/>
            </a:prstGeom>
            <a:noFill/>
            <a:ln>
              <a:noFill/>
            </a:ln>
          </p:spPr>
        </p:pic>
      </p:grpSp>
      <p:pic>
        <p:nvPicPr>
          <p:cNvPr id="639" name="Shape 639"/>
          <p:cNvPicPr preferRelativeResize="0"/>
          <p:nvPr/>
        </p:nvPicPr>
        <p:blipFill rotWithShape="1">
          <a:blip r:embed="rId4">
            <a:alphaModFix/>
          </a:blip>
          <a:srcRect/>
          <a:stretch/>
        </p:blipFill>
        <p:spPr>
          <a:xfrm>
            <a:off x="399917" y="504210"/>
            <a:ext cx="1209444" cy="1511806"/>
          </a:xfrm>
          <a:prstGeom prst="rect">
            <a:avLst/>
          </a:prstGeom>
          <a:noFill/>
          <a:ln>
            <a:noFill/>
          </a:ln>
        </p:spPr>
      </p:pic>
      <p:pic>
        <p:nvPicPr>
          <p:cNvPr id="640" name="Shape 640"/>
          <p:cNvPicPr preferRelativeResize="0"/>
          <p:nvPr/>
        </p:nvPicPr>
        <p:blipFill rotWithShape="1">
          <a:blip r:embed="rId5">
            <a:alphaModFix/>
          </a:blip>
          <a:srcRect/>
          <a:stretch/>
        </p:blipFill>
        <p:spPr>
          <a:xfrm>
            <a:off x="1966363" y="988166"/>
            <a:ext cx="2585380" cy="543891"/>
          </a:xfrm>
          <a:prstGeom prst="rect">
            <a:avLst/>
          </a:prstGeom>
          <a:noFill/>
          <a:ln>
            <a:noFill/>
          </a:ln>
        </p:spPr>
      </p:pic>
      <p:grpSp>
        <p:nvGrpSpPr>
          <p:cNvPr id="641" name="Shape 641"/>
          <p:cNvGrpSpPr/>
          <p:nvPr/>
        </p:nvGrpSpPr>
        <p:grpSpPr>
          <a:xfrm>
            <a:off x="5061573" y="990795"/>
            <a:ext cx="3354054" cy="953838"/>
            <a:chOff x="514045" y="-62595"/>
            <a:chExt cx="3354052" cy="953835"/>
          </a:xfrm>
        </p:grpSpPr>
        <p:pic>
          <p:nvPicPr>
            <p:cNvPr id="642" name="Shape 642"/>
            <p:cNvPicPr preferRelativeResize="0"/>
            <p:nvPr/>
          </p:nvPicPr>
          <p:blipFill rotWithShape="1">
            <a:blip r:embed="rId6">
              <a:alphaModFix/>
            </a:blip>
            <a:srcRect/>
            <a:stretch/>
          </p:blipFill>
          <p:spPr>
            <a:xfrm>
              <a:off x="3087685" y="-62595"/>
              <a:ext cx="780411" cy="953835"/>
            </a:xfrm>
            <a:prstGeom prst="rect">
              <a:avLst/>
            </a:prstGeom>
            <a:noFill/>
            <a:ln>
              <a:noFill/>
            </a:ln>
          </p:spPr>
        </p:pic>
        <p:sp>
          <p:nvSpPr>
            <p:cNvPr id="643" name="Shape 643"/>
            <p:cNvSpPr/>
            <p:nvPr/>
          </p:nvSpPr>
          <p:spPr>
            <a:xfrm>
              <a:off x="514045" y="117317"/>
              <a:ext cx="3144307" cy="486384"/>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services (db, </a:t>
              </a:r>
            </a:p>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messaging, hadoop, …)</a:t>
              </a:r>
            </a:p>
          </p:txBody>
        </p:sp>
      </p:grpSp>
      <p:grpSp>
        <p:nvGrpSpPr>
          <p:cNvPr id="644" name="Shape 644"/>
          <p:cNvGrpSpPr/>
          <p:nvPr/>
        </p:nvGrpSpPr>
        <p:grpSpPr>
          <a:xfrm>
            <a:off x="4669339" y="1773059"/>
            <a:ext cx="3897307" cy="1179634"/>
            <a:chOff x="-96876" y="85153"/>
            <a:chExt cx="3897306" cy="1179634"/>
          </a:xfrm>
        </p:grpSpPr>
        <p:sp>
          <p:nvSpPr>
            <p:cNvPr id="645" name="Shape 645"/>
            <p:cNvSpPr/>
            <p:nvPr/>
          </p:nvSpPr>
          <p:spPr>
            <a:xfrm>
              <a:off x="746268" y="375250"/>
              <a:ext cx="3054162" cy="853440"/>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700" b="0" i="0" u="none" strike="noStrike" cap="none">
                  <a:solidFill>
                    <a:srgbClr val="848387"/>
                  </a:solidFill>
                  <a:latin typeface="Corben"/>
                  <a:ea typeface="Corben"/>
                  <a:cs typeface="Corben"/>
                  <a:sym typeface="Corben"/>
                </a:rPr>
                <a:t>Setup load-balancing, SSL termination and dynamic routing</a:t>
              </a:r>
            </a:p>
          </p:txBody>
        </p:sp>
        <p:pic>
          <p:nvPicPr>
            <p:cNvPr id="646" name="Shape 646"/>
            <p:cNvPicPr preferRelativeResize="0"/>
            <p:nvPr/>
          </p:nvPicPr>
          <p:blipFill rotWithShape="1">
            <a:blip r:embed="rId7">
              <a:alphaModFix/>
            </a:blip>
            <a:srcRect/>
            <a:stretch/>
          </p:blipFill>
          <p:spPr>
            <a:xfrm>
              <a:off x="-96876" y="85153"/>
              <a:ext cx="947282" cy="1179634"/>
            </a:xfrm>
            <a:prstGeom prst="rect">
              <a:avLst/>
            </a:prstGeom>
            <a:noFill/>
            <a:ln>
              <a:noFill/>
            </a:ln>
          </p:spPr>
        </p:pic>
      </p:grpSp>
      <p:sp>
        <p:nvSpPr>
          <p:cNvPr id="647" name="Shape 647"/>
          <p:cNvSpPr/>
          <p:nvPr/>
        </p:nvSpPr>
        <p:spPr>
          <a:xfrm>
            <a:off x="2176705" y="656518"/>
            <a:ext cx="1602988"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750"/>
                                        <p:tgtEl>
                                          <p:spTgt spid="644"/>
                                        </p:tgtEl>
                                        <p:attrNameLst>
                                          <p:attrName>ppt_w</p:attrName>
                                        </p:attrNameLst>
                                      </p:cBhvr>
                                      <p:tavLst>
                                        <p:tav tm="0">
                                          <p:val>
                                            <p:strVal val="0"/>
                                          </p:val>
                                        </p:tav>
                                        <p:tav tm="100000">
                                          <p:val>
                                            <p:strVal val="#ppt_w"/>
                                          </p:val>
                                        </p:tav>
                                      </p:tavLst>
                                    </p:anim>
                                    <p:anim calcmode="lin" valueType="num">
                                      <p:cBhvr additive="base">
                                        <p:cTn id="8" dur="750"/>
                                        <p:tgtEl>
                                          <p:spTgt spid="64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p:nvPr/>
        </p:nvSpPr>
        <p:spPr>
          <a:xfrm>
            <a:off x="2269711" y="3174234"/>
            <a:ext cx="1176450" cy="1176450"/>
          </a:xfrm>
          <a:prstGeom prst="ellipse">
            <a:avLst/>
          </a:prstGeom>
          <a:solidFill>
            <a:schemeClr val="accent2"/>
          </a:solidFill>
          <a:ln>
            <a:noFill/>
          </a:ln>
        </p:spPr>
        <p:txBody>
          <a:bodyPr lIns="0" tIns="0" rIns="0" bIns="0" anchor="ctr" anchorCtr="0">
            <a:noAutofit/>
          </a:bodyPr>
          <a:lstStyle/>
          <a:p>
            <a:pPr marL="0" marR="0" lvl="0" indent="0" algn="ctr" rtl="0">
              <a:spcBef>
                <a:spcPts val="0"/>
              </a:spcBef>
              <a:buSzPct val="25000"/>
              <a:buNone/>
            </a:pPr>
            <a:r>
              <a:rPr lang="en-US" sz="1400" b="1">
                <a:solidFill>
                  <a:srgbClr val="FFFFFF"/>
                </a:solidFill>
                <a:latin typeface="Arial"/>
                <a:ea typeface="Arial"/>
                <a:cs typeface="Arial"/>
                <a:sym typeface="Arial"/>
              </a:rPr>
              <a:t>Azure</a:t>
            </a:r>
          </a:p>
        </p:txBody>
      </p:sp>
      <p:sp>
        <p:nvSpPr>
          <p:cNvPr id="169" name="Shape 169"/>
          <p:cNvSpPr/>
          <p:nvPr/>
        </p:nvSpPr>
        <p:spPr>
          <a:xfrm>
            <a:off x="5177003" y="2905349"/>
            <a:ext cx="1176450" cy="1176450"/>
          </a:xfrm>
          <a:prstGeom prst="ellipse">
            <a:avLst/>
          </a:prstGeom>
          <a:solidFill>
            <a:schemeClr val="accent2"/>
          </a:solidFill>
          <a:ln>
            <a:noFill/>
          </a:ln>
        </p:spPr>
        <p:txBody>
          <a:bodyPr lIns="0" tIns="0" rIns="0" bIns="0" anchor="ctr" anchorCtr="0">
            <a:noAutofit/>
          </a:bodyPr>
          <a:lstStyle/>
          <a:p>
            <a:pPr marL="0" marR="0" lvl="0" indent="0" algn="ctr" rtl="0">
              <a:spcBef>
                <a:spcPts val="0"/>
              </a:spcBef>
              <a:buSzPct val="25000"/>
              <a:buNone/>
            </a:pPr>
            <a:r>
              <a:rPr lang="en-US" sz="1400" b="1">
                <a:solidFill>
                  <a:srgbClr val="FFFFFF"/>
                </a:solidFill>
                <a:latin typeface="Arial"/>
                <a:ea typeface="Arial"/>
                <a:cs typeface="Arial"/>
                <a:sym typeface="Arial"/>
              </a:rPr>
              <a:t>VMware vSphere</a:t>
            </a:r>
          </a:p>
        </p:txBody>
      </p:sp>
      <p:sp>
        <p:nvSpPr>
          <p:cNvPr id="170" name="Shape 170"/>
          <p:cNvSpPr txBox="1"/>
          <p:nvPr/>
        </p:nvSpPr>
        <p:spPr>
          <a:xfrm>
            <a:off x="2173005" y="2718714"/>
            <a:ext cx="1684164" cy="338554"/>
          </a:xfrm>
          <a:prstGeom prst="rect">
            <a:avLst/>
          </a:prstGeom>
          <a:noFill/>
          <a:ln>
            <a:noFill/>
          </a:ln>
        </p:spPr>
        <p:txBody>
          <a:bodyPr lIns="91425" tIns="45700" rIns="91425" bIns="45700" anchor="t" anchorCtr="0">
            <a:noAutofit/>
          </a:bodyPr>
          <a:lstStyle/>
          <a:p>
            <a:pPr marL="0" marR="0" lvl="0" indent="0" algn="l" rtl="0">
              <a:spcBef>
                <a:spcPts val="0"/>
              </a:spcBef>
              <a:buClr>
                <a:schemeClr val="lt1"/>
              </a:buClr>
              <a:buSzPct val="25000"/>
              <a:buFont typeface="Arial"/>
              <a:buNone/>
            </a:pPr>
            <a:r>
              <a:rPr lang="en-US" sz="1600" b="1" i="0" u="none" strike="noStrike" cap="none">
                <a:solidFill>
                  <a:schemeClr val="lt1"/>
                </a:solidFill>
                <a:latin typeface="Arial"/>
                <a:ea typeface="Arial"/>
                <a:cs typeface="Arial"/>
                <a:sym typeface="Arial"/>
              </a:rPr>
              <a:t>Seneca</a:t>
            </a:r>
          </a:p>
        </p:txBody>
      </p:sp>
      <p:sp>
        <p:nvSpPr>
          <p:cNvPr id="171" name="Shape 171"/>
          <p:cNvSpPr txBox="1"/>
          <p:nvPr/>
        </p:nvSpPr>
        <p:spPr>
          <a:xfrm>
            <a:off x="628031" y="4465287"/>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Clr>
                <a:schemeClr val="accent1"/>
              </a:buClr>
              <a:buSzPct val="25000"/>
              <a:buFont typeface="Arial"/>
              <a:buNone/>
            </a:pPr>
            <a:r>
              <a:rPr lang="en-US" sz="1600" b="1" i="0" u="none" strike="noStrike" cap="none">
                <a:solidFill>
                  <a:schemeClr val="accent1"/>
                </a:solidFill>
                <a:latin typeface="Arial"/>
                <a:ea typeface="Arial"/>
                <a:cs typeface="Arial"/>
                <a:sym typeface="Arial"/>
              </a:rPr>
              <a:t>Application Frameworks</a:t>
            </a:r>
          </a:p>
        </p:txBody>
      </p:sp>
      <p:sp>
        <p:nvSpPr>
          <p:cNvPr id="172" name="Shape 172"/>
          <p:cNvSpPr txBox="1"/>
          <p:nvPr/>
        </p:nvSpPr>
        <p:spPr>
          <a:xfrm>
            <a:off x="2718774" y="4465287"/>
            <a:ext cx="1635299" cy="584776"/>
          </a:xfrm>
          <a:prstGeom prst="rect">
            <a:avLst/>
          </a:prstGeom>
          <a:noFill/>
          <a:ln>
            <a:noFill/>
          </a:ln>
        </p:spPr>
        <p:txBody>
          <a:bodyPr lIns="91425" tIns="45700" rIns="91425" bIns="45700" anchor="ctr" anchorCtr="0">
            <a:noAutofit/>
          </a:bodyPr>
          <a:lstStyle/>
          <a:p>
            <a:pPr marL="0" marR="0" lvl="0" indent="0" algn="ctr" rtl="0">
              <a:spcBef>
                <a:spcPts val="0"/>
              </a:spcBef>
              <a:buClr>
                <a:srgbClr val="A5A5A5"/>
              </a:buClr>
              <a:buSzPct val="25000"/>
              <a:buFont typeface="Arial"/>
              <a:buNone/>
            </a:pPr>
            <a:r>
              <a:rPr lang="en-US" sz="1600" b="1" i="0" u="none" strike="noStrike" cap="none">
                <a:solidFill>
                  <a:srgbClr val="A5A5A5"/>
                </a:solidFill>
                <a:latin typeface="Arial"/>
                <a:ea typeface="Arial"/>
                <a:cs typeface="Arial"/>
                <a:sym typeface="Arial"/>
              </a:rPr>
              <a:t>Container Schedulers</a:t>
            </a:r>
          </a:p>
        </p:txBody>
      </p:sp>
      <p:sp>
        <p:nvSpPr>
          <p:cNvPr id="173" name="Shape 173"/>
          <p:cNvSpPr txBox="1"/>
          <p:nvPr/>
        </p:nvSpPr>
        <p:spPr>
          <a:xfrm>
            <a:off x="4809517" y="4465287"/>
            <a:ext cx="1635299" cy="584776"/>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chemeClr val="accent5"/>
              </a:buClr>
              <a:buSzPct val="25000"/>
              <a:buFont typeface="Arial"/>
              <a:buNone/>
            </a:pPr>
            <a:r>
              <a:rPr lang="en-US" sz="1600" b="1" i="0" u="none" strike="noStrike" cap="none">
                <a:solidFill>
                  <a:schemeClr val="accent5"/>
                </a:solidFill>
                <a:latin typeface="Arial"/>
                <a:ea typeface="Arial"/>
                <a:cs typeface="Arial"/>
                <a:sym typeface="Arial"/>
              </a:rPr>
              <a:t>Automation</a:t>
            </a:r>
          </a:p>
          <a:p>
            <a:pPr marL="0" marR="0" lvl="0" indent="0" algn="ctr" rtl="0">
              <a:spcBef>
                <a:spcPts val="0"/>
              </a:spcBef>
              <a:buClr>
                <a:schemeClr val="accent5"/>
              </a:buClr>
              <a:buSzPct val="25000"/>
              <a:buFont typeface="Arial"/>
              <a:buNone/>
            </a:pPr>
            <a:r>
              <a:rPr lang="en-US" sz="1600" b="1">
                <a:solidFill>
                  <a:schemeClr val="accent5"/>
                </a:solidFill>
                <a:latin typeface="Arial"/>
                <a:ea typeface="Arial"/>
                <a:cs typeface="Arial"/>
                <a:sym typeface="Arial"/>
              </a:rPr>
              <a:t>Tools</a:t>
            </a:r>
          </a:p>
        </p:txBody>
      </p:sp>
      <p:sp>
        <p:nvSpPr>
          <p:cNvPr id="174" name="Shape 174"/>
          <p:cNvSpPr txBox="1">
            <a:spLocks noGrp="1"/>
          </p:cNvSpPr>
          <p:nvPr>
            <p:ph type="title"/>
          </p:nvPr>
        </p:nvSpPr>
        <p:spPr>
          <a:xfrm>
            <a:off x="113721" y="149918"/>
            <a:ext cx="8796928" cy="474445"/>
          </a:xfrm>
          <a:prstGeom prst="rect">
            <a:avLst/>
          </a:prstGeom>
          <a:noFill/>
          <a:ln>
            <a:noFill/>
          </a:ln>
        </p:spPr>
        <p:txBody>
          <a:bodyPr lIns="91425" tIns="45700" rIns="91425" bIns="45700" anchor="t" anchorCtr="0">
            <a:noAutofit/>
          </a:bodyPr>
          <a:lstStyle/>
          <a:p>
            <a:pPr marL="0" marR="0" lvl="0" indent="0" algn="ctr" rtl="0">
              <a:spcBef>
                <a:spcPts val="0"/>
              </a:spcBef>
              <a:buClr>
                <a:srgbClr val="008774"/>
              </a:buClr>
              <a:buSzPct val="25000"/>
              <a:buFont typeface="Arial"/>
              <a:buNone/>
            </a:pPr>
            <a:r>
              <a:rPr lang="en-US"/>
              <a:t>DIY Platforms</a:t>
            </a:r>
          </a:p>
        </p:txBody>
      </p:sp>
      <p:sp>
        <p:nvSpPr>
          <p:cNvPr id="175" name="Shape 175"/>
          <p:cNvSpPr/>
          <p:nvPr/>
        </p:nvSpPr>
        <p:spPr>
          <a:xfrm>
            <a:off x="490856" y="1282996"/>
            <a:ext cx="1176450" cy="1176450"/>
          </a:xfrm>
          <a:prstGeom prst="ellipse">
            <a:avLst/>
          </a:prstGeom>
          <a:gradFill>
            <a:gsLst>
              <a:gs pos="0">
                <a:srgbClr val="3E7FCD"/>
              </a:gs>
              <a:gs pos="100000">
                <a:srgbClr val="96C0FF"/>
              </a:gs>
            </a:gsLst>
            <a:lin ang="16200000" scaled="0"/>
          </a:gradFill>
          <a:ln>
            <a:noFill/>
          </a:ln>
        </p:spPr>
        <p:txBody>
          <a:bodyPr lIns="0" tIns="0" rIns="0" bIns="0" anchor="ctr" anchorCtr="0">
            <a:noAutofit/>
          </a:bodyPr>
          <a:lstStyle/>
          <a:p>
            <a:pPr marL="0" marR="0" lvl="0" indent="0" algn="ctr" rtl="0">
              <a:spcBef>
                <a:spcPts val="0"/>
              </a:spcBef>
              <a:buSzPct val="25000"/>
              <a:buNone/>
            </a:pPr>
            <a:r>
              <a:rPr lang="en-US" sz="1400" b="1">
                <a:solidFill>
                  <a:srgbClr val="FFFFFF"/>
                </a:solidFill>
                <a:latin typeface="Arial"/>
                <a:ea typeface="Arial"/>
                <a:cs typeface="Arial"/>
                <a:sym typeface="Arial"/>
              </a:rPr>
              <a:t>Spring Boot</a:t>
            </a:r>
          </a:p>
        </p:txBody>
      </p:sp>
      <p:sp>
        <p:nvSpPr>
          <p:cNvPr id="176" name="Shape 176"/>
          <p:cNvSpPr/>
          <p:nvPr/>
        </p:nvSpPr>
        <p:spPr>
          <a:xfrm>
            <a:off x="6144448" y="2400153"/>
            <a:ext cx="1176450" cy="1176450"/>
          </a:xfrm>
          <a:prstGeom prst="ellipse">
            <a:avLst/>
          </a:prstGeom>
          <a:gradFill>
            <a:gsLst>
              <a:gs pos="0">
                <a:srgbClr val="3E7FCD"/>
              </a:gs>
              <a:gs pos="100000">
                <a:srgbClr val="96C0FF"/>
              </a:gs>
            </a:gsLst>
            <a:lin ang="16200000" scaled="0"/>
          </a:gradFill>
          <a:ln>
            <a:noFill/>
          </a:ln>
        </p:spPr>
        <p:txBody>
          <a:bodyPr lIns="0" tIns="0" rIns="0" bIns="0" anchor="ctr" anchorCtr="0">
            <a:noAutofit/>
          </a:bodyPr>
          <a:lstStyle/>
          <a:p>
            <a:pPr marL="0" marR="0" lvl="0" indent="0" algn="ctr" rtl="0">
              <a:spcBef>
                <a:spcPts val="0"/>
              </a:spcBef>
              <a:buSzPct val="25000"/>
              <a:buNone/>
            </a:pPr>
            <a:r>
              <a:rPr lang="en-US" sz="1400" b="1">
                <a:solidFill>
                  <a:schemeClr val="lt1"/>
                </a:solidFill>
                <a:latin typeface="Arial"/>
                <a:ea typeface="Arial"/>
                <a:cs typeface="Arial"/>
                <a:sym typeface="Arial"/>
              </a:rPr>
              <a:t>Seneca</a:t>
            </a:r>
          </a:p>
        </p:txBody>
      </p:sp>
      <p:sp>
        <p:nvSpPr>
          <p:cNvPr id="177" name="Shape 177"/>
          <p:cNvSpPr/>
          <p:nvPr/>
        </p:nvSpPr>
        <p:spPr>
          <a:xfrm>
            <a:off x="996554" y="2819994"/>
            <a:ext cx="1176450" cy="1176450"/>
          </a:xfrm>
          <a:prstGeom prst="ellipse">
            <a:avLst/>
          </a:prstGeom>
          <a:gradFill>
            <a:gsLst>
              <a:gs pos="0">
                <a:srgbClr val="3E7FCD"/>
              </a:gs>
              <a:gs pos="100000">
                <a:srgbClr val="96C0FF"/>
              </a:gs>
            </a:gsLst>
            <a:lin ang="16200000" scaled="0"/>
          </a:gradFill>
          <a:ln>
            <a:noFill/>
          </a:ln>
        </p:spPr>
        <p:txBody>
          <a:bodyPr lIns="0" tIns="0" rIns="0" bIns="0" anchor="ctr" anchorCtr="0">
            <a:noAutofit/>
          </a:bodyPr>
          <a:lstStyle/>
          <a:p>
            <a:pPr marL="0" marR="0" lvl="0" indent="0" algn="ctr" rtl="0">
              <a:spcBef>
                <a:spcPts val="0"/>
              </a:spcBef>
              <a:buSzPct val="25000"/>
              <a:buNone/>
            </a:pPr>
            <a:r>
              <a:rPr lang="en-US" sz="1400" b="1">
                <a:solidFill>
                  <a:schemeClr val="dk1"/>
                </a:solidFill>
                <a:latin typeface="Arial"/>
                <a:ea typeface="Arial"/>
                <a:cs typeface="Arial"/>
                <a:sym typeface="Arial"/>
              </a:rPr>
              <a:t>Ruby on Rails</a:t>
            </a:r>
          </a:p>
        </p:txBody>
      </p:sp>
      <p:grpSp>
        <p:nvGrpSpPr>
          <p:cNvPr id="178" name="Shape 178"/>
          <p:cNvGrpSpPr/>
          <p:nvPr/>
        </p:nvGrpSpPr>
        <p:grpSpPr>
          <a:xfrm>
            <a:off x="3857168" y="1421122"/>
            <a:ext cx="1176450" cy="1176450"/>
            <a:chOff x="347929" y="2497213"/>
            <a:chExt cx="1176450" cy="1176450"/>
          </a:xfrm>
        </p:grpSpPr>
        <p:sp>
          <p:nvSpPr>
            <p:cNvPr id="179" name="Shape 179"/>
            <p:cNvSpPr/>
            <p:nvPr/>
          </p:nvSpPr>
          <p:spPr>
            <a:xfrm>
              <a:off x="347929" y="2497213"/>
              <a:ext cx="1176450" cy="1176450"/>
            </a:xfrm>
            <a:prstGeom prst="ellipse">
              <a:avLst/>
            </a:prstGeom>
            <a:gradFill>
              <a:gsLst>
                <a:gs pos="0">
                  <a:srgbClr val="3E7FCD"/>
                </a:gs>
                <a:gs pos="100000">
                  <a:srgbClr val="96C0FF"/>
                </a:gs>
              </a:gsLst>
              <a:lin ang="16200000" scaled="0"/>
            </a:gradFill>
            <a:ln>
              <a:noFill/>
            </a:ln>
          </p:spPr>
          <p:txBody>
            <a:bodyPr lIns="0" tIns="0" rIns="0" bIns="0" anchor="ctr" anchorCtr="0">
              <a:noAutofit/>
            </a:bodyPr>
            <a:lstStyle/>
            <a:p>
              <a:pPr marL="0" marR="0" lvl="0" indent="0" algn="ctr" rtl="0">
                <a:spcBef>
                  <a:spcPts val="0"/>
                </a:spcBef>
                <a:buNone/>
              </a:pPr>
              <a:endParaRPr sz="1400" b="1">
                <a:solidFill>
                  <a:srgbClr val="FFFFFF"/>
                </a:solidFill>
                <a:latin typeface="Arial"/>
                <a:ea typeface="Arial"/>
                <a:cs typeface="Arial"/>
                <a:sym typeface="Arial"/>
              </a:endParaRPr>
            </a:p>
          </p:txBody>
        </p:sp>
        <p:sp>
          <p:nvSpPr>
            <p:cNvPr id="180" name="Shape 180"/>
            <p:cNvSpPr txBox="1"/>
            <p:nvPr/>
          </p:nvSpPr>
          <p:spPr>
            <a:xfrm>
              <a:off x="374285" y="2931550"/>
              <a:ext cx="1123739" cy="307777"/>
            </a:xfrm>
            <a:prstGeom prst="rect">
              <a:avLst/>
            </a:prstGeom>
            <a:noFill/>
            <a:ln>
              <a:noFill/>
            </a:ln>
          </p:spPr>
          <p:txBody>
            <a:bodyPr lIns="91425" tIns="45700" rIns="91425" bIns="45700" anchor="ctr" anchorCtr="0">
              <a:noAutofit/>
            </a:bodyPr>
            <a:lstStyle/>
            <a:p>
              <a:pPr marL="0" marR="0" lvl="0" indent="0" algn="ctr" rtl="0">
                <a:spcBef>
                  <a:spcPts val="0"/>
                </a:spcBef>
                <a:buSzPct val="25000"/>
                <a:buNone/>
              </a:pPr>
              <a:r>
                <a:rPr lang="en-US" sz="1400" b="1">
                  <a:solidFill>
                    <a:srgbClr val="FFFFFF"/>
                  </a:solidFill>
                  <a:latin typeface="Arial"/>
                  <a:ea typeface="Arial"/>
                  <a:cs typeface="Arial"/>
                  <a:sym typeface="Arial"/>
                </a:rPr>
                <a:t>Dropwizard</a:t>
              </a:r>
            </a:p>
          </p:txBody>
        </p:sp>
      </p:grpSp>
      <p:sp>
        <p:nvSpPr>
          <p:cNvPr id="181" name="Shape 181"/>
          <p:cNvSpPr/>
          <p:nvPr/>
        </p:nvSpPr>
        <p:spPr>
          <a:xfrm>
            <a:off x="2457316" y="1186012"/>
            <a:ext cx="1176450" cy="1176450"/>
          </a:xfrm>
          <a:prstGeom prst="ellipse">
            <a:avLst/>
          </a:prstGeom>
          <a:gradFill>
            <a:gsLst>
              <a:gs pos="0">
                <a:srgbClr val="7F7F7F"/>
              </a:gs>
              <a:gs pos="35000">
                <a:srgbClr val="A5A5A5"/>
              </a:gs>
              <a:gs pos="100000">
                <a:srgbClr val="D8D8D8"/>
              </a:gs>
            </a:gsLst>
            <a:lin ang="16200000" scaled="0"/>
          </a:gradFill>
          <a:ln>
            <a:noFill/>
          </a:ln>
        </p:spPr>
        <p:txBody>
          <a:bodyPr lIns="0" tIns="0" rIns="0" bIns="0" anchor="ctr" anchorCtr="0">
            <a:noAutofit/>
          </a:bodyPr>
          <a:lstStyle/>
          <a:p>
            <a:pPr marL="0" marR="0" lvl="0" indent="0" algn="ctr" rtl="0">
              <a:spcBef>
                <a:spcPts val="0"/>
              </a:spcBef>
              <a:buSzPct val="25000"/>
              <a:buNone/>
            </a:pPr>
            <a:r>
              <a:rPr lang="en-US" sz="1400" b="1">
                <a:solidFill>
                  <a:srgbClr val="FFFFFF"/>
                </a:solidFill>
                <a:latin typeface="Arial"/>
                <a:ea typeface="Arial"/>
                <a:cs typeface="Arial"/>
                <a:sym typeface="Arial"/>
              </a:rPr>
              <a:t>Mesos</a:t>
            </a:r>
          </a:p>
        </p:txBody>
      </p:sp>
      <p:sp>
        <p:nvSpPr>
          <p:cNvPr id="182" name="Shape 182"/>
          <p:cNvSpPr/>
          <p:nvPr/>
        </p:nvSpPr>
        <p:spPr>
          <a:xfrm>
            <a:off x="7967550" y="2344013"/>
            <a:ext cx="1176450" cy="1176450"/>
          </a:xfrm>
          <a:prstGeom prst="ellipse">
            <a:avLst/>
          </a:prstGeom>
          <a:gradFill>
            <a:gsLst>
              <a:gs pos="0">
                <a:srgbClr val="7F7F7F"/>
              </a:gs>
              <a:gs pos="35000">
                <a:srgbClr val="A5A5A5"/>
              </a:gs>
              <a:gs pos="100000">
                <a:srgbClr val="D8D8D8"/>
              </a:gs>
            </a:gsLst>
            <a:lin ang="16200000" scaled="0"/>
          </a:gradFill>
          <a:ln>
            <a:noFill/>
          </a:ln>
        </p:spPr>
        <p:txBody>
          <a:bodyPr lIns="0" tIns="0" rIns="0" bIns="0" anchor="ctr" anchorCtr="0">
            <a:noAutofit/>
          </a:bodyPr>
          <a:lstStyle/>
          <a:p>
            <a:pPr marL="0" marR="0" lvl="0" indent="0" algn="ctr" rtl="0">
              <a:spcBef>
                <a:spcPts val="0"/>
              </a:spcBef>
              <a:buSzPct val="25000"/>
              <a:buNone/>
            </a:pPr>
            <a:r>
              <a:rPr lang="en-US" sz="1400" b="1">
                <a:solidFill>
                  <a:schemeClr val="lt1"/>
                </a:solidFill>
                <a:latin typeface="Arial"/>
                <a:ea typeface="Arial"/>
                <a:cs typeface="Arial"/>
                <a:sym typeface="Arial"/>
              </a:rPr>
              <a:t>Chronos</a:t>
            </a:r>
          </a:p>
        </p:txBody>
      </p:sp>
      <p:sp>
        <p:nvSpPr>
          <p:cNvPr id="183" name="Shape 183"/>
          <p:cNvSpPr/>
          <p:nvPr/>
        </p:nvSpPr>
        <p:spPr>
          <a:xfrm>
            <a:off x="4379773" y="2291025"/>
            <a:ext cx="1176450" cy="1176450"/>
          </a:xfrm>
          <a:prstGeom prst="ellipse">
            <a:avLst/>
          </a:prstGeom>
          <a:gradFill>
            <a:gsLst>
              <a:gs pos="0">
                <a:srgbClr val="7F7F7F"/>
              </a:gs>
              <a:gs pos="35000">
                <a:srgbClr val="A5A5A5"/>
              </a:gs>
              <a:gs pos="100000">
                <a:srgbClr val="D8D8D8"/>
              </a:gs>
            </a:gsLst>
            <a:lin ang="16200000" scaled="0"/>
          </a:gradFill>
          <a:ln>
            <a:noFill/>
          </a:ln>
        </p:spPr>
        <p:txBody>
          <a:bodyPr lIns="0" tIns="0" rIns="0" bIns="0" anchor="ctr" anchorCtr="0">
            <a:noAutofit/>
          </a:bodyPr>
          <a:lstStyle/>
          <a:p>
            <a:pPr marL="0" marR="0" lvl="0" indent="0" algn="ctr" rtl="0">
              <a:spcBef>
                <a:spcPts val="0"/>
              </a:spcBef>
              <a:buSzPct val="25000"/>
              <a:buNone/>
            </a:pPr>
            <a:r>
              <a:rPr lang="en-US" sz="1400" b="1">
                <a:solidFill>
                  <a:schemeClr val="dk1"/>
                </a:solidFill>
                <a:latin typeface="Arial"/>
                <a:ea typeface="Arial"/>
                <a:cs typeface="Arial"/>
                <a:sym typeface="Arial"/>
              </a:rPr>
              <a:t>Docker </a:t>
            </a:r>
          </a:p>
        </p:txBody>
      </p:sp>
      <p:sp>
        <p:nvSpPr>
          <p:cNvPr id="184" name="Shape 184"/>
          <p:cNvSpPr/>
          <p:nvPr/>
        </p:nvSpPr>
        <p:spPr>
          <a:xfrm>
            <a:off x="4967998" y="1133818"/>
            <a:ext cx="1176450" cy="1176450"/>
          </a:xfrm>
          <a:prstGeom prst="ellipse">
            <a:avLst/>
          </a:prstGeom>
          <a:gradFill>
            <a:gsLst>
              <a:gs pos="0">
                <a:srgbClr val="7F7F7F"/>
              </a:gs>
              <a:gs pos="35000">
                <a:srgbClr val="A5A5A5"/>
              </a:gs>
              <a:gs pos="100000">
                <a:srgbClr val="D8D8D8"/>
              </a:gs>
            </a:gsLst>
            <a:lin ang="16200000" scaled="0"/>
          </a:gradFill>
          <a:ln>
            <a:noFill/>
          </a:ln>
        </p:spPr>
        <p:txBody>
          <a:bodyPr lIns="0" tIns="0" rIns="0" bIns="0" anchor="ctr" anchorCtr="0">
            <a:noAutofit/>
          </a:bodyPr>
          <a:lstStyle/>
          <a:p>
            <a:pPr lvl="0" algn="ctr" rtl="0">
              <a:spcBef>
                <a:spcPts val="0"/>
              </a:spcBef>
              <a:buSzPct val="25000"/>
              <a:buNone/>
            </a:pPr>
            <a:r>
              <a:rPr lang="en-US" sz="1100" b="1">
                <a:solidFill>
                  <a:schemeClr val="lt1"/>
                </a:solidFill>
              </a:rPr>
              <a:t>Kubernetes</a:t>
            </a:r>
          </a:p>
        </p:txBody>
      </p:sp>
      <p:sp>
        <p:nvSpPr>
          <p:cNvPr id="185" name="Shape 185"/>
          <p:cNvSpPr/>
          <p:nvPr/>
        </p:nvSpPr>
        <p:spPr>
          <a:xfrm>
            <a:off x="7615035" y="1414969"/>
            <a:ext cx="1176450" cy="1176450"/>
          </a:xfrm>
          <a:prstGeom prst="ellipse">
            <a:avLst/>
          </a:prstGeom>
          <a:gradFill>
            <a:gsLst>
              <a:gs pos="0">
                <a:srgbClr val="205867"/>
              </a:gs>
              <a:gs pos="35000">
                <a:schemeClr val="accent5"/>
              </a:gs>
              <a:gs pos="100000">
                <a:srgbClr val="B6DDE7"/>
              </a:gs>
            </a:gsLst>
            <a:lin ang="16200000" scaled="0"/>
          </a:gradFill>
          <a:ln>
            <a:noFill/>
          </a:ln>
        </p:spPr>
        <p:txBody>
          <a:bodyPr lIns="0" tIns="0" rIns="0" bIns="0" anchor="ctr" anchorCtr="0">
            <a:noAutofit/>
          </a:bodyPr>
          <a:lstStyle/>
          <a:p>
            <a:pPr marL="0" marR="0" lvl="0" indent="0" algn="ctr" rtl="0">
              <a:spcBef>
                <a:spcPts val="0"/>
              </a:spcBef>
              <a:buSzPct val="25000"/>
              <a:buNone/>
            </a:pPr>
            <a:r>
              <a:rPr lang="en-US" sz="1400" b="1">
                <a:solidFill>
                  <a:srgbClr val="FFFFFF"/>
                </a:solidFill>
                <a:latin typeface="Arial"/>
                <a:ea typeface="Arial"/>
                <a:cs typeface="Arial"/>
                <a:sym typeface="Arial"/>
              </a:rPr>
              <a:t>SALT</a:t>
            </a:r>
          </a:p>
        </p:txBody>
      </p:sp>
      <p:sp>
        <p:nvSpPr>
          <p:cNvPr id="186" name="Shape 186"/>
          <p:cNvSpPr/>
          <p:nvPr/>
        </p:nvSpPr>
        <p:spPr>
          <a:xfrm>
            <a:off x="1584779" y="1915048"/>
            <a:ext cx="1176450" cy="1176450"/>
          </a:xfrm>
          <a:prstGeom prst="ellipse">
            <a:avLst/>
          </a:prstGeom>
          <a:gradFill>
            <a:gsLst>
              <a:gs pos="0">
                <a:srgbClr val="205867"/>
              </a:gs>
              <a:gs pos="35000">
                <a:schemeClr val="accent5"/>
              </a:gs>
              <a:gs pos="100000">
                <a:srgbClr val="B6DDE7"/>
              </a:gs>
            </a:gsLst>
            <a:lin ang="16200000" scaled="0"/>
          </a:gradFill>
          <a:ln>
            <a:noFill/>
          </a:ln>
        </p:spPr>
        <p:txBody>
          <a:bodyPr lIns="0" tIns="0" rIns="0" bIns="0" anchor="ctr" anchorCtr="0">
            <a:noAutofit/>
          </a:bodyPr>
          <a:lstStyle/>
          <a:p>
            <a:pPr marL="0" marR="0" lvl="0" indent="0" algn="ctr" rtl="0">
              <a:spcBef>
                <a:spcPts val="0"/>
              </a:spcBef>
              <a:buSzPct val="25000"/>
              <a:buNone/>
            </a:pPr>
            <a:r>
              <a:rPr lang="en-US" sz="1400" b="1">
                <a:solidFill>
                  <a:schemeClr val="lt1"/>
                </a:solidFill>
                <a:latin typeface="Arial"/>
                <a:ea typeface="Arial"/>
                <a:cs typeface="Arial"/>
                <a:sym typeface="Arial"/>
              </a:rPr>
              <a:t>Chef</a:t>
            </a:r>
          </a:p>
        </p:txBody>
      </p:sp>
      <p:sp>
        <p:nvSpPr>
          <p:cNvPr id="187" name="Shape 187"/>
          <p:cNvSpPr/>
          <p:nvPr/>
        </p:nvSpPr>
        <p:spPr>
          <a:xfrm>
            <a:off x="6087669" y="1212320"/>
            <a:ext cx="1176450" cy="1176450"/>
          </a:xfrm>
          <a:prstGeom prst="ellipse">
            <a:avLst/>
          </a:prstGeom>
          <a:gradFill>
            <a:gsLst>
              <a:gs pos="0">
                <a:srgbClr val="205867"/>
              </a:gs>
              <a:gs pos="35000">
                <a:schemeClr val="accent5"/>
              </a:gs>
              <a:gs pos="100000">
                <a:srgbClr val="B6DDE7"/>
              </a:gs>
            </a:gsLst>
            <a:lin ang="16200000" scaled="0"/>
          </a:gradFill>
          <a:ln>
            <a:noFill/>
          </a:ln>
        </p:spPr>
        <p:txBody>
          <a:bodyPr lIns="0" tIns="0" rIns="0" bIns="0" anchor="ctr" anchorCtr="0">
            <a:noAutofit/>
          </a:bodyPr>
          <a:lstStyle/>
          <a:p>
            <a:pPr marL="0" marR="0" lvl="0" indent="0" algn="ctr" rtl="0">
              <a:spcBef>
                <a:spcPts val="0"/>
              </a:spcBef>
              <a:buSzPct val="25000"/>
              <a:buNone/>
            </a:pPr>
            <a:r>
              <a:rPr lang="en-US" sz="1400" b="1">
                <a:solidFill>
                  <a:schemeClr val="dk1"/>
                </a:solidFill>
                <a:latin typeface="Arial"/>
                <a:ea typeface="Arial"/>
                <a:cs typeface="Arial"/>
                <a:sym typeface="Arial"/>
              </a:rPr>
              <a:t>Puppet</a:t>
            </a:r>
          </a:p>
        </p:txBody>
      </p:sp>
      <p:sp>
        <p:nvSpPr>
          <p:cNvPr id="188" name="Shape 188"/>
          <p:cNvSpPr/>
          <p:nvPr/>
        </p:nvSpPr>
        <p:spPr>
          <a:xfrm>
            <a:off x="2857937" y="2163235"/>
            <a:ext cx="1176450" cy="1176450"/>
          </a:xfrm>
          <a:prstGeom prst="ellipse">
            <a:avLst/>
          </a:prstGeom>
          <a:gradFill>
            <a:gsLst>
              <a:gs pos="0">
                <a:srgbClr val="205867"/>
              </a:gs>
              <a:gs pos="35000">
                <a:schemeClr val="accent5"/>
              </a:gs>
              <a:gs pos="100000">
                <a:srgbClr val="B6DDE7"/>
              </a:gs>
            </a:gsLst>
            <a:lin ang="16200000" scaled="0"/>
          </a:gradFill>
          <a:ln>
            <a:noFill/>
          </a:ln>
        </p:spPr>
        <p:txBody>
          <a:bodyPr lIns="0" tIns="0" rIns="0" bIns="0" anchor="ctr" anchorCtr="0">
            <a:noAutofit/>
          </a:bodyPr>
          <a:lstStyle/>
          <a:p>
            <a:pPr lvl="0" algn="ctr" rtl="0">
              <a:spcBef>
                <a:spcPts val="0"/>
              </a:spcBef>
              <a:buNone/>
            </a:pPr>
            <a:r>
              <a:rPr lang="en-US" b="1">
                <a:solidFill>
                  <a:schemeClr val="lt1"/>
                </a:solidFill>
              </a:rPr>
              <a:t>Ansible</a:t>
            </a:r>
          </a:p>
        </p:txBody>
      </p:sp>
      <p:cxnSp>
        <p:nvCxnSpPr>
          <p:cNvPr id="189" name="Shape 189"/>
          <p:cNvCxnSpPr/>
          <p:nvPr/>
        </p:nvCxnSpPr>
        <p:spPr>
          <a:xfrm rot="10800000" flipH="1">
            <a:off x="2030440" y="3091498"/>
            <a:ext cx="2522482" cy="375977"/>
          </a:xfrm>
          <a:prstGeom prst="straightConnector1">
            <a:avLst/>
          </a:prstGeom>
          <a:noFill/>
          <a:ln w="25400" cap="flat" cmpd="sng">
            <a:solidFill>
              <a:schemeClr val="accent6"/>
            </a:solidFill>
            <a:prstDash val="solid"/>
            <a:round/>
            <a:headEnd type="none" w="med" len="med"/>
            <a:tailEnd type="none" w="med" len="med"/>
          </a:ln>
        </p:spPr>
      </p:cxnSp>
      <p:cxnSp>
        <p:nvCxnSpPr>
          <p:cNvPr id="190" name="Shape 190"/>
          <p:cNvCxnSpPr/>
          <p:nvPr/>
        </p:nvCxnSpPr>
        <p:spPr>
          <a:xfrm rot="10800000" flipH="1">
            <a:off x="5374262" y="2085717"/>
            <a:ext cx="979191" cy="610487"/>
          </a:xfrm>
          <a:prstGeom prst="straightConnector1">
            <a:avLst/>
          </a:prstGeom>
          <a:noFill/>
          <a:ln w="25400" cap="flat" cmpd="sng">
            <a:solidFill>
              <a:schemeClr val="accent6"/>
            </a:solidFill>
            <a:prstDash val="solid"/>
            <a:round/>
            <a:headEnd type="none" w="med" len="med"/>
            <a:tailEnd type="none" w="med" len="med"/>
          </a:ln>
        </p:spPr>
      </p:cxnSp>
      <p:sp>
        <p:nvSpPr>
          <p:cNvPr id="191" name="Shape 191"/>
          <p:cNvSpPr/>
          <p:nvPr/>
        </p:nvSpPr>
        <p:spPr>
          <a:xfrm>
            <a:off x="0" y="648097"/>
            <a:ext cx="914400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a:solidFill>
                  <a:srgbClr val="7F7F7F"/>
                </a:solidFill>
                <a:latin typeface="Arial"/>
                <a:ea typeface="Arial"/>
                <a:cs typeface="Arial"/>
                <a:sym typeface="Arial"/>
              </a:rPr>
              <a:t>Cloud adoption with non-cloud native applications, un-opinionated tools and adhoc automation </a:t>
            </a:r>
          </a:p>
        </p:txBody>
      </p:sp>
      <p:sp>
        <p:nvSpPr>
          <p:cNvPr id="192" name="Shape 192"/>
          <p:cNvSpPr/>
          <p:nvPr/>
        </p:nvSpPr>
        <p:spPr>
          <a:xfrm>
            <a:off x="7127924" y="3038888"/>
            <a:ext cx="1176450" cy="1176450"/>
          </a:xfrm>
          <a:prstGeom prst="ellipse">
            <a:avLst/>
          </a:prstGeom>
          <a:solidFill>
            <a:schemeClr val="accent2"/>
          </a:solidFill>
          <a:ln>
            <a:noFill/>
          </a:ln>
        </p:spPr>
        <p:txBody>
          <a:bodyPr lIns="0" tIns="0" rIns="0" bIns="0" anchor="ctr" anchorCtr="0">
            <a:noAutofit/>
          </a:bodyPr>
          <a:lstStyle/>
          <a:p>
            <a:pPr marL="0" marR="0" lvl="0" indent="0" algn="ctr" rtl="0">
              <a:spcBef>
                <a:spcPts val="0"/>
              </a:spcBef>
              <a:buNone/>
            </a:pPr>
            <a:endParaRPr sz="1400" b="1">
              <a:solidFill>
                <a:srgbClr val="FFFFFF"/>
              </a:solidFill>
              <a:latin typeface="Arial"/>
              <a:ea typeface="Arial"/>
              <a:cs typeface="Arial"/>
              <a:sym typeface="Arial"/>
            </a:endParaRPr>
          </a:p>
        </p:txBody>
      </p:sp>
      <p:sp>
        <p:nvSpPr>
          <p:cNvPr id="193" name="Shape 193"/>
          <p:cNvSpPr/>
          <p:nvPr/>
        </p:nvSpPr>
        <p:spPr>
          <a:xfrm>
            <a:off x="99813" y="2238735"/>
            <a:ext cx="1176450" cy="1176450"/>
          </a:xfrm>
          <a:prstGeom prst="ellipse">
            <a:avLst/>
          </a:prstGeom>
          <a:solidFill>
            <a:schemeClr val="accent2"/>
          </a:solidFill>
          <a:ln>
            <a:noFill/>
          </a:ln>
        </p:spPr>
        <p:txBody>
          <a:bodyPr lIns="0" tIns="0" rIns="0" bIns="0" anchor="ctr" anchorCtr="0">
            <a:noAutofit/>
          </a:bodyPr>
          <a:lstStyle/>
          <a:p>
            <a:pPr marL="0" marR="0" lvl="0" indent="0" algn="ctr" rtl="0">
              <a:spcBef>
                <a:spcPts val="0"/>
              </a:spcBef>
              <a:buSzPct val="25000"/>
              <a:buNone/>
            </a:pPr>
            <a:r>
              <a:rPr lang="en-US" sz="1400" b="1">
                <a:solidFill>
                  <a:srgbClr val="FFFFFF"/>
                </a:solidFill>
                <a:latin typeface="Arial"/>
                <a:ea typeface="Arial"/>
                <a:cs typeface="Arial"/>
                <a:sym typeface="Arial"/>
              </a:rPr>
              <a:t>Amazon Web Services</a:t>
            </a:r>
          </a:p>
        </p:txBody>
      </p:sp>
      <p:sp>
        <p:nvSpPr>
          <p:cNvPr id="194" name="Shape 194"/>
          <p:cNvSpPr/>
          <p:nvPr/>
        </p:nvSpPr>
        <p:spPr>
          <a:xfrm>
            <a:off x="7127924" y="3491766"/>
            <a:ext cx="1176450" cy="30777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1">
                <a:solidFill>
                  <a:schemeClr val="dk1"/>
                </a:solidFill>
                <a:latin typeface="Arial"/>
                <a:ea typeface="Arial"/>
                <a:cs typeface="Arial"/>
                <a:sym typeface="Arial"/>
              </a:rPr>
              <a:t>OpenStack</a:t>
            </a:r>
          </a:p>
        </p:txBody>
      </p:sp>
      <p:cxnSp>
        <p:nvCxnSpPr>
          <p:cNvPr id="195" name="Shape 195"/>
          <p:cNvCxnSpPr/>
          <p:nvPr/>
        </p:nvCxnSpPr>
        <p:spPr>
          <a:xfrm rot="10800000">
            <a:off x="7006166" y="2085716"/>
            <a:ext cx="608869" cy="1088518"/>
          </a:xfrm>
          <a:prstGeom prst="straightConnector1">
            <a:avLst/>
          </a:prstGeom>
          <a:noFill/>
          <a:ln w="25400" cap="flat" cmpd="sng">
            <a:solidFill>
              <a:schemeClr val="accent6"/>
            </a:solidFill>
            <a:prstDash val="solid"/>
            <a:round/>
            <a:headEnd type="none" w="med" len="med"/>
            <a:tailEnd type="none" w="med" len="med"/>
          </a:ln>
        </p:spPr>
      </p:cxnSp>
      <p:sp>
        <p:nvSpPr>
          <p:cNvPr id="196" name="Shape 196"/>
          <p:cNvSpPr txBox="1"/>
          <p:nvPr/>
        </p:nvSpPr>
        <p:spPr>
          <a:xfrm>
            <a:off x="6900259" y="4465287"/>
            <a:ext cx="1635299" cy="584776"/>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Clr>
                <a:srgbClr val="C0504D"/>
              </a:buClr>
              <a:buSzPct val="25000"/>
              <a:buFont typeface="Arial"/>
              <a:buNone/>
            </a:pPr>
            <a:r>
              <a:rPr lang="en-US" sz="1600" b="1" i="0" u="none" strike="noStrike" cap="none">
                <a:solidFill>
                  <a:srgbClr val="C0504D"/>
                </a:solidFill>
                <a:latin typeface="Arial"/>
                <a:ea typeface="Arial"/>
                <a:cs typeface="Arial"/>
                <a:sym typeface="Arial"/>
              </a:rPr>
              <a:t>Cloud</a:t>
            </a:r>
          </a:p>
          <a:p>
            <a:pPr marL="0" marR="0" lvl="0" indent="0" algn="ctr" rtl="0">
              <a:spcBef>
                <a:spcPts val="0"/>
              </a:spcBef>
              <a:buClr>
                <a:srgbClr val="C0504D"/>
              </a:buClr>
              <a:buSzPct val="25000"/>
              <a:buFont typeface="Arial"/>
              <a:buNone/>
            </a:pPr>
            <a:r>
              <a:rPr lang="en-US" sz="1600" b="1" i="0" u="none" strike="noStrike" cap="none">
                <a:solidFill>
                  <a:srgbClr val="C0504D"/>
                </a:solidFill>
                <a:latin typeface="Arial"/>
                <a:ea typeface="Arial"/>
                <a:cs typeface="Arial"/>
                <a:sym typeface="Arial"/>
              </a:rPr>
              <a:t>Infrastructure</a:t>
            </a:r>
          </a:p>
        </p:txBody>
      </p:sp>
    </p:spTree>
  </p:cSld>
  <p:clrMapOvr>
    <a:masterClrMapping/>
  </p:clrMapOvr>
  <p:transition xmlns:p14="http://schemas.microsoft.com/office/powerpoint/2010/mai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Shape 652"/>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40</a:t>
            </a:fld>
            <a:endParaRPr lang="en-US" sz="800" b="0" i="0" u="none" strike="noStrike" cap="none">
              <a:solidFill>
                <a:srgbClr val="808080"/>
              </a:solidFill>
              <a:latin typeface="Arial"/>
              <a:ea typeface="Arial"/>
              <a:cs typeface="Arial"/>
              <a:sym typeface="Arial"/>
            </a:endParaRPr>
          </a:p>
        </p:txBody>
      </p:sp>
      <p:grpSp>
        <p:nvGrpSpPr>
          <p:cNvPr id="653" name="Shape 653"/>
          <p:cNvGrpSpPr/>
          <p:nvPr/>
        </p:nvGrpSpPr>
        <p:grpSpPr>
          <a:xfrm>
            <a:off x="5469016" y="104620"/>
            <a:ext cx="3037444" cy="891671"/>
            <a:chOff x="0" y="0"/>
            <a:chExt cx="3037442" cy="891669"/>
          </a:xfrm>
        </p:grpSpPr>
        <p:sp>
          <p:nvSpPr>
            <p:cNvPr id="654" name="Shape 654"/>
            <p:cNvSpPr/>
            <p:nvPr/>
          </p:nvSpPr>
          <p:spPr>
            <a:xfrm>
              <a:off x="784502" y="221688"/>
              <a:ext cx="2252940" cy="575637"/>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runtime and container</a:t>
              </a:r>
            </a:p>
          </p:txBody>
        </p:sp>
        <p:pic>
          <p:nvPicPr>
            <p:cNvPr id="655" name="Shape 655"/>
            <p:cNvPicPr preferRelativeResize="0"/>
            <p:nvPr/>
          </p:nvPicPr>
          <p:blipFill rotWithShape="1">
            <a:blip r:embed="rId3">
              <a:alphaModFix/>
            </a:blip>
            <a:srcRect/>
            <a:stretch/>
          </p:blipFill>
          <p:spPr>
            <a:xfrm>
              <a:off x="0" y="0"/>
              <a:ext cx="891668" cy="891669"/>
            </a:xfrm>
            <a:prstGeom prst="rect">
              <a:avLst/>
            </a:prstGeom>
            <a:noFill/>
            <a:ln>
              <a:noFill/>
            </a:ln>
          </p:spPr>
        </p:pic>
      </p:grpSp>
      <p:pic>
        <p:nvPicPr>
          <p:cNvPr id="656" name="Shape 656"/>
          <p:cNvPicPr preferRelativeResize="0"/>
          <p:nvPr/>
        </p:nvPicPr>
        <p:blipFill rotWithShape="1">
          <a:blip r:embed="rId4">
            <a:alphaModFix/>
          </a:blip>
          <a:srcRect/>
          <a:stretch/>
        </p:blipFill>
        <p:spPr>
          <a:xfrm>
            <a:off x="399917" y="504210"/>
            <a:ext cx="1209444" cy="1511806"/>
          </a:xfrm>
          <a:prstGeom prst="rect">
            <a:avLst/>
          </a:prstGeom>
          <a:noFill/>
          <a:ln>
            <a:noFill/>
          </a:ln>
        </p:spPr>
      </p:pic>
      <p:pic>
        <p:nvPicPr>
          <p:cNvPr id="657" name="Shape 657"/>
          <p:cNvPicPr preferRelativeResize="0"/>
          <p:nvPr/>
        </p:nvPicPr>
        <p:blipFill rotWithShape="1">
          <a:blip r:embed="rId5">
            <a:alphaModFix/>
          </a:blip>
          <a:srcRect/>
          <a:stretch/>
        </p:blipFill>
        <p:spPr>
          <a:xfrm>
            <a:off x="1966363" y="988166"/>
            <a:ext cx="2585380" cy="543891"/>
          </a:xfrm>
          <a:prstGeom prst="rect">
            <a:avLst/>
          </a:prstGeom>
          <a:noFill/>
          <a:ln>
            <a:noFill/>
          </a:ln>
        </p:spPr>
      </p:pic>
      <p:grpSp>
        <p:nvGrpSpPr>
          <p:cNvPr id="658" name="Shape 658"/>
          <p:cNvGrpSpPr/>
          <p:nvPr/>
        </p:nvGrpSpPr>
        <p:grpSpPr>
          <a:xfrm>
            <a:off x="5033800" y="1773059"/>
            <a:ext cx="3507447" cy="882512"/>
            <a:chOff x="267585" y="85153"/>
            <a:chExt cx="3507445" cy="882511"/>
          </a:xfrm>
        </p:grpSpPr>
        <p:sp>
          <p:nvSpPr>
            <p:cNvPr id="659" name="Shape 659"/>
            <p:cNvSpPr/>
            <p:nvPr/>
          </p:nvSpPr>
          <p:spPr>
            <a:xfrm>
              <a:off x="720868" y="266622"/>
              <a:ext cx="3054162" cy="7010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load-balancing, SSL termination and dynamic routing</a:t>
              </a:r>
            </a:p>
          </p:txBody>
        </p:sp>
        <p:pic>
          <p:nvPicPr>
            <p:cNvPr id="660" name="Shape 660"/>
            <p:cNvPicPr preferRelativeResize="0"/>
            <p:nvPr/>
          </p:nvPicPr>
          <p:blipFill rotWithShape="1">
            <a:blip r:embed="rId6">
              <a:alphaModFix/>
            </a:blip>
            <a:srcRect/>
            <a:stretch/>
          </p:blipFill>
          <p:spPr>
            <a:xfrm>
              <a:off x="267585" y="85153"/>
              <a:ext cx="582821" cy="725777"/>
            </a:xfrm>
            <a:prstGeom prst="rect">
              <a:avLst/>
            </a:prstGeom>
            <a:noFill/>
            <a:ln>
              <a:noFill/>
            </a:ln>
          </p:spPr>
        </p:pic>
      </p:grpSp>
      <p:grpSp>
        <p:nvGrpSpPr>
          <p:cNvPr id="661" name="Shape 661"/>
          <p:cNvGrpSpPr/>
          <p:nvPr/>
        </p:nvGrpSpPr>
        <p:grpSpPr>
          <a:xfrm>
            <a:off x="5300417" y="2544359"/>
            <a:ext cx="3361841" cy="1108398"/>
            <a:chOff x="-139700" y="-616952"/>
            <a:chExt cx="3361838" cy="1108397"/>
          </a:xfrm>
        </p:grpSpPr>
        <p:sp>
          <p:nvSpPr>
            <p:cNvPr id="662" name="Shape 662"/>
            <p:cNvSpPr/>
            <p:nvPr/>
          </p:nvSpPr>
          <p:spPr>
            <a:xfrm>
              <a:off x="-139700" y="-452141"/>
              <a:ext cx="3054162" cy="599440"/>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700" b="0" i="0" u="none" strike="noStrike" cap="none">
                  <a:solidFill>
                    <a:srgbClr val="848387"/>
                  </a:solidFill>
                  <a:latin typeface="Corben"/>
                  <a:ea typeface="Corben"/>
                  <a:cs typeface="Corben"/>
                  <a:sym typeface="Corben"/>
                </a:rPr>
                <a:t>Setup / config High Availability</a:t>
              </a:r>
            </a:p>
          </p:txBody>
        </p:sp>
        <p:pic>
          <p:nvPicPr>
            <p:cNvPr id="663" name="Shape 663"/>
            <p:cNvPicPr preferRelativeResize="0"/>
            <p:nvPr/>
          </p:nvPicPr>
          <p:blipFill rotWithShape="1">
            <a:blip r:embed="rId7">
              <a:alphaModFix/>
            </a:blip>
            <a:srcRect/>
            <a:stretch/>
          </p:blipFill>
          <p:spPr>
            <a:xfrm>
              <a:off x="2217191" y="-616952"/>
              <a:ext cx="1004947" cy="1108397"/>
            </a:xfrm>
            <a:prstGeom prst="rect">
              <a:avLst/>
            </a:prstGeom>
            <a:noFill/>
            <a:ln>
              <a:noFill/>
            </a:ln>
          </p:spPr>
        </p:pic>
      </p:grpSp>
      <p:sp>
        <p:nvSpPr>
          <p:cNvPr id="664" name="Shape 664"/>
          <p:cNvSpPr/>
          <p:nvPr/>
        </p:nvSpPr>
        <p:spPr>
          <a:xfrm>
            <a:off x="2176705" y="656518"/>
            <a:ext cx="1602988"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grpSp>
        <p:nvGrpSpPr>
          <p:cNvPr id="665" name="Shape 665"/>
          <p:cNvGrpSpPr/>
          <p:nvPr/>
        </p:nvGrpSpPr>
        <p:grpSpPr>
          <a:xfrm>
            <a:off x="5061573" y="990795"/>
            <a:ext cx="3354054" cy="953838"/>
            <a:chOff x="514045" y="-62595"/>
            <a:chExt cx="3354052" cy="953835"/>
          </a:xfrm>
        </p:grpSpPr>
        <p:pic>
          <p:nvPicPr>
            <p:cNvPr id="666" name="Shape 666"/>
            <p:cNvPicPr preferRelativeResize="0"/>
            <p:nvPr/>
          </p:nvPicPr>
          <p:blipFill rotWithShape="1">
            <a:blip r:embed="rId8">
              <a:alphaModFix/>
            </a:blip>
            <a:srcRect/>
            <a:stretch/>
          </p:blipFill>
          <p:spPr>
            <a:xfrm>
              <a:off x="3087685" y="-62595"/>
              <a:ext cx="780411" cy="953835"/>
            </a:xfrm>
            <a:prstGeom prst="rect">
              <a:avLst/>
            </a:prstGeom>
            <a:noFill/>
            <a:ln>
              <a:noFill/>
            </a:ln>
          </p:spPr>
        </p:pic>
        <p:sp>
          <p:nvSpPr>
            <p:cNvPr id="667" name="Shape 667"/>
            <p:cNvSpPr/>
            <p:nvPr/>
          </p:nvSpPr>
          <p:spPr>
            <a:xfrm>
              <a:off x="514045" y="117317"/>
              <a:ext cx="3144307" cy="486384"/>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services (db, </a:t>
              </a:r>
            </a:p>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messaging, hadoop, …)</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61"/>
                                        </p:tgtEl>
                                        <p:attrNameLst>
                                          <p:attrName>style.visibility</p:attrName>
                                        </p:attrNameLst>
                                      </p:cBhvr>
                                      <p:to>
                                        <p:strVal val="visible"/>
                                      </p:to>
                                    </p:set>
                                    <p:anim calcmode="lin" valueType="num">
                                      <p:cBhvr additive="base">
                                        <p:cTn id="7" dur="750"/>
                                        <p:tgtEl>
                                          <p:spTgt spid="661"/>
                                        </p:tgtEl>
                                        <p:attrNameLst>
                                          <p:attrName>ppt_w</p:attrName>
                                        </p:attrNameLst>
                                      </p:cBhvr>
                                      <p:tavLst>
                                        <p:tav tm="0">
                                          <p:val>
                                            <p:strVal val="0"/>
                                          </p:val>
                                        </p:tav>
                                        <p:tav tm="100000">
                                          <p:val>
                                            <p:strVal val="#ppt_w"/>
                                          </p:val>
                                        </p:tav>
                                      </p:tavLst>
                                    </p:anim>
                                    <p:anim calcmode="lin" valueType="num">
                                      <p:cBhvr additive="base">
                                        <p:cTn id="8" dur="750"/>
                                        <p:tgtEl>
                                          <p:spTgt spid="66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Shape 672"/>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41</a:t>
            </a:fld>
            <a:endParaRPr lang="en-US" sz="800" b="0" i="0" u="none" strike="noStrike" cap="none">
              <a:solidFill>
                <a:srgbClr val="808080"/>
              </a:solidFill>
              <a:latin typeface="Arial"/>
              <a:ea typeface="Arial"/>
              <a:cs typeface="Arial"/>
              <a:sym typeface="Arial"/>
            </a:endParaRPr>
          </a:p>
        </p:txBody>
      </p:sp>
      <p:grpSp>
        <p:nvGrpSpPr>
          <p:cNvPr id="673" name="Shape 673"/>
          <p:cNvGrpSpPr/>
          <p:nvPr/>
        </p:nvGrpSpPr>
        <p:grpSpPr>
          <a:xfrm>
            <a:off x="5469016" y="104620"/>
            <a:ext cx="3037444" cy="891671"/>
            <a:chOff x="0" y="0"/>
            <a:chExt cx="3037442" cy="891669"/>
          </a:xfrm>
        </p:grpSpPr>
        <p:sp>
          <p:nvSpPr>
            <p:cNvPr id="674" name="Shape 674"/>
            <p:cNvSpPr/>
            <p:nvPr/>
          </p:nvSpPr>
          <p:spPr>
            <a:xfrm>
              <a:off x="784502" y="221688"/>
              <a:ext cx="2252940" cy="575637"/>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runtime and container</a:t>
              </a:r>
            </a:p>
          </p:txBody>
        </p:sp>
        <p:pic>
          <p:nvPicPr>
            <p:cNvPr id="675" name="Shape 675"/>
            <p:cNvPicPr preferRelativeResize="0"/>
            <p:nvPr/>
          </p:nvPicPr>
          <p:blipFill rotWithShape="1">
            <a:blip r:embed="rId3">
              <a:alphaModFix/>
            </a:blip>
            <a:srcRect/>
            <a:stretch/>
          </p:blipFill>
          <p:spPr>
            <a:xfrm>
              <a:off x="0" y="0"/>
              <a:ext cx="891668" cy="891669"/>
            </a:xfrm>
            <a:prstGeom prst="rect">
              <a:avLst/>
            </a:prstGeom>
            <a:noFill/>
            <a:ln>
              <a:noFill/>
            </a:ln>
          </p:spPr>
        </p:pic>
      </p:grpSp>
      <p:pic>
        <p:nvPicPr>
          <p:cNvPr id="676" name="Shape 676"/>
          <p:cNvPicPr preferRelativeResize="0"/>
          <p:nvPr/>
        </p:nvPicPr>
        <p:blipFill rotWithShape="1">
          <a:blip r:embed="rId4">
            <a:alphaModFix/>
          </a:blip>
          <a:srcRect/>
          <a:stretch/>
        </p:blipFill>
        <p:spPr>
          <a:xfrm>
            <a:off x="399917" y="504210"/>
            <a:ext cx="1209444" cy="1511806"/>
          </a:xfrm>
          <a:prstGeom prst="rect">
            <a:avLst/>
          </a:prstGeom>
          <a:noFill/>
          <a:ln>
            <a:noFill/>
          </a:ln>
        </p:spPr>
      </p:pic>
      <p:pic>
        <p:nvPicPr>
          <p:cNvPr id="677" name="Shape 677"/>
          <p:cNvPicPr preferRelativeResize="0"/>
          <p:nvPr/>
        </p:nvPicPr>
        <p:blipFill rotWithShape="1">
          <a:blip r:embed="rId5">
            <a:alphaModFix/>
          </a:blip>
          <a:srcRect/>
          <a:stretch/>
        </p:blipFill>
        <p:spPr>
          <a:xfrm>
            <a:off x="1966363" y="988166"/>
            <a:ext cx="2585380" cy="543891"/>
          </a:xfrm>
          <a:prstGeom prst="rect">
            <a:avLst/>
          </a:prstGeom>
          <a:noFill/>
          <a:ln>
            <a:noFill/>
          </a:ln>
        </p:spPr>
      </p:pic>
      <p:grpSp>
        <p:nvGrpSpPr>
          <p:cNvPr id="678" name="Shape 678"/>
          <p:cNvGrpSpPr/>
          <p:nvPr/>
        </p:nvGrpSpPr>
        <p:grpSpPr>
          <a:xfrm>
            <a:off x="5033800" y="1773059"/>
            <a:ext cx="3507447" cy="882512"/>
            <a:chOff x="267585" y="85153"/>
            <a:chExt cx="3507445" cy="882511"/>
          </a:xfrm>
        </p:grpSpPr>
        <p:sp>
          <p:nvSpPr>
            <p:cNvPr id="679" name="Shape 679"/>
            <p:cNvSpPr/>
            <p:nvPr/>
          </p:nvSpPr>
          <p:spPr>
            <a:xfrm>
              <a:off x="720868" y="266622"/>
              <a:ext cx="3054162" cy="7010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load-balancing, SSL termination and dynamic routing</a:t>
              </a:r>
            </a:p>
          </p:txBody>
        </p:sp>
        <p:pic>
          <p:nvPicPr>
            <p:cNvPr id="680" name="Shape 680"/>
            <p:cNvPicPr preferRelativeResize="0"/>
            <p:nvPr/>
          </p:nvPicPr>
          <p:blipFill rotWithShape="1">
            <a:blip r:embed="rId6">
              <a:alphaModFix/>
            </a:blip>
            <a:srcRect/>
            <a:stretch/>
          </p:blipFill>
          <p:spPr>
            <a:xfrm>
              <a:off x="267585" y="85153"/>
              <a:ext cx="582821" cy="725777"/>
            </a:xfrm>
            <a:prstGeom prst="rect">
              <a:avLst/>
            </a:prstGeom>
            <a:noFill/>
            <a:ln>
              <a:noFill/>
            </a:ln>
          </p:spPr>
        </p:pic>
      </p:grpSp>
      <p:grpSp>
        <p:nvGrpSpPr>
          <p:cNvPr id="681" name="Shape 681"/>
          <p:cNvGrpSpPr/>
          <p:nvPr/>
        </p:nvGrpSpPr>
        <p:grpSpPr>
          <a:xfrm>
            <a:off x="5783018" y="2607860"/>
            <a:ext cx="3054163" cy="802064"/>
            <a:chOff x="342900" y="-553452"/>
            <a:chExt cx="3054162" cy="802064"/>
          </a:xfrm>
        </p:grpSpPr>
        <p:sp>
          <p:nvSpPr>
            <p:cNvPr id="682" name="Shape 682"/>
            <p:cNvSpPr/>
            <p:nvPr/>
          </p:nvSpPr>
          <p:spPr>
            <a:xfrm>
              <a:off x="342900" y="-465506"/>
              <a:ext cx="3054162" cy="4978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 config High Availability</a:t>
              </a:r>
            </a:p>
          </p:txBody>
        </p:sp>
        <p:pic>
          <p:nvPicPr>
            <p:cNvPr id="683" name="Shape 683"/>
            <p:cNvPicPr preferRelativeResize="0"/>
            <p:nvPr/>
          </p:nvPicPr>
          <p:blipFill rotWithShape="1">
            <a:blip r:embed="rId7">
              <a:alphaModFix/>
            </a:blip>
            <a:srcRect/>
            <a:stretch/>
          </p:blipFill>
          <p:spPr>
            <a:xfrm>
              <a:off x="2306091" y="-553452"/>
              <a:ext cx="727204" cy="802064"/>
            </a:xfrm>
            <a:prstGeom prst="rect">
              <a:avLst/>
            </a:prstGeom>
            <a:noFill/>
            <a:ln>
              <a:noFill/>
            </a:ln>
          </p:spPr>
        </p:pic>
      </p:grpSp>
      <p:grpSp>
        <p:nvGrpSpPr>
          <p:cNvPr id="684" name="Shape 684"/>
          <p:cNvGrpSpPr/>
          <p:nvPr/>
        </p:nvGrpSpPr>
        <p:grpSpPr>
          <a:xfrm>
            <a:off x="5258117" y="3185544"/>
            <a:ext cx="3647208" cy="1414670"/>
            <a:chOff x="1787065" y="-47045"/>
            <a:chExt cx="3647205" cy="1414669"/>
          </a:xfrm>
        </p:grpSpPr>
        <p:pic>
          <p:nvPicPr>
            <p:cNvPr id="685" name="Shape 685"/>
            <p:cNvPicPr preferRelativeResize="0"/>
            <p:nvPr/>
          </p:nvPicPr>
          <p:blipFill rotWithShape="1">
            <a:blip r:embed="rId8">
              <a:alphaModFix/>
            </a:blip>
            <a:srcRect/>
            <a:stretch/>
          </p:blipFill>
          <p:spPr>
            <a:xfrm>
              <a:off x="1787065" y="-47045"/>
              <a:ext cx="972585" cy="1414669"/>
            </a:xfrm>
            <a:prstGeom prst="rect">
              <a:avLst/>
            </a:prstGeom>
            <a:noFill/>
            <a:ln>
              <a:noFill/>
            </a:ln>
          </p:spPr>
        </p:pic>
        <p:sp>
          <p:nvSpPr>
            <p:cNvPr id="686" name="Shape 686"/>
            <p:cNvSpPr/>
            <p:nvPr/>
          </p:nvSpPr>
          <p:spPr>
            <a:xfrm>
              <a:off x="2667000" y="487568"/>
              <a:ext cx="2767270" cy="3454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700" b="0" i="0" u="none" strike="noStrike" cap="none">
                  <a:solidFill>
                    <a:srgbClr val="848387"/>
                  </a:solidFill>
                  <a:latin typeface="Corben"/>
                  <a:ea typeface="Corben"/>
                  <a:cs typeface="Corben"/>
                  <a:sym typeface="Corben"/>
                </a:rPr>
                <a:t>Setup APM</a:t>
              </a:r>
            </a:p>
          </p:txBody>
        </p:sp>
      </p:grpSp>
      <p:sp>
        <p:nvSpPr>
          <p:cNvPr id="687" name="Shape 687"/>
          <p:cNvSpPr/>
          <p:nvPr/>
        </p:nvSpPr>
        <p:spPr>
          <a:xfrm>
            <a:off x="2176705" y="656518"/>
            <a:ext cx="1602988"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grpSp>
        <p:nvGrpSpPr>
          <p:cNvPr id="688" name="Shape 688"/>
          <p:cNvGrpSpPr/>
          <p:nvPr/>
        </p:nvGrpSpPr>
        <p:grpSpPr>
          <a:xfrm>
            <a:off x="5061573" y="990795"/>
            <a:ext cx="3354054" cy="953838"/>
            <a:chOff x="514045" y="-62595"/>
            <a:chExt cx="3354052" cy="953835"/>
          </a:xfrm>
        </p:grpSpPr>
        <p:pic>
          <p:nvPicPr>
            <p:cNvPr id="689" name="Shape 689"/>
            <p:cNvPicPr preferRelativeResize="0"/>
            <p:nvPr/>
          </p:nvPicPr>
          <p:blipFill rotWithShape="1">
            <a:blip r:embed="rId9">
              <a:alphaModFix/>
            </a:blip>
            <a:srcRect/>
            <a:stretch/>
          </p:blipFill>
          <p:spPr>
            <a:xfrm>
              <a:off x="3087685" y="-62595"/>
              <a:ext cx="780411" cy="953835"/>
            </a:xfrm>
            <a:prstGeom prst="rect">
              <a:avLst/>
            </a:prstGeom>
            <a:noFill/>
            <a:ln>
              <a:noFill/>
            </a:ln>
          </p:spPr>
        </p:pic>
        <p:sp>
          <p:nvSpPr>
            <p:cNvPr id="690" name="Shape 690"/>
            <p:cNvSpPr/>
            <p:nvPr/>
          </p:nvSpPr>
          <p:spPr>
            <a:xfrm>
              <a:off x="514045" y="117317"/>
              <a:ext cx="3144307" cy="486384"/>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services (db, </a:t>
              </a:r>
            </a:p>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messaging, hadoop, …)</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84"/>
                                        </p:tgtEl>
                                        <p:attrNameLst>
                                          <p:attrName>style.visibility</p:attrName>
                                        </p:attrNameLst>
                                      </p:cBhvr>
                                      <p:to>
                                        <p:strVal val="visible"/>
                                      </p:to>
                                    </p:set>
                                    <p:anim calcmode="lin" valueType="num">
                                      <p:cBhvr additive="base">
                                        <p:cTn id="7" dur="750"/>
                                        <p:tgtEl>
                                          <p:spTgt spid="684"/>
                                        </p:tgtEl>
                                        <p:attrNameLst>
                                          <p:attrName>ppt_w</p:attrName>
                                        </p:attrNameLst>
                                      </p:cBhvr>
                                      <p:tavLst>
                                        <p:tav tm="0">
                                          <p:val>
                                            <p:strVal val="0"/>
                                          </p:val>
                                        </p:tav>
                                        <p:tav tm="100000">
                                          <p:val>
                                            <p:strVal val="#ppt_w"/>
                                          </p:val>
                                        </p:tav>
                                      </p:tavLst>
                                    </p:anim>
                                    <p:anim calcmode="lin" valueType="num">
                                      <p:cBhvr additive="base">
                                        <p:cTn id="8" dur="750"/>
                                        <p:tgtEl>
                                          <p:spTgt spid="68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Shape 695"/>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42</a:t>
            </a:fld>
            <a:endParaRPr lang="en-US" sz="800" b="0" i="0" u="none" strike="noStrike" cap="none">
              <a:solidFill>
                <a:srgbClr val="808080"/>
              </a:solidFill>
              <a:latin typeface="Arial"/>
              <a:ea typeface="Arial"/>
              <a:cs typeface="Arial"/>
              <a:sym typeface="Arial"/>
            </a:endParaRPr>
          </a:p>
        </p:txBody>
      </p:sp>
      <p:grpSp>
        <p:nvGrpSpPr>
          <p:cNvPr id="696" name="Shape 696"/>
          <p:cNvGrpSpPr/>
          <p:nvPr/>
        </p:nvGrpSpPr>
        <p:grpSpPr>
          <a:xfrm>
            <a:off x="5469016" y="104620"/>
            <a:ext cx="3037444" cy="891671"/>
            <a:chOff x="0" y="0"/>
            <a:chExt cx="3037442" cy="891669"/>
          </a:xfrm>
        </p:grpSpPr>
        <p:sp>
          <p:nvSpPr>
            <p:cNvPr id="697" name="Shape 697"/>
            <p:cNvSpPr/>
            <p:nvPr/>
          </p:nvSpPr>
          <p:spPr>
            <a:xfrm>
              <a:off x="784502" y="221688"/>
              <a:ext cx="2252940" cy="575637"/>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runtime and container</a:t>
              </a:r>
            </a:p>
          </p:txBody>
        </p:sp>
        <p:pic>
          <p:nvPicPr>
            <p:cNvPr id="698" name="Shape 698"/>
            <p:cNvPicPr preferRelativeResize="0"/>
            <p:nvPr/>
          </p:nvPicPr>
          <p:blipFill rotWithShape="1">
            <a:blip r:embed="rId3">
              <a:alphaModFix/>
            </a:blip>
            <a:srcRect/>
            <a:stretch/>
          </p:blipFill>
          <p:spPr>
            <a:xfrm>
              <a:off x="0" y="0"/>
              <a:ext cx="891668" cy="891669"/>
            </a:xfrm>
            <a:prstGeom prst="rect">
              <a:avLst/>
            </a:prstGeom>
            <a:noFill/>
            <a:ln>
              <a:noFill/>
            </a:ln>
          </p:spPr>
        </p:pic>
      </p:grpSp>
      <p:pic>
        <p:nvPicPr>
          <p:cNvPr id="699" name="Shape 699"/>
          <p:cNvPicPr preferRelativeResize="0"/>
          <p:nvPr/>
        </p:nvPicPr>
        <p:blipFill rotWithShape="1">
          <a:blip r:embed="rId4">
            <a:alphaModFix/>
          </a:blip>
          <a:srcRect/>
          <a:stretch/>
        </p:blipFill>
        <p:spPr>
          <a:xfrm>
            <a:off x="399917" y="504210"/>
            <a:ext cx="1209444" cy="1511806"/>
          </a:xfrm>
          <a:prstGeom prst="rect">
            <a:avLst/>
          </a:prstGeom>
          <a:noFill/>
          <a:ln>
            <a:noFill/>
          </a:ln>
        </p:spPr>
      </p:pic>
      <p:pic>
        <p:nvPicPr>
          <p:cNvPr id="700" name="Shape 700"/>
          <p:cNvPicPr preferRelativeResize="0"/>
          <p:nvPr/>
        </p:nvPicPr>
        <p:blipFill rotWithShape="1">
          <a:blip r:embed="rId5">
            <a:alphaModFix/>
          </a:blip>
          <a:srcRect/>
          <a:stretch/>
        </p:blipFill>
        <p:spPr>
          <a:xfrm>
            <a:off x="1966363" y="988166"/>
            <a:ext cx="2585380" cy="543891"/>
          </a:xfrm>
          <a:prstGeom prst="rect">
            <a:avLst/>
          </a:prstGeom>
          <a:noFill/>
          <a:ln>
            <a:noFill/>
          </a:ln>
        </p:spPr>
      </p:pic>
      <p:grpSp>
        <p:nvGrpSpPr>
          <p:cNvPr id="701" name="Shape 701"/>
          <p:cNvGrpSpPr/>
          <p:nvPr/>
        </p:nvGrpSpPr>
        <p:grpSpPr>
          <a:xfrm>
            <a:off x="5033800" y="1773059"/>
            <a:ext cx="3507447" cy="882512"/>
            <a:chOff x="267585" y="85153"/>
            <a:chExt cx="3507445" cy="882511"/>
          </a:xfrm>
        </p:grpSpPr>
        <p:sp>
          <p:nvSpPr>
            <p:cNvPr id="702" name="Shape 702"/>
            <p:cNvSpPr/>
            <p:nvPr/>
          </p:nvSpPr>
          <p:spPr>
            <a:xfrm>
              <a:off x="720868" y="266622"/>
              <a:ext cx="3054162" cy="7010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load-balancing, SSL termination and dynamic routing</a:t>
              </a:r>
            </a:p>
          </p:txBody>
        </p:sp>
        <p:pic>
          <p:nvPicPr>
            <p:cNvPr id="703" name="Shape 703"/>
            <p:cNvPicPr preferRelativeResize="0"/>
            <p:nvPr/>
          </p:nvPicPr>
          <p:blipFill rotWithShape="1">
            <a:blip r:embed="rId6">
              <a:alphaModFix/>
            </a:blip>
            <a:srcRect/>
            <a:stretch/>
          </p:blipFill>
          <p:spPr>
            <a:xfrm>
              <a:off x="267585" y="85153"/>
              <a:ext cx="582821" cy="725777"/>
            </a:xfrm>
            <a:prstGeom prst="rect">
              <a:avLst/>
            </a:prstGeom>
            <a:noFill/>
            <a:ln>
              <a:noFill/>
            </a:ln>
          </p:spPr>
        </p:pic>
      </p:grpSp>
      <p:grpSp>
        <p:nvGrpSpPr>
          <p:cNvPr id="704" name="Shape 704"/>
          <p:cNvGrpSpPr/>
          <p:nvPr/>
        </p:nvGrpSpPr>
        <p:grpSpPr>
          <a:xfrm>
            <a:off x="5783018" y="2607860"/>
            <a:ext cx="3054163" cy="802064"/>
            <a:chOff x="342900" y="-553452"/>
            <a:chExt cx="3054162" cy="802064"/>
          </a:xfrm>
        </p:grpSpPr>
        <p:sp>
          <p:nvSpPr>
            <p:cNvPr id="705" name="Shape 705"/>
            <p:cNvSpPr/>
            <p:nvPr/>
          </p:nvSpPr>
          <p:spPr>
            <a:xfrm>
              <a:off x="342900" y="-465506"/>
              <a:ext cx="3054162" cy="4978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 config High Availability</a:t>
              </a:r>
            </a:p>
          </p:txBody>
        </p:sp>
        <p:pic>
          <p:nvPicPr>
            <p:cNvPr id="706" name="Shape 706"/>
            <p:cNvPicPr preferRelativeResize="0"/>
            <p:nvPr/>
          </p:nvPicPr>
          <p:blipFill rotWithShape="1">
            <a:blip r:embed="rId7">
              <a:alphaModFix/>
            </a:blip>
            <a:srcRect/>
            <a:stretch/>
          </p:blipFill>
          <p:spPr>
            <a:xfrm>
              <a:off x="2306091" y="-553452"/>
              <a:ext cx="727204" cy="802064"/>
            </a:xfrm>
            <a:prstGeom prst="rect">
              <a:avLst/>
            </a:prstGeom>
            <a:noFill/>
            <a:ln>
              <a:noFill/>
            </a:ln>
          </p:spPr>
        </p:pic>
      </p:grpSp>
      <p:grpSp>
        <p:nvGrpSpPr>
          <p:cNvPr id="707" name="Shape 707"/>
          <p:cNvGrpSpPr/>
          <p:nvPr/>
        </p:nvGrpSpPr>
        <p:grpSpPr>
          <a:xfrm>
            <a:off x="5054475" y="2944082"/>
            <a:ext cx="3368249" cy="935022"/>
            <a:chOff x="1989823" y="-47045"/>
            <a:chExt cx="3368247" cy="935021"/>
          </a:xfrm>
        </p:grpSpPr>
        <p:pic>
          <p:nvPicPr>
            <p:cNvPr id="708" name="Shape 708"/>
            <p:cNvPicPr preferRelativeResize="0"/>
            <p:nvPr/>
          </p:nvPicPr>
          <p:blipFill rotWithShape="1">
            <a:blip r:embed="rId8">
              <a:alphaModFix/>
            </a:blip>
            <a:srcRect/>
            <a:stretch/>
          </p:blipFill>
          <p:spPr>
            <a:xfrm>
              <a:off x="1989823" y="-47045"/>
              <a:ext cx="642828" cy="935021"/>
            </a:xfrm>
            <a:prstGeom prst="rect">
              <a:avLst/>
            </a:prstGeom>
            <a:noFill/>
            <a:ln>
              <a:noFill/>
            </a:ln>
          </p:spPr>
        </p:pic>
        <p:sp>
          <p:nvSpPr>
            <p:cNvPr id="709" name="Shape 709"/>
            <p:cNvSpPr/>
            <p:nvPr/>
          </p:nvSpPr>
          <p:spPr>
            <a:xfrm>
              <a:off x="2590800" y="342900"/>
              <a:ext cx="2767270" cy="294639"/>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APM</a:t>
              </a:r>
            </a:p>
          </p:txBody>
        </p:sp>
      </p:grpSp>
      <p:grpSp>
        <p:nvGrpSpPr>
          <p:cNvPr id="710" name="Shape 710"/>
          <p:cNvGrpSpPr/>
          <p:nvPr/>
        </p:nvGrpSpPr>
        <p:grpSpPr>
          <a:xfrm>
            <a:off x="5666398" y="3417347"/>
            <a:ext cx="2618230" cy="1250799"/>
            <a:chOff x="0" y="-101600"/>
            <a:chExt cx="2618229" cy="1250798"/>
          </a:xfrm>
        </p:grpSpPr>
        <p:sp>
          <p:nvSpPr>
            <p:cNvPr id="711" name="Shape 711"/>
            <p:cNvSpPr/>
            <p:nvPr/>
          </p:nvSpPr>
          <p:spPr>
            <a:xfrm>
              <a:off x="0" y="393389"/>
              <a:ext cx="2133461" cy="6248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800" b="0" i="0" u="none" strike="noStrike" cap="none">
                  <a:solidFill>
                    <a:srgbClr val="848387"/>
                  </a:solidFill>
                  <a:latin typeface="Corben"/>
                  <a:ea typeface="Corben"/>
                  <a:cs typeface="Corben"/>
                  <a:sym typeface="Corben"/>
                </a:rPr>
                <a:t>Setup log streaming</a:t>
              </a:r>
            </a:p>
          </p:txBody>
        </p:sp>
        <p:pic>
          <p:nvPicPr>
            <p:cNvPr id="712" name="Shape 712"/>
            <p:cNvPicPr preferRelativeResize="0"/>
            <p:nvPr/>
          </p:nvPicPr>
          <p:blipFill rotWithShape="1">
            <a:blip r:embed="rId9">
              <a:alphaModFix/>
            </a:blip>
            <a:srcRect/>
            <a:stretch/>
          </p:blipFill>
          <p:spPr>
            <a:xfrm>
              <a:off x="1680130" y="-101600"/>
              <a:ext cx="938099" cy="1250798"/>
            </a:xfrm>
            <a:prstGeom prst="rect">
              <a:avLst/>
            </a:prstGeom>
            <a:noFill/>
            <a:ln>
              <a:noFill/>
            </a:ln>
          </p:spPr>
        </p:pic>
      </p:grpSp>
      <p:sp>
        <p:nvSpPr>
          <p:cNvPr id="713" name="Shape 713"/>
          <p:cNvSpPr/>
          <p:nvPr/>
        </p:nvSpPr>
        <p:spPr>
          <a:xfrm>
            <a:off x="2176705" y="656518"/>
            <a:ext cx="1602988"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grpSp>
        <p:nvGrpSpPr>
          <p:cNvPr id="714" name="Shape 714"/>
          <p:cNvGrpSpPr/>
          <p:nvPr/>
        </p:nvGrpSpPr>
        <p:grpSpPr>
          <a:xfrm>
            <a:off x="5061573" y="990795"/>
            <a:ext cx="3354054" cy="953838"/>
            <a:chOff x="514045" y="-62595"/>
            <a:chExt cx="3354052" cy="953835"/>
          </a:xfrm>
        </p:grpSpPr>
        <p:pic>
          <p:nvPicPr>
            <p:cNvPr id="715" name="Shape 715"/>
            <p:cNvPicPr preferRelativeResize="0"/>
            <p:nvPr/>
          </p:nvPicPr>
          <p:blipFill rotWithShape="1">
            <a:blip r:embed="rId10">
              <a:alphaModFix/>
            </a:blip>
            <a:srcRect/>
            <a:stretch/>
          </p:blipFill>
          <p:spPr>
            <a:xfrm>
              <a:off x="3087685" y="-62595"/>
              <a:ext cx="780411" cy="953835"/>
            </a:xfrm>
            <a:prstGeom prst="rect">
              <a:avLst/>
            </a:prstGeom>
            <a:noFill/>
            <a:ln>
              <a:noFill/>
            </a:ln>
          </p:spPr>
        </p:pic>
        <p:sp>
          <p:nvSpPr>
            <p:cNvPr id="716" name="Shape 716"/>
            <p:cNvSpPr/>
            <p:nvPr/>
          </p:nvSpPr>
          <p:spPr>
            <a:xfrm>
              <a:off x="514045" y="117317"/>
              <a:ext cx="3144307" cy="486384"/>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services (db, </a:t>
              </a:r>
            </a:p>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messaging, hadoop, …)</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 calcmode="lin" valueType="num">
                                      <p:cBhvr additive="base">
                                        <p:cTn id="7" dur="750"/>
                                        <p:tgtEl>
                                          <p:spTgt spid="710"/>
                                        </p:tgtEl>
                                        <p:attrNameLst>
                                          <p:attrName>ppt_w</p:attrName>
                                        </p:attrNameLst>
                                      </p:cBhvr>
                                      <p:tavLst>
                                        <p:tav tm="0">
                                          <p:val>
                                            <p:strVal val="0"/>
                                          </p:val>
                                        </p:tav>
                                        <p:tav tm="100000">
                                          <p:val>
                                            <p:strVal val="#ppt_w"/>
                                          </p:val>
                                        </p:tav>
                                      </p:tavLst>
                                    </p:anim>
                                    <p:anim calcmode="lin" valueType="num">
                                      <p:cBhvr additive="base">
                                        <p:cTn id="8" dur="750"/>
                                        <p:tgtEl>
                                          <p:spTgt spid="71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Shape 721"/>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43</a:t>
            </a:fld>
            <a:endParaRPr lang="en-US" sz="800" b="0" i="0" u="none" strike="noStrike" cap="none">
              <a:solidFill>
                <a:srgbClr val="808080"/>
              </a:solidFill>
              <a:latin typeface="Arial"/>
              <a:ea typeface="Arial"/>
              <a:cs typeface="Arial"/>
              <a:sym typeface="Arial"/>
            </a:endParaRPr>
          </a:p>
        </p:txBody>
      </p:sp>
      <p:grpSp>
        <p:nvGrpSpPr>
          <p:cNvPr id="722" name="Shape 722"/>
          <p:cNvGrpSpPr/>
          <p:nvPr/>
        </p:nvGrpSpPr>
        <p:grpSpPr>
          <a:xfrm>
            <a:off x="5469016" y="104620"/>
            <a:ext cx="3037444" cy="891671"/>
            <a:chOff x="0" y="0"/>
            <a:chExt cx="3037442" cy="891669"/>
          </a:xfrm>
        </p:grpSpPr>
        <p:sp>
          <p:nvSpPr>
            <p:cNvPr id="723" name="Shape 723"/>
            <p:cNvSpPr/>
            <p:nvPr/>
          </p:nvSpPr>
          <p:spPr>
            <a:xfrm>
              <a:off x="784502" y="221688"/>
              <a:ext cx="2252940" cy="575637"/>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runtime and container</a:t>
              </a:r>
            </a:p>
          </p:txBody>
        </p:sp>
        <p:pic>
          <p:nvPicPr>
            <p:cNvPr id="724" name="Shape 724"/>
            <p:cNvPicPr preferRelativeResize="0"/>
            <p:nvPr/>
          </p:nvPicPr>
          <p:blipFill rotWithShape="1">
            <a:blip r:embed="rId3">
              <a:alphaModFix/>
            </a:blip>
            <a:srcRect/>
            <a:stretch/>
          </p:blipFill>
          <p:spPr>
            <a:xfrm>
              <a:off x="0" y="0"/>
              <a:ext cx="891668" cy="891669"/>
            </a:xfrm>
            <a:prstGeom prst="rect">
              <a:avLst/>
            </a:prstGeom>
            <a:noFill/>
            <a:ln>
              <a:noFill/>
            </a:ln>
          </p:spPr>
        </p:pic>
      </p:grpSp>
      <p:pic>
        <p:nvPicPr>
          <p:cNvPr id="725" name="Shape 725"/>
          <p:cNvPicPr preferRelativeResize="0"/>
          <p:nvPr/>
        </p:nvPicPr>
        <p:blipFill rotWithShape="1">
          <a:blip r:embed="rId4">
            <a:alphaModFix/>
          </a:blip>
          <a:srcRect/>
          <a:stretch/>
        </p:blipFill>
        <p:spPr>
          <a:xfrm>
            <a:off x="399917" y="504210"/>
            <a:ext cx="1209444" cy="1511806"/>
          </a:xfrm>
          <a:prstGeom prst="rect">
            <a:avLst/>
          </a:prstGeom>
          <a:noFill/>
          <a:ln>
            <a:noFill/>
          </a:ln>
        </p:spPr>
      </p:pic>
      <p:pic>
        <p:nvPicPr>
          <p:cNvPr id="726" name="Shape 726"/>
          <p:cNvPicPr preferRelativeResize="0"/>
          <p:nvPr/>
        </p:nvPicPr>
        <p:blipFill rotWithShape="1">
          <a:blip r:embed="rId5">
            <a:alphaModFix/>
          </a:blip>
          <a:srcRect/>
          <a:stretch/>
        </p:blipFill>
        <p:spPr>
          <a:xfrm>
            <a:off x="1966363" y="988166"/>
            <a:ext cx="2585380" cy="543891"/>
          </a:xfrm>
          <a:prstGeom prst="rect">
            <a:avLst/>
          </a:prstGeom>
          <a:noFill/>
          <a:ln>
            <a:noFill/>
          </a:ln>
        </p:spPr>
      </p:pic>
      <p:grpSp>
        <p:nvGrpSpPr>
          <p:cNvPr id="727" name="Shape 727"/>
          <p:cNvGrpSpPr/>
          <p:nvPr/>
        </p:nvGrpSpPr>
        <p:grpSpPr>
          <a:xfrm>
            <a:off x="5033800" y="1773059"/>
            <a:ext cx="3507447" cy="882512"/>
            <a:chOff x="267585" y="85153"/>
            <a:chExt cx="3507445" cy="882511"/>
          </a:xfrm>
        </p:grpSpPr>
        <p:sp>
          <p:nvSpPr>
            <p:cNvPr id="728" name="Shape 728"/>
            <p:cNvSpPr/>
            <p:nvPr/>
          </p:nvSpPr>
          <p:spPr>
            <a:xfrm>
              <a:off x="720868" y="266622"/>
              <a:ext cx="3054162" cy="7010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load-balancing, SSL termination and dynamic routing</a:t>
              </a:r>
            </a:p>
          </p:txBody>
        </p:sp>
        <p:pic>
          <p:nvPicPr>
            <p:cNvPr id="729" name="Shape 729"/>
            <p:cNvPicPr preferRelativeResize="0"/>
            <p:nvPr/>
          </p:nvPicPr>
          <p:blipFill rotWithShape="1">
            <a:blip r:embed="rId6">
              <a:alphaModFix/>
            </a:blip>
            <a:srcRect/>
            <a:stretch/>
          </p:blipFill>
          <p:spPr>
            <a:xfrm>
              <a:off x="267585" y="85153"/>
              <a:ext cx="582821" cy="725777"/>
            </a:xfrm>
            <a:prstGeom prst="rect">
              <a:avLst/>
            </a:prstGeom>
            <a:noFill/>
            <a:ln>
              <a:noFill/>
            </a:ln>
          </p:spPr>
        </p:pic>
      </p:grpSp>
      <p:grpSp>
        <p:nvGrpSpPr>
          <p:cNvPr id="730" name="Shape 730"/>
          <p:cNvGrpSpPr/>
          <p:nvPr/>
        </p:nvGrpSpPr>
        <p:grpSpPr>
          <a:xfrm>
            <a:off x="5783018" y="2607860"/>
            <a:ext cx="3054163" cy="802064"/>
            <a:chOff x="342900" y="-553452"/>
            <a:chExt cx="3054162" cy="802064"/>
          </a:xfrm>
        </p:grpSpPr>
        <p:sp>
          <p:nvSpPr>
            <p:cNvPr id="731" name="Shape 731"/>
            <p:cNvSpPr/>
            <p:nvPr/>
          </p:nvSpPr>
          <p:spPr>
            <a:xfrm>
              <a:off x="342900" y="-465506"/>
              <a:ext cx="3054162" cy="4978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 config High Availability</a:t>
              </a:r>
            </a:p>
          </p:txBody>
        </p:sp>
        <p:pic>
          <p:nvPicPr>
            <p:cNvPr id="732" name="Shape 732"/>
            <p:cNvPicPr preferRelativeResize="0"/>
            <p:nvPr/>
          </p:nvPicPr>
          <p:blipFill rotWithShape="1">
            <a:blip r:embed="rId7">
              <a:alphaModFix/>
            </a:blip>
            <a:srcRect/>
            <a:stretch/>
          </p:blipFill>
          <p:spPr>
            <a:xfrm>
              <a:off x="2306091" y="-553452"/>
              <a:ext cx="727204" cy="802064"/>
            </a:xfrm>
            <a:prstGeom prst="rect">
              <a:avLst/>
            </a:prstGeom>
            <a:noFill/>
            <a:ln>
              <a:noFill/>
            </a:ln>
          </p:spPr>
        </p:pic>
      </p:grpSp>
      <p:grpSp>
        <p:nvGrpSpPr>
          <p:cNvPr id="733" name="Shape 733"/>
          <p:cNvGrpSpPr/>
          <p:nvPr/>
        </p:nvGrpSpPr>
        <p:grpSpPr>
          <a:xfrm>
            <a:off x="5054475" y="2944082"/>
            <a:ext cx="3368249" cy="935022"/>
            <a:chOff x="1989823" y="-47045"/>
            <a:chExt cx="3368247" cy="935021"/>
          </a:xfrm>
        </p:grpSpPr>
        <p:pic>
          <p:nvPicPr>
            <p:cNvPr id="734" name="Shape 734"/>
            <p:cNvPicPr preferRelativeResize="0"/>
            <p:nvPr/>
          </p:nvPicPr>
          <p:blipFill rotWithShape="1">
            <a:blip r:embed="rId8">
              <a:alphaModFix/>
            </a:blip>
            <a:srcRect/>
            <a:stretch/>
          </p:blipFill>
          <p:spPr>
            <a:xfrm>
              <a:off x="1989823" y="-47045"/>
              <a:ext cx="642828" cy="935021"/>
            </a:xfrm>
            <a:prstGeom prst="rect">
              <a:avLst/>
            </a:prstGeom>
            <a:noFill/>
            <a:ln>
              <a:noFill/>
            </a:ln>
          </p:spPr>
        </p:pic>
        <p:sp>
          <p:nvSpPr>
            <p:cNvPr id="735" name="Shape 735"/>
            <p:cNvSpPr/>
            <p:nvPr/>
          </p:nvSpPr>
          <p:spPr>
            <a:xfrm>
              <a:off x="2590800" y="342900"/>
              <a:ext cx="2767270" cy="294639"/>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APM</a:t>
              </a:r>
            </a:p>
          </p:txBody>
        </p:sp>
      </p:grpSp>
      <p:grpSp>
        <p:nvGrpSpPr>
          <p:cNvPr id="736" name="Shape 736"/>
          <p:cNvGrpSpPr/>
          <p:nvPr/>
        </p:nvGrpSpPr>
        <p:grpSpPr>
          <a:xfrm>
            <a:off x="5666398" y="3716282"/>
            <a:ext cx="2211830" cy="915353"/>
            <a:chOff x="0" y="197333"/>
            <a:chExt cx="2211829" cy="915352"/>
          </a:xfrm>
        </p:grpSpPr>
        <p:sp>
          <p:nvSpPr>
            <p:cNvPr id="737" name="Shape 737"/>
            <p:cNvSpPr/>
            <p:nvPr/>
          </p:nvSpPr>
          <p:spPr>
            <a:xfrm>
              <a:off x="0" y="393389"/>
              <a:ext cx="2133461" cy="523240"/>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500" b="0" i="0" u="none" strike="noStrike" cap="none">
                  <a:solidFill>
                    <a:srgbClr val="848387"/>
                  </a:solidFill>
                  <a:latin typeface="Corben"/>
                  <a:ea typeface="Corben"/>
                  <a:cs typeface="Corben"/>
                  <a:sym typeface="Corben"/>
                </a:rPr>
                <a:t>Setup log streaming</a:t>
              </a:r>
            </a:p>
          </p:txBody>
        </p:sp>
        <p:pic>
          <p:nvPicPr>
            <p:cNvPr id="738" name="Shape 738"/>
            <p:cNvPicPr preferRelativeResize="0"/>
            <p:nvPr/>
          </p:nvPicPr>
          <p:blipFill rotWithShape="1">
            <a:blip r:embed="rId9">
              <a:alphaModFix/>
            </a:blip>
            <a:srcRect/>
            <a:stretch/>
          </p:blipFill>
          <p:spPr>
            <a:xfrm>
              <a:off x="1525315" y="197333"/>
              <a:ext cx="686513" cy="915352"/>
            </a:xfrm>
            <a:prstGeom prst="rect">
              <a:avLst/>
            </a:prstGeom>
            <a:noFill/>
            <a:ln>
              <a:noFill/>
            </a:ln>
          </p:spPr>
        </p:pic>
      </p:grpSp>
      <p:pic>
        <p:nvPicPr>
          <p:cNvPr id="739" name="Shape 739"/>
          <p:cNvPicPr preferRelativeResize="0"/>
          <p:nvPr/>
        </p:nvPicPr>
        <p:blipFill rotWithShape="1">
          <a:blip r:embed="rId10">
            <a:alphaModFix/>
          </a:blip>
          <a:srcRect/>
          <a:stretch/>
        </p:blipFill>
        <p:spPr>
          <a:xfrm>
            <a:off x="-132803" y="2783982"/>
            <a:ext cx="2274888" cy="1706166"/>
          </a:xfrm>
          <a:prstGeom prst="rect">
            <a:avLst/>
          </a:prstGeom>
          <a:noFill/>
          <a:ln>
            <a:noFill/>
          </a:ln>
        </p:spPr>
      </p:pic>
      <p:sp>
        <p:nvSpPr>
          <p:cNvPr id="740" name="Shape 740"/>
          <p:cNvSpPr/>
          <p:nvPr/>
        </p:nvSpPr>
        <p:spPr>
          <a:xfrm>
            <a:off x="2176705" y="656518"/>
            <a:ext cx="1602988"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sp>
        <p:nvSpPr>
          <p:cNvPr id="741" name="Shape 741"/>
          <p:cNvSpPr/>
          <p:nvPr/>
        </p:nvSpPr>
        <p:spPr>
          <a:xfrm>
            <a:off x="2570938" y="3384539"/>
            <a:ext cx="1640940"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App Deployed</a:t>
            </a:r>
          </a:p>
        </p:txBody>
      </p:sp>
      <p:pic>
        <p:nvPicPr>
          <p:cNvPr id="742" name="Shape 742"/>
          <p:cNvPicPr preferRelativeResize="0"/>
          <p:nvPr/>
        </p:nvPicPr>
        <p:blipFill rotWithShape="1">
          <a:blip r:embed="rId11">
            <a:alphaModFix/>
          </a:blip>
          <a:srcRect/>
          <a:stretch/>
        </p:blipFill>
        <p:spPr>
          <a:xfrm rot="10800000">
            <a:off x="2112827" y="3658402"/>
            <a:ext cx="2292450" cy="543891"/>
          </a:xfrm>
          <a:prstGeom prst="rect">
            <a:avLst/>
          </a:prstGeom>
          <a:noFill/>
          <a:ln>
            <a:noFill/>
          </a:ln>
        </p:spPr>
      </p:pic>
      <p:grpSp>
        <p:nvGrpSpPr>
          <p:cNvPr id="743" name="Shape 743"/>
          <p:cNvGrpSpPr/>
          <p:nvPr/>
        </p:nvGrpSpPr>
        <p:grpSpPr>
          <a:xfrm>
            <a:off x="5061573" y="990795"/>
            <a:ext cx="3354054" cy="953838"/>
            <a:chOff x="514045" y="-62595"/>
            <a:chExt cx="3354052" cy="953835"/>
          </a:xfrm>
        </p:grpSpPr>
        <p:pic>
          <p:nvPicPr>
            <p:cNvPr id="744" name="Shape 744"/>
            <p:cNvPicPr preferRelativeResize="0"/>
            <p:nvPr/>
          </p:nvPicPr>
          <p:blipFill rotWithShape="1">
            <a:blip r:embed="rId12">
              <a:alphaModFix/>
            </a:blip>
            <a:srcRect/>
            <a:stretch/>
          </p:blipFill>
          <p:spPr>
            <a:xfrm>
              <a:off x="3087685" y="-62595"/>
              <a:ext cx="780411" cy="953835"/>
            </a:xfrm>
            <a:prstGeom prst="rect">
              <a:avLst/>
            </a:prstGeom>
            <a:noFill/>
            <a:ln>
              <a:noFill/>
            </a:ln>
          </p:spPr>
        </p:pic>
        <p:sp>
          <p:nvSpPr>
            <p:cNvPr id="745" name="Shape 745"/>
            <p:cNvSpPr/>
            <p:nvPr/>
          </p:nvSpPr>
          <p:spPr>
            <a:xfrm>
              <a:off x="514045" y="117317"/>
              <a:ext cx="3144307" cy="486384"/>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services (db, </a:t>
              </a:r>
            </a:p>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messaging, hadoop, …)</a:t>
              </a:r>
            </a:p>
          </p:txBody>
        </p:sp>
      </p:grpSp>
      <p:cxnSp>
        <p:nvCxnSpPr>
          <p:cNvPr id="746" name="Shape 746"/>
          <p:cNvCxnSpPr/>
          <p:nvPr/>
        </p:nvCxnSpPr>
        <p:spPr>
          <a:xfrm rot="10800000">
            <a:off x="8820150" y="348021"/>
            <a:ext cx="0" cy="4090522"/>
          </a:xfrm>
          <a:prstGeom prst="straightConnector1">
            <a:avLst/>
          </a:prstGeom>
          <a:noFill/>
          <a:ln w="38100" cap="flat" cmpd="sng">
            <a:solidFill>
              <a:schemeClr val="accent5"/>
            </a:solidFill>
            <a:prstDash val="dashDot"/>
            <a:miter/>
            <a:headEnd type="stealth" w="lg" len="lg"/>
            <a:tailEnd type="stealth" w="lg" len="lg"/>
          </a:ln>
        </p:spPr>
      </p:cxnSp>
      <p:sp>
        <p:nvSpPr>
          <p:cNvPr id="747" name="Shape 747"/>
          <p:cNvSpPr/>
          <p:nvPr/>
        </p:nvSpPr>
        <p:spPr>
          <a:xfrm>
            <a:off x="4837882" y="52526"/>
            <a:ext cx="3868860" cy="4547687"/>
          </a:xfrm>
          <a:prstGeom prst="roundRect">
            <a:avLst>
              <a:gd name="adj" fmla="val 6291"/>
            </a:avLst>
          </a:prstGeom>
          <a:solidFill>
            <a:srgbClr val="F2F2F2">
              <a:alpha val="73725"/>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748" name="Shape 748"/>
          <p:cNvPicPr preferRelativeResize="0"/>
          <p:nvPr/>
        </p:nvPicPr>
        <p:blipFill rotWithShape="1">
          <a:blip r:embed="rId13">
            <a:alphaModFix/>
          </a:blip>
          <a:srcRect/>
          <a:stretch/>
        </p:blipFill>
        <p:spPr>
          <a:xfrm>
            <a:off x="4837882" y="543285"/>
            <a:ext cx="2166405" cy="4332811"/>
          </a:xfrm>
          <a:prstGeom prst="rect">
            <a:avLst/>
          </a:prstGeom>
          <a:noFill/>
          <a:ln>
            <a:noFill/>
          </a:ln>
        </p:spPr>
      </p:pic>
      <p:pic>
        <p:nvPicPr>
          <p:cNvPr id="749" name="Shape 749"/>
          <p:cNvPicPr preferRelativeResize="0"/>
          <p:nvPr/>
        </p:nvPicPr>
        <p:blipFill rotWithShape="1">
          <a:blip r:embed="rId14">
            <a:alphaModFix/>
          </a:blip>
          <a:srcRect/>
          <a:stretch/>
        </p:blipFill>
        <p:spPr>
          <a:xfrm>
            <a:off x="6588678" y="2035791"/>
            <a:ext cx="2166405" cy="2502198"/>
          </a:xfrm>
          <a:prstGeom prst="rect">
            <a:avLst/>
          </a:prstGeom>
          <a:noFill/>
          <a:ln>
            <a:noFill/>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9"/>
                                        </p:tgtEl>
                                        <p:attrNameLst>
                                          <p:attrName>style.visibility</p:attrName>
                                        </p:attrNameLst>
                                      </p:cBhvr>
                                      <p:to>
                                        <p:strVal val="visible"/>
                                      </p:to>
                                    </p:set>
                                    <p:animEffect transition="in" filter="fade">
                                      <p:cBhvr>
                                        <p:cTn id="7" dur="1000"/>
                                        <p:tgtEl>
                                          <p:spTgt spid="7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7"/>
                                        </p:tgtEl>
                                        <p:attrNameLst>
                                          <p:attrName>style.visibility</p:attrName>
                                        </p:attrNameLst>
                                      </p:cBhvr>
                                      <p:to>
                                        <p:strVal val="visible"/>
                                      </p:to>
                                    </p:set>
                                    <p:animEffect transition="in" filter="fade">
                                      <p:cBhvr>
                                        <p:cTn id="12" dur="1500"/>
                                        <p:tgtEl>
                                          <p:spTgt spid="747"/>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746"/>
                                        </p:tgtEl>
                                        <p:attrNameLst>
                                          <p:attrName>style.visibility</p:attrName>
                                        </p:attrNameLst>
                                      </p:cBhvr>
                                      <p:to>
                                        <p:strVal val="visible"/>
                                      </p:to>
                                    </p:set>
                                    <p:animEffect transition="in" filter="fade">
                                      <p:cBhvr>
                                        <p:cTn id="16" dur="1000"/>
                                        <p:tgtEl>
                                          <p:spTgt spid="746"/>
                                        </p:tgtEl>
                                      </p:cBhvr>
                                    </p:animEffect>
                                  </p:childTnLst>
                                </p:cTn>
                              </p:par>
                            </p:childTnLst>
                          </p:cTn>
                        </p:par>
                        <p:par>
                          <p:cTn id="17" fill="hold">
                            <p:stCondLst>
                              <p:cond delay="2500"/>
                            </p:stCondLst>
                            <p:childTnLst>
                              <p:par>
                                <p:cTn id="18" presetID="2" presetClass="entr" presetSubtype="8" fill="hold" nodeType="afterEffect">
                                  <p:stCondLst>
                                    <p:cond delay="0"/>
                                  </p:stCondLst>
                                  <p:childTnLst>
                                    <p:set>
                                      <p:cBhvr>
                                        <p:cTn id="19" dur="1" fill="hold">
                                          <p:stCondLst>
                                            <p:cond delay="0"/>
                                          </p:stCondLst>
                                        </p:cTn>
                                        <p:tgtEl>
                                          <p:spTgt spid="748"/>
                                        </p:tgtEl>
                                        <p:attrNameLst>
                                          <p:attrName>style.visibility</p:attrName>
                                        </p:attrNameLst>
                                      </p:cBhvr>
                                      <p:to>
                                        <p:strVal val="visible"/>
                                      </p:to>
                                    </p:set>
                                    <p:anim calcmode="lin" valueType="num">
                                      <p:cBhvr additive="base">
                                        <p:cTn id="20" dur="1000"/>
                                        <p:tgtEl>
                                          <p:spTgt spid="748"/>
                                        </p:tgtEl>
                                        <p:attrNameLst>
                                          <p:attrName>ppt_x</p:attrName>
                                        </p:attrNameLst>
                                      </p:cBhvr>
                                      <p:tavLst>
                                        <p:tav tm="0">
                                          <p:val>
                                            <p:strVal val="#ppt_x-1"/>
                                          </p:val>
                                        </p:tav>
                                        <p:tav tm="100000">
                                          <p:val>
                                            <p:strVal val="#ppt_x"/>
                                          </p:val>
                                        </p:tav>
                                      </p:tavLst>
                                    </p:anim>
                                  </p:childTnLst>
                                </p:cTn>
                              </p:par>
                            </p:childTnLst>
                          </p:cTn>
                        </p:par>
                        <p:par>
                          <p:cTn id="21" fill="hold">
                            <p:stCondLst>
                              <p:cond delay="3500"/>
                            </p:stCondLst>
                            <p:childTnLst>
                              <p:par>
                                <p:cTn id="22" presetID="23" presetClass="entr" presetSubtype="16" fill="hold" nodeType="afterEffect">
                                  <p:stCondLst>
                                    <p:cond delay="0"/>
                                  </p:stCondLst>
                                  <p:childTnLst>
                                    <p:set>
                                      <p:cBhvr>
                                        <p:cTn id="23" dur="1" fill="hold">
                                          <p:stCondLst>
                                            <p:cond delay="0"/>
                                          </p:stCondLst>
                                        </p:cTn>
                                        <p:tgtEl>
                                          <p:spTgt spid="749"/>
                                        </p:tgtEl>
                                        <p:attrNameLst>
                                          <p:attrName>style.visibility</p:attrName>
                                        </p:attrNameLst>
                                      </p:cBhvr>
                                      <p:to>
                                        <p:strVal val="visible"/>
                                      </p:to>
                                    </p:set>
                                    <p:anim calcmode="lin" valueType="num">
                                      <p:cBhvr additive="base">
                                        <p:cTn id="24" dur="750"/>
                                        <p:tgtEl>
                                          <p:spTgt spid="749"/>
                                        </p:tgtEl>
                                        <p:attrNameLst>
                                          <p:attrName>ppt_w</p:attrName>
                                        </p:attrNameLst>
                                      </p:cBhvr>
                                      <p:tavLst>
                                        <p:tav tm="0">
                                          <p:val>
                                            <p:strVal val="0"/>
                                          </p:val>
                                        </p:tav>
                                        <p:tav tm="100000">
                                          <p:val>
                                            <p:strVal val="#ppt_w"/>
                                          </p:val>
                                        </p:tav>
                                      </p:tavLst>
                                    </p:anim>
                                    <p:anim calcmode="lin" valueType="num">
                                      <p:cBhvr additive="base">
                                        <p:cTn id="25" dur="750"/>
                                        <p:tgtEl>
                                          <p:spTgt spid="74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Shape 754"/>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44</a:t>
            </a:fld>
            <a:endParaRPr lang="en-US" sz="800" b="0" i="0" u="none" strike="noStrike" cap="none">
              <a:solidFill>
                <a:srgbClr val="808080"/>
              </a:solidFill>
              <a:latin typeface="Arial"/>
              <a:ea typeface="Arial"/>
              <a:cs typeface="Arial"/>
              <a:sym typeface="Arial"/>
            </a:endParaRPr>
          </a:p>
        </p:txBody>
      </p:sp>
      <p:grpSp>
        <p:nvGrpSpPr>
          <p:cNvPr id="755" name="Shape 755"/>
          <p:cNvGrpSpPr/>
          <p:nvPr/>
        </p:nvGrpSpPr>
        <p:grpSpPr>
          <a:xfrm>
            <a:off x="5469016" y="104620"/>
            <a:ext cx="3037444" cy="891671"/>
            <a:chOff x="0" y="0"/>
            <a:chExt cx="3037442" cy="891669"/>
          </a:xfrm>
        </p:grpSpPr>
        <p:sp>
          <p:nvSpPr>
            <p:cNvPr id="756" name="Shape 756"/>
            <p:cNvSpPr/>
            <p:nvPr/>
          </p:nvSpPr>
          <p:spPr>
            <a:xfrm>
              <a:off x="784502" y="221688"/>
              <a:ext cx="2252940" cy="575637"/>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runtime and container</a:t>
              </a:r>
            </a:p>
          </p:txBody>
        </p:sp>
        <p:pic>
          <p:nvPicPr>
            <p:cNvPr id="757" name="Shape 757"/>
            <p:cNvPicPr preferRelativeResize="0"/>
            <p:nvPr/>
          </p:nvPicPr>
          <p:blipFill rotWithShape="1">
            <a:blip r:embed="rId3">
              <a:alphaModFix/>
            </a:blip>
            <a:srcRect/>
            <a:stretch/>
          </p:blipFill>
          <p:spPr>
            <a:xfrm>
              <a:off x="0" y="0"/>
              <a:ext cx="891668" cy="891669"/>
            </a:xfrm>
            <a:prstGeom prst="rect">
              <a:avLst/>
            </a:prstGeom>
            <a:noFill/>
            <a:ln>
              <a:noFill/>
            </a:ln>
          </p:spPr>
        </p:pic>
      </p:grpSp>
      <p:pic>
        <p:nvPicPr>
          <p:cNvPr id="758" name="Shape 758"/>
          <p:cNvPicPr preferRelativeResize="0"/>
          <p:nvPr/>
        </p:nvPicPr>
        <p:blipFill rotWithShape="1">
          <a:blip r:embed="rId4">
            <a:alphaModFix/>
          </a:blip>
          <a:srcRect/>
          <a:stretch/>
        </p:blipFill>
        <p:spPr>
          <a:xfrm>
            <a:off x="34864" y="2207744"/>
            <a:ext cx="1794026" cy="2242530"/>
          </a:xfrm>
          <a:prstGeom prst="rect">
            <a:avLst/>
          </a:prstGeom>
          <a:noFill/>
          <a:ln>
            <a:noFill/>
          </a:ln>
        </p:spPr>
      </p:pic>
      <p:grpSp>
        <p:nvGrpSpPr>
          <p:cNvPr id="759" name="Shape 759"/>
          <p:cNvGrpSpPr/>
          <p:nvPr/>
        </p:nvGrpSpPr>
        <p:grpSpPr>
          <a:xfrm>
            <a:off x="5153069" y="990794"/>
            <a:ext cx="3171061" cy="901798"/>
            <a:chOff x="485999" y="-59179"/>
            <a:chExt cx="3171059" cy="901796"/>
          </a:xfrm>
        </p:grpSpPr>
        <p:pic>
          <p:nvPicPr>
            <p:cNvPr id="760" name="Shape 760"/>
            <p:cNvPicPr preferRelativeResize="0"/>
            <p:nvPr/>
          </p:nvPicPr>
          <p:blipFill rotWithShape="1">
            <a:blip r:embed="rId5">
              <a:alphaModFix/>
            </a:blip>
            <a:srcRect/>
            <a:stretch/>
          </p:blipFill>
          <p:spPr>
            <a:xfrm>
              <a:off x="2919225" y="-59179"/>
              <a:ext cx="737833" cy="901796"/>
            </a:xfrm>
            <a:prstGeom prst="rect">
              <a:avLst/>
            </a:prstGeom>
            <a:noFill/>
            <a:ln>
              <a:noFill/>
            </a:ln>
          </p:spPr>
        </p:pic>
        <p:sp>
          <p:nvSpPr>
            <p:cNvPr id="761" name="Shape 761"/>
            <p:cNvSpPr/>
            <p:nvPr/>
          </p:nvSpPr>
          <p:spPr>
            <a:xfrm>
              <a:off x="485999" y="110916"/>
              <a:ext cx="2972756" cy="459848"/>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services (db, </a:t>
              </a:r>
            </a:p>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messaging, hadoop, …)</a:t>
              </a:r>
            </a:p>
          </p:txBody>
        </p:sp>
      </p:grpSp>
      <p:grpSp>
        <p:nvGrpSpPr>
          <p:cNvPr id="762" name="Shape 762"/>
          <p:cNvGrpSpPr/>
          <p:nvPr/>
        </p:nvGrpSpPr>
        <p:grpSpPr>
          <a:xfrm>
            <a:off x="5033800" y="1773059"/>
            <a:ext cx="3507447" cy="725779"/>
            <a:chOff x="267585" y="85153"/>
            <a:chExt cx="3507445" cy="725777"/>
          </a:xfrm>
        </p:grpSpPr>
        <p:sp>
          <p:nvSpPr>
            <p:cNvPr id="763" name="Shape 763"/>
            <p:cNvSpPr/>
            <p:nvPr/>
          </p:nvSpPr>
          <p:spPr>
            <a:xfrm>
              <a:off x="720868" y="266622"/>
              <a:ext cx="3054162" cy="4978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load-balancing and dynamic routing</a:t>
              </a:r>
            </a:p>
          </p:txBody>
        </p:sp>
        <p:pic>
          <p:nvPicPr>
            <p:cNvPr id="764" name="Shape 764"/>
            <p:cNvPicPr preferRelativeResize="0"/>
            <p:nvPr/>
          </p:nvPicPr>
          <p:blipFill rotWithShape="1">
            <a:blip r:embed="rId6">
              <a:alphaModFix/>
            </a:blip>
            <a:srcRect/>
            <a:stretch/>
          </p:blipFill>
          <p:spPr>
            <a:xfrm>
              <a:off x="267585" y="85153"/>
              <a:ext cx="582821" cy="725777"/>
            </a:xfrm>
            <a:prstGeom prst="rect">
              <a:avLst/>
            </a:prstGeom>
            <a:noFill/>
            <a:ln>
              <a:noFill/>
            </a:ln>
          </p:spPr>
        </p:pic>
      </p:grpSp>
      <p:grpSp>
        <p:nvGrpSpPr>
          <p:cNvPr id="765" name="Shape 765"/>
          <p:cNvGrpSpPr/>
          <p:nvPr/>
        </p:nvGrpSpPr>
        <p:grpSpPr>
          <a:xfrm>
            <a:off x="5783018" y="2607860"/>
            <a:ext cx="3054163" cy="802064"/>
            <a:chOff x="342900" y="-553452"/>
            <a:chExt cx="3054162" cy="802064"/>
          </a:xfrm>
        </p:grpSpPr>
        <p:sp>
          <p:nvSpPr>
            <p:cNvPr id="766" name="Shape 766"/>
            <p:cNvSpPr/>
            <p:nvPr/>
          </p:nvSpPr>
          <p:spPr>
            <a:xfrm>
              <a:off x="342900" y="-465506"/>
              <a:ext cx="3054162" cy="4978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 config High Availability</a:t>
              </a:r>
            </a:p>
          </p:txBody>
        </p:sp>
        <p:pic>
          <p:nvPicPr>
            <p:cNvPr id="767" name="Shape 767"/>
            <p:cNvPicPr preferRelativeResize="0"/>
            <p:nvPr/>
          </p:nvPicPr>
          <p:blipFill rotWithShape="1">
            <a:blip r:embed="rId7">
              <a:alphaModFix/>
            </a:blip>
            <a:srcRect/>
            <a:stretch/>
          </p:blipFill>
          <p:spPr>
            <a:xfrm>
              <a:off x="2306091" y="-553452"/>
              <a:ext cx="727204" cy="802064"/>
            </a:xfrm>
            <a:prstGeom prst="rect">
              <a:avLst/>
            </a:prstGeom>
            <a:noFill/>
            <a:ln>
              <a:noFill/>
            </a:ln>
          </p:spPr>
        </p:pic>
      </p:grpSp>
      <p:grpSp>
        <p:nvGrpSpPr>
          <p:cNvPr id="768" name="Shape 768"/>
          <p:cNvGrpSpPr/>
          <p:nvPr/>
        </p:nvGrpSpPr>
        <p:grpSpPr>
          <a:xfrm>
            <a:off x="5054475" y="2944082"/>
            <a:ext cx="3368249" cy="935022"/>
            <a:chOff x="1989823" y="-47045"/>
            <a:chExt cx="3368247" cy="935021"/>
          </a:xfrm>
        </p:grpSpPr>
        <p:pic>
          <p:nvPicPr>
            <p:cNvPr id="769" name="Shape 769"/>
            <p:cNvPicPr preferRelativeResize="0"/>
            <p:nvPr/>
          </p:nvPicPr>
          <p:blipFill rotWithShape="1">
            <a:blip r:embed="rId8">
              <a:alphaModFix/>
            </a:blip>
            <a:srcRect/>
            <a:stretch/>
          </p:blipFill>
          <p:spPr>
            <a:xfrm>
              <a:off x="1989823" y="-47045"/>
              <a:ext cx="642828" cy="935021"/>
            </a:xfrm>
            <a:prstGeom prst="rect">
              <a:avLst/>
            </a:prstGeom>
            <a:noFill/>
            <a:ln>
              <a:noFill/>
            </a:ln>
          </p:spPr>
        </p:pic>
        <p:sp>
          <p:nvSpPr>
            <p:cNvPr id="770" name="Shape 770"/>
            <p:cNvSpPr/>
            <p:nvPr/>
          </p:nvSpPr>
          <p:spPr>
            <a:xfrm>
              <a:off x="2590800" y="342900"/>
              <a:ext cx="2767270" cy="294639"/>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APM</a:t>
              </a:r>
            </a:p>
          </p:txBody>
        </p:sp>
      </p:grpSp>
      <p:grpSp>
        <p:nvGrpSpPr>
          <p:cNvPr id="771" name="Shape 771"/>
          <p:cNvGrpSpPr/>
          <p:nvPr/>
        </p:nvGrpSpPr>
        <p:grpSpPr>
          <a:xfrm>
            <a:off x="5666398" y="3716282"/>
            <a:ext cx="2211830" cy="915353"/>
            <a:chOff x="0" y="197333"/>
            <a:chExt cx="2211829" cy="915352"/>
          </a:xfrm>
        </p:grpSpPr>
        <p:sp>
          <p:nvSpPr>
            <p:cNvPr id="772" name="Shape 772"/>
            <p:cNvSpPr/>
            <p:nvPr/>
          </p:nvSpPr>
          <p:spPr>
            <a:xfrm>
              <a:off x="0" y="393389"/>
              <a:ext cx="2133461" cy="523240"/>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500" b="0" i="0" u="none" strike="noStrike" cap="none">
                  <a:solidFill>
                    <a:srgbClr val="848387"/>
                  </a:solidFill>
                  <a:latin typeface="Corben"/>
                  <a:ea typeface="Corben"/>
                  <a:cs typeface="Corben"/>
                  <a:sym typeface="Corben"/>
                </a:rPr>
                <a:t>Setup log streaming</a:t>
              </a:r>
            </a:p>
          </p:txBody>
        </p:sp>
        <p:pic>
          <p:nvPicPr>
            <p:cNvPr id="773" name="Shape 773"/>
            <p:cNvPicPr preferRelativeResize="0"/>
            <p:nvPr/>
          </p:nvPicPr>
          <p:blipFill rotWithShape="1">
            <a:blip r:embed="rId9">
              <a:alphaModFix/>
            </a:blip>
            <a:srcRect/>
            <a:stretch/>
          </p:blipFill>
          <p:spPr>
            <a:xfrm>
              <a:off x="1525315" y="197333"/>
              <a:ext cx="686513" cy="915352"/>
            </a:xfrm>
            <a:prstGeom prst="rect">
              <a:avLst/>
            </a:prstGeom>
            <a:noFill/>
            <a:ln>
              <a:noFill/>
            </a:ln>
          </p:spPr>
        </p:pic>
      </p:grpSp>
      <p:sp>
        <p:nvSpPr>
          <p:cNvPr id="774" name="Shape 774"/>
          <p:cNvSpPr/>
          <p:nvPr/>
        </p:nvSpPr>
        <p:spPr>
          <a:xfrm>
            <a:off x="340881" y="987054"/>
            <a:ext cx="1602988" cy="350662"/>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sp>
        <p:nvSpPr>
          <p:cNvPr id="775" name="Shape 775"/>
          <p:cNvSpPr/>
          <p:nvPr/>
        </p:nvSpPr>
        <p:spPr>
          <a:xfrm>
            <a:off x="4546873" y="66994"/>
            <a:ext cx="4450880" cy="4547687"/>
          </a:xfrm>
          <a:prstGeom prst="roundRect">
            <a:avLst>
              <a:gd name="adj" fmla="val 5468"/>
            </a:avLst>
          </a:prstGeom>
          <a:solidFill>
            <a:srgbClr val="F2F2F2">
              <a:alpha val="73725"/>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776" name="Shape 776"/>
          <p:cNvSpPr/>
          <p:nvPr/>
        </p:nvSpPr>
        <p:spPr>
          <a:xfrm rot="-94003">
            <a:off x="2254202" y="443948"/>
            <a:ext cx="1835260" cy="375232"/>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000" b="1" i="0" u="none" strike="noStrike" cap="none">
                <a:solidFill>
                  <a:srgbClr val="4D4D4D"/>
                </a:solidFill>
                <a:latin typeface="Arial"/>
                <a:ea typeface="Arial"/>
                <a:cs typeface="Arial"/>
                <a:sym typeface="Arial"/>
              </a:rPr>
              <a:t>Deploy to Test</a:t>
            </a:r>
          </a:p>
        </p:txBody>
      </p:sp>
      <p:sp>
        <p:nvSpPr>
          <p:cNvPr id="777" name="Shape 777"/>
          <p:cNvSpPr/>
          <p:nvPr/>
        </p:nvSpPr>
        <p:spPr>
          <a:xfrm rot="-6605">
            <a:off x="1597221" y="2065258"/>
            <a:ext cx="1793283" cy="387515"/>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Deploy to QA</a:t>
            </a:r>
          </a:p>
        </p:txBody>
      </p:sp>
      <p:sp>
        <p:nvSpPr>
          <p:cNvPr id="778" name="Shape 778"/>
          <p:cNvSpPr/>
          <p:nvPr/>
        </p:nvSpPr>
        <p:spPr>
          <a:xfrm rot="-300000">
            <a:off x="1772109" y="3301618"/>
            <a:ext cx="2799447" cy="362947"/>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900" b="1" i="0" u="none" strike="noStrike" cap="none">
                <a:solidFill>
                  <a:srgbClr val="4D4D4D"/>
                </a:solidFill>
                <a:latin typeface="Arial"/>
                <a:ea typeface="Arial"/>
                <a:cs typeface="Arial"/>
                <a:sym typeface="Arial"/>
              </a:rPr>
              <a:t>Promote to production</a:t>
            </a:r>
          </a:p>
        </p:txBody>
      </p:sp>
      <p:sp>
        <p:nvSpPr>
          <p:cNvPr id="779" name="Shape 779"/>
          <p:cNvSpPr/>
          <p:nvPr/>
        </p:nvSpPr>
        <p:spPr>
          <a:xfrm rot="-432363">
            <a:off x="2112852" y="1309791"/>
            <a:ext cx="1253256" cy="4124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200" b="1" i="0" u="none" strike="noStrike" cap="none">
                <a:solidFill>
                  <a:srgbClr val="4D4D4D"/>
                </a:solidFill>
                <a:latin typeface="Arial"/>
                <a:ea typeface="Arial"/>
                <a:cs typeface="Arial"/>
                <a:sym typeface="Arial"/>
              </a:rPr>
              <a:t>Scale up</a:t>
            </a:r>
          </a:p>
        </p:txBody>
      </p:sp>
      <p:sp>
        <p:nvSpPr>
          <p:cNvPr id="780" name="Shape 780"/>
          <p:cNvSpPr/>
          <p:nvPr/>
        </p:nvSpPr>
        <p:spPr>
          <a:xfrm rot="-420000">
            <a:off x="629689" y="1752674"/>
            <a:ext cx="1611759" cy="387515"/>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Update app</a:t>
            </a:r>
          </a:p>
        </p:txBody>
      </p:sp>
      <p:sp>
        <p:nvSpPr>
          <p:cNvPr id="781" name="Shape 781"/>
          <p:cNvSpPr/>
          <p:nvPr/>
        </p:nvSpPr>
        <p:spPr>
          <a:xfrm rot="420000">
            <a:off x="2582630" y="4078075"/>
            <a:ext cx="1501513" cy="37523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000" b="1" i="0" u="none" strike="noStrike" cap="none">
                <a:solidFill>
                  <a:srgbClr val="4D4D4D"/>
                </a:solidFill>
                <a:latin typeface="Arial"/>
                <a:ea typeface="Arial"/>
                <a:cs typeface="Arial"/>
                <a:sym typeface="Arial"/>
              </a:rPr>
              <a:t>Scale down</a:t>
            </a:r>
          </a:p>
        </p:txBody>
      </p:sp>
      <p:sp>
        <p:nvSpPr>
          <p:cNvPr id="782" name="Shape 782"/>
          <p:cNvSpPr/>
          <p:nvPr/>
        </p:nvSpPr>
        <p:spPr>
          <a:xfrm rot="420000">
            <a:off x="2313189" y="1016541"/>
            <a:ext cx="1304551" cy="387516"/>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Redeploy</a:t>
            </a:r>
          </a:p>
        </p:txBody>
      </p:sp>
      <p:sp>
        <p:nvSpPr>
          <p:cNvPr id="783" name="Shape 783"/>
          <p:cNvSpPr/>
          <p:nvPr/>
        </p:nvSpPr>
        <p:spPr>
          <a:xfrm rot="240000">
            <a:off x="2575468" y="2718290"/>
            <a:ext cx="1742962"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Unbind service</a:t>
            </a:r>
          </a:p>
        </p:txBody>
      </p:sp>
      <p:sp>
        <p:nvSpPr>
          <p:cNvPr id="784" name="Shape 784"/>
          <p:cNvSpPr/>
          <p:nvPr/>
        </p:nvSpPr>
        <p:spPr>
          <a:xfrm rot="-731840">
            <a:off x="2594498" y="1614460"/>
            <a:ext cx="1614745" cy="37523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000" b="1" i="0" u="none" strike="noStrike" cap="none">
                <a:solidFill>
                  <a:srgbClr val="4D4D4D"/>
                </a:solidFill>
                <a:latin typeface="Arial"/>
                <a:ea typeface="Arial"/>
                <a:cs typeface="Arial"/>
                <a:sym typeface="Arial"/>
              </a:rPr>
              <a:t>Bind service</a:t>
            </a:r>
          </a:p>
        </p:txBody>
      </p:sp>
      <p:sp>
        <p:nvSpPr>
          <p:cNvPr id="785" name="Shape 785"/>
          <p:cNvSpPr/>
          <p:nvPr/>
        </p:nvSpPr>
        <p:spPr>
          <a:xfrm rot="420000">
            <a:off x="253468" y="205264"/>
            <a:ext cx="1727259" cy="362947"/>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900" b="1" i="0" u="none" strike="noStrike" cap="none">
                <a:solidFill>
                  <a:srgbClr val="4D4D4D"/>
                </a:solidFill>
                <a:latin typeface="Arial"/>
                <a:ea typeface="Arial"/>
                <a:cs typeface="Arial"/>
                <a:sym typeface="Arial"/>
              </a:rPr>
              <a:t>Restart server</a:t>
            </a:r>
          </a:p>
        </p:txBody>
      </p:sp>
      <p:sp>
        <p:nvSpPr>
          <p:cNvPr id="786" name="Shape 786"/>
          <p:cNvSpPr/>
          <p:nvPr/>
        </p:nvSpPr>
        <p:spPr>
          <a:xfrm rot="240000">
            <a:off x="2100342" y="2896676"/>
            <a:ext cx="1577426" cy="350663"/>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Change route</a:t>
            </a:r>
          </a:p>
        </p:txBody>
      </p:sp>
      <p:pic>
        <p:nvPicPr>
          <p:cNvPr id="787" name="Shape 787"/>
          <p:cNvPicPr preferRelativeResize="0"/>
          <p:nvPr/>
        </p:nvPicPr>
        <p:blipFill rotWithShape="1">
          <a:blip r:embed="rId10">
            <a:alphaModFix/>
          </a:blip>
          <a:srcRect/>
          <a:stretch/>
        </p:blipFill>
        <p:spPr>
          <a:xfrm>
            <a:off x="4837882" y="543285"/>
            <a:ext cx="2166405" cy="4332811"/>
          </a:xfrm>
          <a:prstGeom prst="rect">
            <a:avLst/>
          </a:prstGeom>
          <a:noFill/>
          <a:ln>
            <a:noFill/>
          </a:ln>
        </p:spPr>
      </p:pic>
      <p:pic>
        <p:nvPicPr>
          <p:cNvPr id="788" name="Shape 788"/>
          <p:cNvPicPr preferRelativeResize="0"/>
          <p:nvPr/>
        </p:nvPicPr>
        <p:blipFill rotWithShape="1">
          <a:blip r:embed="rId11">
            <a:alphaModFix/>
          </a:blip>
          <a:srcRect/>
          <a:stretch/>
        </p:blipFill>
        <p:spPr>
          <a:xfrm>
            <a:off x="6588678" y="2035791"/>
            <a:ext cx="2166405" cy="2502198"/>
          </a:xfrm>
          <a:prstGeom prst="rect">
            <a:avLst/>
          </a:prstGeom>
          <a:noFill/>
          <a:ln>
            <a:noFill/>
          </a:ln>
        </p:spPr>
      </p:pic>
      <p:sp>
        <p:nvSpPr>
          <p:cNvPr id="789" name="Shape 789"/>
          <p:cNvSpPr/>
          <p:nvPr/>
        </p:nvSpPr>
        <p:spPr>
          <a:xfrm rot="240000">
            <a:off x="296231" y="1340710"/>
            <a:ext cx="1692286"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Scale Platform</a:t>
            </a:r>
          </a:p>
        </p:txBody>
      </p:sp>
      <p:sp>
        <p:nvSpPr>
          <p:cNvPr id="790" name="Shape 790"/>
          <p:cNvSpPr/>
          <p:nvPr/>
        </p:nvSpPr>
        <p:spPr>
          <a:xfrm rot="20103">
            <a:off x="308677" y="614603"/>
            <a:ext cx="1667394" cy="350663"/>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Create service</a:t>
            </a:r>
          </a:p>
        </p:txBody>
      </p:sp>
      <p:sp>
        <p:nvSpPr>
          <p:cNvPr id="791" name="Shape 791"/>
          <p:cNvSpPr/>
          <p:nvPr/>
        </p:nvSpPr>
        <p:spPr>
          <a:xfrm rot="20103">
            <a:off x="1398338" y="4271799"/>
            <a:ext cx="1289669"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Delete App</a:t>
            </a:r>
          </a:p>
        </p:txBody>
      </p:sp>
      <p:sp>
        <p:nvSpPr>
          <p:cNvPr id="792" name="Shape 792"/>
          <p:cNvSpPr/>
          <p:nvPr/>
        </p:nvSpPr>
        <p:spPr>
          <a:xfrm rot="-42548">
            <a:off x="1566793" y="6857"/>
            <a:ext cx="2644525" cy="350662"/>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Blue-green deployment</a:t>
            </a:r>
          </a:p>
        </p:txBody>
      </p:sp>
      <p:sp>
        <p:nvSpPr>
          <p:cNvPr id="793" name="Shape 793"/>
          <p:cNvSpPr/>
          <p:nvPr/>
        </p:nvSpPr>
        <p:spPr>
          <a:xfrm rot="-637180">
            <a:off x="2888276" y="3659767"/>
            <a:ext cx="1526974" cy="387516"/>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Check logs</a:t>
            </a:r>
          </a:p>
        </p:txBody>
      </p:sp>
      <p:sp>
        <p:nvSpPr>
          <p:cNvPr id="794" name="Shape 794"/>
          <p:cNvSpPr/>
          <p:nvPr/>
        </p:nvSpPr>
        <p:spPr>
          <a:xfrm rot="-637180">
            <a:off x="1733504" y="3612436"/>
            <a:ext cx="1912830" cy="387516"/>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Scale memory</a:t>
            </a:r>
          </a:p>
        </p:txBody>
      </p:sp>
      <p:sp>
        <p:nvSpPr>
          <p:cNvPr id="795" name="Shape 795"/>
          <p:cNvSpPr/>
          <p:nvPr/>
        </p:nvSpPr>
        <p:spPr>
          <a:xfrm rot="-477561">
            <a:off x="2283980" y="2326913"/>
            <a:ext cx="2098810" cy="350663"/>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Update app server</a:t>
            </a:r>
          </a:p>
        </p:txBody>
      </p:sp>
      <p:sp>
        <p:nvSpPr>
          <p:cNvPr id="796" name="Shape 796"/>
          <p:cNvSpPr/>
          <p:nvPr/>
        </p:nvSpPr>
        <p:spPr>
          <a:xfrm rot="565034">
            <a:off x="2748591" y="869709"/>
            <a:ext cx="1463240"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Change JDK</a:t>
            </a:r>
          </a:p>
        </p:txBody>
      </p:sp>
      <p:sp>
        <p:nvSpPr>
          <p:cNvPr id="797" name="Shape 797"/>
          <p:cNvSpPr/>
          <p:nvPr/>
        </p:nvSpPr>
        <p:spPr>
          <a:xfrm rot="-451388">
            <a:off x="2118696" y="208723"/>
            <a:ext cx="1501302"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Upgrade app</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76"/>
                                        </p:tgtEl>
                                        <p:attrNameLst>
                                          <p:attrName>style.visibility</p:attrName>
                                        </p:attrNameLst>
                                      </p:cBhvr>
                                      <p:to>
                                        <p:strVal val="visible"/>
                                      </p:to>
                                    </p:set>
                                    <p:anim calcmode="lin" valueType="num">
                                      <p:cBhvr additive="base">
                                        <p:cTn id="7" dur="500"/>
                                        <p:tgtEl>
                                          <p:spTgt spid="776"/>
                                        </p:tgtEl>
                                        <p:attrNameLst>
                                          <p:attrName>ppt_w</p:attrName>
                                        </p:attrNameLst>
                                      </p:cBhvr>
                                      <p:tavLst>
                                        <p:tav tm="0">
                                          <p:val>
                                            <p:strVal val="0"/>
                                          </p:val>
                                        </p:tav>
                                        <p:tav tm="100000">
                                          <p:val>
                                            <p:strVal val="#ppt_w"/>
                                          </p:val>
                                        </p:tav>
                                      </p:tavLst>
                                    </p:anim>
                                    <p:anim calcmode="lin" valueType="num">
                                      <p:cBhvr additive="base">
                                        <p:cTn id="8" dur="500"/>
                                        <p:tgtEl>
                                          <p:spTgt spid="776"/>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777"/>
                                        </p:tgtEl>
                                        <p:attrNameLst>
                                          <p:attrName>style.visibility</p:attrName>
                                        </p:attrNameLst>
                                      </p:cBhvr>
                                      <p:to>
                                        <p:strVal val="visible"/>
                                      </p:to>
                                    </p:set>
                                    <p:anim calcmode="lin" valueType="num">
                                      <p:cBhvr additive="base">
                                        <p:cTn id="13" dur="500"/>
                                        <p:tgtEl>
                                          <p:spTgt spid="777"/>
                                        </p:tgtEl>
                                        <p:attrNameLst>
                                          <p:attrName>ppt_w</p:attrName>
                                        </p:attrNameLst>
                                      </p:cBhvr>
                                      <p:tavLst>
                                        <p:tav tm="0">
                                          <p:val>
                                            <p:strVal val="0"/>
                                          </p:val>
                                        </p:tav>
                                        <p:tav tm="100000">
                                          <p:val>
                                            <p:strVal val="#ppt_w"/>
                                          </p:val>
                                        </p:tav>
                                      </p:tavLst>
                                    </p:anim>
                                    <p:anim calcmode="lin" valueType="num">
                                      <p:cBhvr additive="base">
                                        <p:cTn id="14" dur="500"/>
                                        <p:tgtEl>
                                          <p:spTgt spid="777"/>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778"/>
                                        </p:tgtEl>
                                        <p:attrNameLst>
                                          <p:attrName>style.visibility</p:attrName>
                                        </p:attrNameLst>
                                      </p:cBhvr>
                                      <p:to>
                                        <p:strVal val="visible"/>
                                      </p:to>
                                    </p:set>
                                    <p:anim calcmode="lin" valueType="num">
                                      <p:cBhvr additive="base">
                                        <p:cTn id="19" dur="350"/>
                                        <p:tgtEl>
                                          <p:spTgt spid="778"/>
                                        </p:tgtEl>
                                        <p:attrNameLst>
                                          <p:attrName>ppt_w</p:attrName>
                                        </p:attrNameLst>
                                      </p:cBhvr>
                                      <p:tavLst>
                                        <p:tav tm="0">
                                          <p:val>
                                            <p:strVal val="0"/>
                                          </p:val>
                                        </p:tav>
                                        <p:tav tm="100000">
                                          <p:val>
                                            <p:strVal val="#ppt_w"/>
                                          </p:val>
                                        </p:tav>
                                      </p:tavLst>
                                    </p:anim>
                                    <p:anim calcmode="lin" valueType="num">
                                      <p:cBhvr additive="base">
                                        <p:cTn id="20" dur="350"/>
                                        <p:tgtEl>
                                          <p:spTgt spid="778"/>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779"/>
                                        </p:tgtEl>
                                        <p:attrNameLst>
                                          <p:attrName>style.visibility</p:attrName>
                                        </p:attrNameLst>
                                      </p:cBhvr>
                                      <p:to>
                                        <p:strVal val="visible"/>
                                      </p:to>
                                    </p:set>
                                    <p:anim calcmode="lin" valueType="num">
                                      <p:cBhvr additive="base">
                                        <p:cTn id="25" dur="250"/>
                                        <p:tgtEl>
                                          <p:spTgt spid="779"/>
                                        </p:tgtEl>
                                        <p:attrNameLst>
                                          <p:attrName>ppt_w</p:attrName>
                                        </p:attrNameLst>
                                      </p:cBhvr>
                                      <p:tavLst>
                                        <p:tav tm="0">
                                          <p:val>
                                            <p:strVal val="0"/>
                                          </p:val>
                                        </p:tav>
                                        <p:tav tm="100000">
                                          <p:val>
                                            <p:strVal val="#ppt_w"/>
                                          </p:val>
                                        </p:tav>
                                      </p:tavLst>
                                    </p:anim>
                                    <p:anim calcmode="lin" valueType="num">
                                      <p:cBhvr additive="base">
                                        <p:cTn id="26" dur="250"/>
                                        <p:tgtEl>
                                          <p:spTgt spid="779"/>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780"/>
                                        </p:tgtEl>
                                        <p:attrNameLst>
                                          <p:attrName>style.visibility</p:attrName>
                                        </p:attrNameLst>
                                      </p:cBhvr>
                                      <p:to>
                                        <p:strVal val="visible"/>
                                      </p:to>
                                    </p:set>
                                    <p:anim calcmode="lin" valueType="num">
                                      <p:cBhvr additive="base">
                                        <p:cTn id="31" dur="200"/>
                                        <p:tgtEl>
                                          <p:spTgt spid="780"/>
                                        </p:tgtEl>
                                        <p:attrNameLst>
                                          <p:attrName>ppt_w</p:attrName>
                                        </p:attrNameLst>
                                      </p:cBhvr>
                                      <p:tavLst>
                                        <p:tav tm="0">
                                          <p:val>
                                            <p:strVal val="0"/>
                                          </p:val>
                                        </p:tav>
                                        <p:tav tm="100000">
                                          <p:val>
                                            <p:strVal val="#ppt_w"/>
                                          </p:val>
                                        </p:tav>
                                      </p:tavLst>
                                    </p:anim>
                                    <p:anim calcmode="lin" valueType="num">
                                      <p:cBhvr additive="base">
                                        <p:cTn id="32" dur="200"/>
                                        <p:tgtEl>
                                          <p:spTgt spid="780"/>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781"/>
                                        </p:tgtEl>
                                        <p:attrNameLst>
                                          <p:attrName>style.visibility</p:attrName>
                                        </p:attrNameLst>
                                      </p:cBhvr>
                                      <p:to>
                                        <p:strVal val="visible"/>
                                      </p:to>
                                    </p:set>
                                    <p:anim calcmode="lin" valueType="num">
                                      <p:cBhvr additive="base">
                                        <p:cTn id="37" dur="250"/>
                                        <p:tgtEl>
                                          <p:spTgt spid="781"/>
                                        </p:tgtEl>
                                        <p:attrNameLst>
                                          <p:attrName>ppt_w</p:attrName>
                                        </p:attrNameLst>
                                      </p:cBhvr>
                                      <p:tavLst>
                                        <p:tav tm="0">
                                          <p:val>
                                            <p:strVal val="0"/>
                                          </p:val>
                                        </p:tav>
                                        <p:tav tm="100000">
                                          <p:val>
                                            <p:strVal val="#ppt_w"/>
                                          </p:val>
                                        </p:tav>
                                      </p:tavLst>
                                    </p:anim>
                                    <p:anim calcmode="lin" valueType="num">
                                      <p:cBhvr additive="base">
                                        <p:cTn id="38" dur="250"/>
                                        <p:tgtEl>
                                          <p:spTgt spid="781"/>
                                        </p:tgtEl>
                                        <p:attrNameLst>
                                          <p:attrName>ppt_h</p:attrName>
                                        </p:attrNameLst>
                                      </p:cBhvr>
                                      <p:tavLst>
                                        <p:tav tm="0">
                                          <p:val>
                                            <p:strVal val="0"/>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nodeType="clickEffect">
                                  <p:stCondLst>
                                    <p:cond delay="0"/>
                                  </p:stCondLst>
                                  <p:childTnLst>
                                    <p:set>
                                      <p:cBhvr>
                                        <p:cTn id="42" dur="1" fill="hold">
                                          <p:stCondLst>
                                            <p:cond delay="0"/>
                                          </p:stCondLst>
                                        </p:cTn>
                                        <p:tgtEl>
                                          <p:spTgt spid="782"/>
                                        </p:tgtEl>
                                        <p:attrNameLst>
                                          <p:attrName>style.visibility</p:attrName>
                                        </p:attrNameLst>
                                      </p:cBhvr>
                                      <p:to>
                                        <p:strVal val="visible"/>
                                      </p:to>
                                    </p:set>
                                    <p:anim calcmode="lin" valueType="num">
                                      <p:cBhvr additive="base">
                                        <p:cTn id="43" dur="100"/>
                                        <p:tgtEl>
                                          <p:spTgt spid="782"/>
                                        </p:tgtEl>
                                        <p:attrNameLst>
                                          <p:attrName>ppt_w</p:attrName>
                                        </p:attrNameLst>
                                      </p:cBhvr>
                                      <p:tavLst>
                                        <p:tav tm="0">
                                          <p:val>
                                            <p:strVal val="0"/>
                                          </p:val>
                                        </p:tav>
                                        <p:tav tm="100000">
                                          <p:val>
                                            <p:strVal val="#ppt_w"/>
                                          </p:val>
                                        </p:tav>
                                      </p:tavLst>
                                    </p:anim>
                                    <p:anim calcmode="lin" valueType="num">
                                      <p:cBhvr additive="base">
                                        <p:cTn id="44" dur="100"/>
                                        <p:tgtEl>
                                          <p:spTgt spid="782"/>
                                        </p:tgtEl>
                                        <p:attrNameLst>
                                          <p:attrName>ppt_h</p:attrName>
                                        </p:attrNameLst>
                                      </p:cBhvr>
                                      <p:tavLst>
                                        <p:tav tm="0">
                                          <p:val>
                                            <p:strVal val="0"/>
                                          </p:val>
                                        </p:tav>
                                        <p:tav tm="100000">
                                          <p:val>
                                            <p:strVal val="#ppt_h"/>
                                          </p:val>
                                        </p:tav>
                                      </p:tavLst>
                                    </p:anim>
                                  </p:childTnLst>
                                </p:cTn>
                              </p:par>
                            </p:childTnLst>
                          </p:cTn>
                        </p:par>
                        <p:par>
                          <p:cTn id="45" fill="hold">
                            <p:stCondLst>
                              <p:cond delay="100"/>
                            </p:stCondLst>
                            <p:childTnLst>
                              <p:par>
                                <p:cTn id="46" presetID="23" presetClass="entr" presetSubtype="16" fill="hold" nodeType="afterEffect">
                                  <p:stCondLst>
                                    <p:cond delay="0"/>
                                  </p:stCondLst>
                                  <p:childTnLst>
                                    <p:set>
                                      <p:cBhvr>
                                        <p:cTn id="47" dur="1" fill="hold">
                                          <p:stCondLst>
                                            <p:cond delay="0"/>
                                          </p:stCondLst>
                                        </p:cTn>
                                        <p:tgtEl>
                                          <p:spTgt spid="783"/>
                                        </p:tgtEl>
                                        <p:attrNameLst>
                                          <p:attrName>style.visibility</p:attrName>
                                        </p:attrNameLst>
                                      </p:cBhvr>
                                      <p:to>
                                        <p:strVal val="visible"/>
                                      </p:to>
                                    </p:set>
                                    <p:anim calcmode="lin" valueType="num">
                                      <p:cBhvr additive="base">
                                        <p:cTn id="48" dur="150"/>
                                        <p:tgtEl>
                                          <p:spTgt spid="783"/>
                                        </p:tgtEl>
                                        <p:attrNameLst>
                                          <p:attrName>ppt_w</p:attrName>
                                        </p:attrNameLst>
                                      </p:cBhvr>
                                      <p:tavLst>
                                        <p:tav tm="0">
                                          <p:val>
                                            <p:strVal val="0"/>
                                          </p:val>
                                        </p:tav>
                                        <p:tav tm="100000">
                                          <p:val>
                                            <p:strVal val="#ppt_w"/>
                                          </p:val>
                                        </p:tav>
                                      </p:tavLst>
                                    </p:anim>
                                    <p:anim calcmode="lin" valueType="num">
                                      <p:cBhvr additive="base">
                                        <p:cTn id="49" dur="150"/>
                                        <p:tgtEl>
                                          <p:spTgt spid="783"/>
                                        </p:tgtEl>
                                        <p:attrNameLst>
                                          <p:attrName>ppt_h</p:attrName>
                                        </p:attrNameLst>
                                      </p:cBhvr>
                                      <p:tavLst>
                                        <p:tav tm="0">
                                          <p:val>
                                            <p:strVal val="0"/>
                                          </p:val>
                                        </p:tav>
                                        <p:tav tm="100000">
                                          <p:val>
                                            <p:strVal val="#ppt_h"/>
                                          </p:val>
                                        </p:tav>
                                      </p:tavLst>
                                    </p:anim>
                                  </p:childTnLst>
                                </p:cTn>
                              </p:par>
                            </p:childTnLst>
                          </p:cTn>
                        </p:par>
                        <p:par>
                          <p:cTn id="50" fill="hold">
                            <p:stCondLst>
                              <p:cond delay="250"/>
                            </p:stCondLst>
                            <p:childTnLst>
                              <p:par>
                                <p:cTn id="51" presetID="23" presetClass="entr" presetSubtype="16" fill="hold" nodeType="afterEffect">
                                  <p:stCondLst>
                                    <p:cond delay="0"/>
                                  </p:stCondLst>
                                  <p:childTnLst>
                                    <p:set>
                                      <p:cBhvr>
                                        <p:cTn id="52" dur="1" fill="hold">
                                          <p:stCondLst>
                                            <p:cond delay="0"/>
                                          </p:stCondLst>
                                        </p:cTn>
                                        <p:tgtEl>
                                          <p:spTgt spid="784"/>
                                        </p:tgtEl>
                                        <p:attrNameLst>
                                          <p:attrName>style.visibility</p:attrName>
                                        </p:attrNameLst>
                                      </p:cBhvr>
                                      <p:to>
                                        <p:strVal val="visible"/>
                                      </p:to>
                                    </p:set>
                                    <p:anim calcmode="lin" valueType="num">
                                      <p:cBhvr additive="base">
                                        <p:cTn id="53" dur="200"/>
                                        <p:tgtEl>
                                          <p:spTgt spid="784"/>
                                        </p:tgtEl>
                                        <p:attrNameLst>
                                          <p:attrName>ppt_w</p:attrName>
                                        </p:attrNameLst>
                                      </p:cBhvr>
                                      <p:tavLst>
                                        <p:tav tm="0">
                                          <p:val>
                                            <p:strVal val="0"/>
                                          </p:val>
                                        </p:tav>
                                        <p:tav tm="100000">
                                          <p:val>
                                            <p:strVal val="#ppt_w"/>
                                          </p:val>
                                        </p:tav>
                                      </p:tavLst>
                                    </p:anim>
                                    <p:anim calcmode="lin" valueType="num">
                                      <p:cBhvr additive="base">
                                        <p:cTn id="54" dur="200"/>
                                        <p:tgtEl>
                                          <p:spTgt spid="784"/>
                                        </p:tgtEl>
                                        <p:attrNameLst>
                                          <p:attrName>ppt_h</p:attrName>
                                        </p:attrNameLst>
                                      </p:cBhvr>
                                      <p:tavLst>
                                        <p:tav tm="0">
                                          <p:val>
                                            <p:strVal val="0"/>
                                          </p:val>
                                        </p:tav>
                                        <p:tav tm="100000">
                                          <p:val>
                                            <p:strVal val="#ppt_h"/>
                                          </p:val>
                                        </p:tav>
                                      </p:tavLst>
                                    </p:anim>
                                  </p:childTnLst>
                                </p:cTn>
                              </p:par>
                            </p:childTnLst>
                          </p:cTn>
                        </p:par>
                        <p:par>
                          <p:cTn id="55" fill="hold">
                            <p:stCondLst>
                              <p:cond delay="450"/>
                            </p:stCondLst>
                            <p:childTnLst>
                              <p:par>
                                <p:cTn id="56" presetID="23" presetClass="entr" presetSubtype="16" fill="hold" nodeType="afterEffect">
                                  <p:stCondLst>
                                    <p:cond delay="0"/>
                                  </p:stCondLst>
                                  <p:childTnLst>
                                    <p:set>
                                      <p:cBhvr>
                                        <p:cTn id="57" dur="1" fill="hold">
                                          <p:stCondLst>
                                            <p:cond delay="0"/>
                                          </p:stCondLst>
                                        </p:cTn>
                                        <p:tgtEl>
                                          <p:spTgt spid="785"/>
                                        </p:tgtEl>
                                        <p:attrNameLst>
                                          <p:attrName>style.visibility</p:attrName>
                                        </p:attrNameLst>
                                      </p:cBhvr>
                                      <p:to>
                                        <p:strVal val="visible"/>
                                      </p:to>
                                    </p:set>
                                    <p:anim calcmode="lin" valueType="num">
                                      <p:cBhvr additive="base">
                                        <p:cTn id="58" dur="100"/>
                                        <p:tgtEl>
                                          <p:spTgt spid="785"/>
                                        </p:tgtEl>
                                        <p:attrNameLst>
                                          <p:attrName>ppt_w</p:attrName>
                                        </p:attrNameLst>
                                      </p:cBhvr>
                                      <p:tavLst>
                                        <p:tav tm="0">
                                          <p:val>
                                            <p:strVal val="0"/>
                                          </p:val>
                                        </p:tav>
                                        <p:tav tm="100000">
                                          <p:val>
                                            <p:strVal val="#ppt_w"/>
                                          </p:val>
                                        </p:tav>
                                      </p:tavLst>
                                    </p:anim>
                                    <p:anim calcmode="lin" valueType="num">
                                      <p:cBhvr additive="base">
                                        <p:cTn id="59" dur="100"/>
                                        <p:tgtEl>
                                          <p:spTgt spid="785"/>
                                        </p:tgtEl>
                                        <p:attrNameLst>
                                          <p:attrName>ppt_h</p:attrName>
                                        </p:attrNameLst>
                                      </p:cBhvr>
                                      <p:tavLst>
                                        <p:tav tm="0">
                                          <p:val>
                                            <p:strVal val="0"/>
                                          </p:val>
                                        </p:tav>
                                        <p:tav tm="100000">
                                          <p:val>
                                            <p:strVal val="#ppt_h"/>
                                          </p:val>
                                        </p:tav>
                                      </p:tavLst>
                                    </p:anim>
                                  </p:childTnLst>
                                </p:cTn>
                              </p:par>
                            </p:childTnLst>
                          </p:cTn>
                        </p:par>
                        <p:par>
                          <p:cTn id="60" fill="hold">
                            <p:stCondLst>
                              <p:cond delay="550"/>
                            </p:stCondLst>
                            <p:childTnLst>
                              <p:par>
                                <p:cTn id="61" presetID="23" presetClass="entr" presetSubtype="16" fill="hold" nodeType="afterEffect">
                                  <p:stCondLst>
                                    <p:cond delay="0"/>
                                  </p:stCondLst>
                                  <p:childTnLst>
                                    <p:set>
                                      <p:cBhvr>
                                        <p:cTn id="62" dur="1" fill="hold">
                                          <p:stCondLst>
                                            <p:cond delay="0"/>
                                          </p:stCondLst>
                                        </p:cTn>
                                        <p:tgtEl>
                                          <p:spTgt spid="786"/>
                                        </p:tgtEl>
                                        <p:attrNameLst>
                                          <p:attrName>style.visibility</p:attrName>
                                        </p:attrNameLst>
                                      </p:cBhvr>
                                      <p:to>
                                        <p:strVal val="visible"/>
                                      </p:to>
                                    </p:set>
                                    <p:anim calcmode="lin" valueType="num">
                                      <p:cBhvr additive="base">
                                        <p:cTn id="63" dur="150"/>
                                        <p:tgtEl>
                                          <p:spTgt spid="786"/>
                                        </p:tgtEl>
                                        <p:attrNameLst>
                                          <p:attrName>ppt_w</p:attrName>
                                        </p:attrNameLst>
                                      </p:cBhvr>
                                      <p:tavLst>
                                        <p:tav tm="0">
                                          <p:val>
                                            <p:strVal val="0"/>
                                          </p:val>
                                        </p:tav>
                                        <p:tav tm="100000">
                                          <p:val>
                                            <p:strVal val="#ppt_w"/>
                                          </p:val>
                                        </p:tav>
                                      </p:tavLst>
                                    </p:anim>
                                    <p:anim calcmode="lin" valueType="num">
                                      <p:cBhvr additive="base">
                                        <p:cTn id="64" dur="150"/>
                                        <p:tgtEl>
                                          <p:spTgt spid="786"/>
                                        </p:tgtEl>
                                        <p:attrNameLst>
                                          <p:attrName>ppt_h</p:attrName>
                                        </p:attrNameLst>
                                      </p:cBhvr>
                                      <p:tavLst>
                                        <p:tav tm="0">
                                          <p:val>
                                            <p:strVal val="0"/>
                                          </p:val>
                                        </p:tav>
                                        <p:tav tm="100000">
                                          <p:val>
                                            <p:strVal val="#ppt_h"/>
                                          </p:val>
                                        </p:tav>
                                      </p:tavLst>
                                    </p:anim>
                                  </p:childTnLst>
                                </p:cTn>
                              </p:par>
                            </p:childTnLst>
                          </p:cTn>
                        </p:par>
                        <p:par>
                          <p:cTn id="65" fill="hold">
                            <p:stCondLst>
                              <p:cond delay="700"/>
                            </p:stCondLst>
                            <p:childTnLst>
                              <p:par>
                                <p:cTn id="66" presetID="23" presetClass="entr" presetSubtype="16" fill="hold" nodeType="afterEffect">
                                  <p:stCondLst>
                                    <p:cond delay="0"/>
                                  </p:stCondLst>
                                  <p:childTnLst>
                                    <p:set>
                                      <p:cBhvr>
                                        <p:cTn id="67" dur="1" fill="hold">
                                          <p:stCondLst>
                                            <p:cond delay="0"/>
                                          </p:stCondLst>
                                        </p:cTn>
                                        <p:tgtEl>
                                          <p:spTgt spid="789"/>
                                        </p:tgtEl>
                                        <p:attrNameLst>
                                          <p:attrName>style.visibility</p:attrName>
                                        </p:attrNameLst>
                                      </p:cBhvr>
                                      <p:to>
                                        <p:strVal val="visible"/>
                                      </p:to>
                                    </p:set>
                                    <p:anim calcmode="lin" valueType="num">
                                      <p:cBhvr additive="base">
                                        <p:cTn id="68" dur="150"/>
                                        <p:tgtEl>
                                          <p:spTgt spid="789"/>
                                        </p:tgtEl>
                                        <p:attrNameLst>
                                          <p:attrName>ppt_w</p:attrName>
                                        </p:attrNameLst>
                                      </p:cBhvr>
                                      <p:tavLst>
                                        <p:tav tm="0">
                                          <p:val>
                                            <p:strVal val="0"/>
                                          </p:val>
                                        </p:tav>
                                        <p:tav tm="100000">
                                          <p:val>
                                            <p:strVal val="#ppt_w"/>
                                          </p:val>
                                        </p:tav>
                                      </p:tavLst>
                                    </p:anim>
                                    <p:anim calcmode="lin" valueType="num">
                                      <p:cBhvr additive="base">
                                        <p:cTn id="69" dur="150"/>
                                        <p:tgtEl>
                                          <p:spTgt spid="789"/>
                                        </p:tgtEl>
                                        <p:attrNameLst>
                                          <p:attrName>ppt_h</p:attrName>
                                        </p:attrNameLst>
                                      </p:cBhvr>
                                      <p:tavLst>
                                        <p:tav tm="0">
                                          <p:val>
                                            <p:strVal val="0"/>
                                          </p:val>
                                        </p:tav>
                                        <p:tav tm="100000">
                                          <p:val>
                                            <p:strVal val="#ppt_h"/>
                                          </p:val>
                                        </p:tav>
                                      </p:tavLst>
                                    </p:anim>
                                  </p:childTnLst>
                                </p:cTn>
                              </p:par>
                            </p:childTnLst>
                          </p:cTn>
                        </p:par>
                        <p:par>
                          <p:cTn id="70" fill="hold">
                            <p:stCondLst>
                              <p:cond delay="850"/>
                            </p:stCondLst>
                            <p:childTnLst>
                              <p:par>
                                <p:cTn id="71" presetID="23" presetClass="entr" presetSubtype="16" fill="hold" nodeType="afterEffect">
                                  <p:stCondLst>
                                    <p:cond delay="0"/>
                                  </p:stCondLst>
                                  <p:childTnLst>
                                    <p:set>
                                      <p:cBhvr>
                                        <p:cTn id="72" dur="1" fill="hold">
                                          <p:stCondLst>
                                            <p:cond delay="0"/>
                                          </p:stCondLst>
                                        </p:cTn>
                                        <p:tgtEl>
                                          <p:spTgt spid="790"/>
                                        </p:tgtEl>
                                        <p:attrNameLst>
                                          <p:attrName>style.visibility</p:attrName>
                                        </p:attrNameLst>
                                      </p:cBhvr>
                                      <p:to>
                                        <p:strVal val="visible"/>
                                      </p:to>
                                    </p:set>
                                    <p:anim calcmode="lin" valueType="num">
                                      <p:cBhvr additive="base">
                                        <p:cTn id="73" dur="150"/>
                                        <p:tgtEl>
                                          <p:spTgt spid="790"/>
                                        </p:tgtEl>
                                        <p:attrNameLst>
                                          <p:attrName>ppt_w</p:attrName>
                                        </p:attrNameLst>
                                      </p:cBhvr>
                                      <p:tavLst>
                                        <p:tav tm="0">
                                          <p:val>
                                            <p:strVal val="0"/>
                                          </p:val>
                                        </p:tav>
                                        <p:tav tm="100000">
                                          <p:val>
                                            <p:strVal val="#ppt_w"/>
                                          </p:val>
                                        </p:tav>
                                      </p:tavLst>
                                    </p:anim>
                                    <p:anim calcmode="lin" valueType="num">
                                      <p:cBhvr additive="base">
                                        <p:cTn id="74" dur="150"/>
                                        <p:tgtEl>
                                          <p:spTgt spid="790"/>
                                        </p:tgtEl>
                                        <p:attrNameLst>
                                          <p:attrName>ppt_h</p:attrName>
                                        </p:attrNameLst>
                                      </p:cBhvr>
                                      <p:tavLst>
                                        <p:tav tm="0">
                                          <p:val>
                                            <p:strVal val="0"/>
                                          </p:val>
                                        </p:tav>
                                        <p:tav tm="100000">
                                          <p:val>
                                            <p:strVal val="#ppt_h"/>
                                          </p:val>
                                        </p:tav>
                                      </p:tavLst>
                                    </p:anim>
                                  </p:childTnLst>
                                </p:cTn>
                              </p:par>
                            </p:childTnLst>
                          </p:cTn>
                        </p:par>
                        <p:par>
                          <p:cTn id="75" fill="hold">
                            <p:stCondLst>
                              <p:cond delay="1000"/>
                            </p:stCondLst>
                            <p:childTnLst>
                              <p:par>
                                <p:cTn id="76" presetID="23" presetClass="entr" presetSubtype="16" fill="hold" nodeType="afterEffect">
                                  <p:stCondLst>
                                    <p:cond delay="0"/>
                                  </p:stCondLst>
                                  <p:childTnLst>
                                    <p:set>
                                      <p:cBhvr>
                                        <p:cTn id="77" dur="1" fill="hold">
                                          <p:stCondLst>
                                            <p:cond delay="0"/>
                                          </p:stCondLst>
                                        </p:cTn>
                                        <p:tgtEl>
                                          <p:spTgt spid="791"/>
                                        </p:tgtEl>
                                        <p:attrNameLst>
                                          <p:attrName>style.visibility</p:attrName>
                                        </p:attrNameLst>
                                      </p:cBhvr>
                                      <p:to>
                                        <p:strVal val="visible"/>
                                      </p:to>
                                    </p:set>
                                    <p:anim calcmode="lin" valueType="num">
                                      <p:cBhvr additive="base">
                                        <p:cTn id="78" dur="150"/>
                                        <p:tgtEl>
                                          <p:spTgt spid="791"/>
                                        </p:tgtEl>
                                        <p:attrNameLst>
                                          <p:attrName>ppt_w</p:attrName>
                                        </p:attrNameLst>
                                      </p:cBhvr>
                                      <p:tavLst>
                                        <p:tav tm="0">
                                          <p:val>
                                            <p:strVal val="0"/>
                                          </p:val>
                                        </p:tav>
                                        <p:tav tm="100000">
                                          <p:val>
                                            <p:strVal val="#ppt_w"/>
                                          </p:val>
                                        </p:tav>
                                      </p:tavLst>
                                    </p:anim>
                                    <p:anim calcmode="lin" valueType="num">
                                      <p:cBhvr additive="base">
                                        <p:cTn id="79" dur="150"/>
                                        <p:tgtEl>
                                          <p:spTgt spid="791"/>
                                        </p:tgtEl>
                                        <p:attrNameLst>
                                          <p:attrName>ppt_h</p:attrName>
                                        </p:attrNameLst>
                                      </p:cBhvr>
                                      <p:tavLst>
                                        <p:tav tm="0">
                                          <p:val>
                                            <p:strVal val="0"/>
                                          </p:val>
                                        </p:tav>
                                        <p:tav tm="100000">
                                          <p:val>
                                            <p:strVal val="#ppt_h"/>
                                          </p:val>
                                        </p:tav>
                                      </p:tavLst>
                                    </p:anim>
                                  </p:childTnLst>
                                </p:cTn>
                              </p:par>
                            </p:childTnLst>
                          </p:cTn>
                        </p:par>
                        <p:par>
                          <p:cTn id="80" fill="hold">
                            <p:stCondLst>
                              <p:cond delay="1150"/>
                            </p:stCondLst>
                            <p:childTnLst>
                              <p:par>
                                <p:cTn id="81" presetID="23" presetClass="entr" presetSubtype="16" fill="hold" nodeType="afterEffect">
                                  <p:stCondLst>
                                    <p:cond delay="0"/>
                                  </p:stCondLst>
                                  <p:childTnLst>
                                    <p:set>
                                      <p:cBhvr>
                                        <p:cTn id="82" dur="1" fill="hold">
                                          <p:stCondLst>
                                            <p:cond delay="0"/>
                                          </p:stCondLst>
                                        </p:cTn>
                                        <p:tgtEl>
                                          <p:spTgt spid="792"/>
                                        </p:tgtEl>
                                        <p:attrNameLst>
                                          <p:attrName>style.visibility</p:attrName>
                                        </p:attrNameLst>
                                      </p:cBhvr>
                                      <p:to>
                                        <p:strVal val="visible"/>
                                      </p:to>
                                    </p:set>
                                    <p:anim calcmode="lin" valueType="num">
                                      <p:cBhvr additive="base">
                                        <p:cTn id="83" dur="150"/>
                                        <p:tgtEl>
                                          <p:spTgt spid="792"/>
                                        </p:tgtEl>
                                        <p:attrNameLst>
                                          <p:attrName>ppt_w</p:attrName>
                                        </p:attrNameLst>
                                      </p:cBhvr>
                                      <p:tavLst>
                                        <p:tav tm="0">
                                          <p:val>
                                            <p:strVal val="0"/>
                                          </p:val>
                                        </p:tav>
                                        <p:tav tm="100000">
                                          <p:val>
                                            <p:strVal val="#ppt_w"/>
                                          </p:val>
                                        </p:tav>
                                      </p:tavLst>
                                    </p:anim>
                                    <p:anim calcmode="lin" valueType="num">
                                      <p:cBhvr additive="base">
                                        <p:cTn id="84" dur="150"/>
                                        <p:tgtEl>
                                          <p:spTgt spid="792"/>
                                        </p:tgtEl>
                                        <p:attrNameLst>
                                          <p:attrName>ppt_h</p:attrName>
                                        </p:attrNameLst>
                                      </p:cBhvr>
                                      <p:tavLst>
                                        <p:tav tm="0">
                                          <p:val>
                                            <p:strVal val="0"/>
                                          </p:val>
                                        </p:tav>
                                        <p:tav tm="100000">
                                          <p:val>
                                            <p:strVal val="#ppt_h"/>
                                          </p:val>
                                        </p:tav>
                                      </p:tavLst>
                                    </p:anim>
                                  </p:childTnLst>
                                </p:cTn>
                              </p:par>
                            </p:childTnLst>
                          </p:cTn>
                        </p:par>
                        <p:par>
                          <p:cTn id="85" fill="hold">
                            <p:stCondLst>
                              <p:cond delay="1300"/>
                            </p:stCondLst>
                            <p:childTnLst>
                              <p:par>
                                <p:cTn id="86" presetID="23" presetClass="entr" presetSubtype="16" fill="hold" nodeType="afterEffect">
                                  <p:stCondLst>
                                    <p:cond delay="0"/>
                                  </p:stCondLst>
                                  <p:childTnLst>
                                    <p:set>
                                      <p:cBhvr>
                                        <p:cTn id="87" dur="1" fill="hold">
                                          <p:stCondLst>
                                            <p:cond delay="0"/>
                                          </p:stCondLst>
                                        </p:cTn>
                                        <p:tgtEl>
                                          <p:spTgt spid="793"/>
                                        </p:tgtEl>
                                        <p:attrNameLst>
                                          <p:attrName>style.visibility</p:attrName>
                                        </p:attrNameLst>
                                      </p:cBhvr>
                                      <p:to>
                                        <p:strVal val="visible"/>
                                      </p:to>
                                    </p:set>
                                    <p:anim calcmode="lin" valueType="num">
                                      <p:cBhvr additive="base">
                                        <p:cTn id="88" dur="100"/>
                                        <p:tgtEl>
                                          <p:spTgt spid="793"/>
                                        </p:tgtEl>
                                        <p:attrNameLst>
                                          <p:attrName>ppt_w</p:attrName>
                                        </p:attrNameLst>
                                      </p:cBhvr>
                                      <p:tavLst>
                                        <p:tav tm="0">
                                          <p:val>
                                            <p:strVal val="0"/>
                                          </p:val>
                                        </p:tav>
                                        <p:tav tm="100000">
                                          <p:val>
                                            <p:strVal val="#ppt_w"/>
                                          </p:val>
                                        </p:tav>
                                      </p:tavLst>
                                    </p:anim>
                                    <p:anim calcmode="lin" valueType="num">
                                      <p:cBhvr additive="base">
                                        <p:cTn id="89" dur="100"/>
                                        <p:tgtEl>
                                          <p:spTgt spid="793"/>
                                        </p:tgtEl>
                                        <p:attrNameLst>
                                          <p:attrName>ppt_h</p:attrName>
                                        </p:attrNameLst>
                                      </p:cBhvr>
                                      <p:tavLst>
                                        <p:tav tm="0">
                                          <p:val>
                                            <p:strVal val="0"/>
                                          </p:val>
                                        </p:tav>
                                        <p:tav tm="100000">
                                          <p:val>
                                            <p:strVal val="#ppt_h"/>
                                          </p:val>
                                        </p:tav>
                                      </p:tavLst>
                                    </p:anim>
                                  </p:childTnLst>
                                </p:cTn>
                              </p:par>
                            </p:childTnLst>
                          </p:cTn>
                        </p:par>
                        <p:par>
                          <p:cTn id="90" fill="hold">
                            <p:stCondLst>
                              <p:cond delay="1400"/>
                            </p:stCondLst>
                            <p:childTnLst>
                              <p:par>
                                <p:cTn id="91" presetID="23" presetClass="entr" presetSubtype="16" fill="hold" nodeType="afterEffect">
                                  <p:stCondLst>
                                    <p:cond delay="0"/>
                                  </p:stCondLst>
                                  <p:childTnLst>
                                    <p:set>
                                      <p:cBhvr>
                                        <p:cTn id="92" dur="1" fill="hold">
                                          <p:stCondLst>
                                            <p:cond delay="0"/>
                                          </p:stCondLst>
                                        </p:cTn>
                                        <p:tgtEl>
                                          <p:spTgt spid="794"/>
                                        </p:tgtEl>
                                        <p:attrNameLst>
                                          <p:attrName>style.visibility</p:attrName>
                                        </p:attrNameLst>
                                      </p:cBhvr>
                                      <p:to>
                                        <p:strVal val="visible"/>
                                      </p:to>
                                    </p:set>
                                    <p:anim calcmode="lin" valueType="num">
                                      <p:cBhvr additive="base">
                                        <p:cTn id="93" dur="100"/>
                                        <p:tgtEl>
                                          <p:spTgt spid="794"/>
                                        </p:tgtEl>
                                        <p:attrNameLst>
                                          <p:attrName>ppt_w</p:attrName>
                                        </p:attrNameLst>
                                      </p:cBhvr>
                                      <p:tavLst>
                                        <p:tav tm="0">
                                          <p:val>
                                            <p:strVal val="0"/>
                                          </p:val>
                                        </p:tav>
                                        <p:tav tm="100000">
                                          <p:val>
                                            <p:strVal val="#ppt_w"/>
                                          </p:val>
                                        </p:tav>
                                      </p:tavLst>
                                    </p:anim>
                                    <p:anim calcmode="lin" valueType="num">
                                      <p:cBhvr additive="base">
                                        <p:cTn id="94" dur="100"/>
                                        <p:tgtEl>
                                          <p:spTgt spid="794"/>
                                        </p:tgtEl>
                                        <p:attrNameLst>
                                          <p:attrName>ppt_h</p:attrName>
                                        </p:attrNameLst>
                                      </p:cBhvr>
                                      <p:tavLst>
                                        <p:tav tm="0">
                                          <p:val>
                                            <p:strVal val="0"/>
                                          </p:val>
                                        </p:tav>
                                        <p:tav tm="100000">
                                          <p:val>
                                            <p:strVal val="#ppt_h"/>
                                          </p:val>
                                        </p:tav>
                                      </p:tavLst>
                                    </p:anim>
                                  </p:childTnLst>
                                </p:cTn>
                              </p:par>
                            </p:childTnLst>
                          </p:cTn>
                        </p:par>
                        <p:par>
                          <p:cTn id="95" fill="hold">
                            <p:stCondLst>
                              <p:cond delay="1500"/>
                            </p:stCondLst>
                            <p:childTnLst>
                              <p:par>
                                <p:cTn id="96" presetID="23" presetClass="entr" presetSubtype="16" fill="hold" nodeType="afterEffect">
                                  <p:stCondLst>
                                    <p:cond delay="0"/>
                                  </p:stCondLst>
                                  <p:childTnLst>
                                    <p:set>
                                      <p:cBhvr>
                                        <p:cTn id="97" dur="1" fill="hold">
                                          <p:stCondLst>
                                            <p:cond delay="0"/>
                                          </p:stCondLst>
                                        </p:cTn>
                                        <p:tgtEl>
                                          <p:spTgt spid="795"/>
                                        </p:tgtEl>
                                        <p:attrNameLst>
                                          <p:attrName>style.visibility</p:attrName>
                                        </p:attrNameLst>
                                      </p:cBhvr>
                                      <p:to>
                                        <p:strVal val="visible"/>
                                      </p:to>
                                    </p:set>
                                    <p:anim calcmode="lin" valueType="num">
                                      <p:cBhvr additive="base">
                                        <p:cTn id="98" dur="150"/>
                                        <p:tgtEl>
                                          <p:spTgt spid="795"/>
                                        </p:tgtEl>
                                        <p:attrNameLst>
                                          <p:attrName>ppt_w</p:attrName>
                                        </p:attrNameLst>
                                      </p:cBhvr>
                                      <p:tavLst>
                                        <p:tav tm="0">
                                          <p:val>
                                            <p:strVal val="0"/>
                                          </p:val>
                                        </p:tav>
                                        <p:tav tm="100000">
                                          <p:val>
                                            <p:strVal val="#ppt_w"/>
                                          </p:val>
                                        </p:tav>
                                      </p:tavLst>
                                    </p:anim>
                                    <p:anim calcmode="lin" valueType="num">
                                      <p:cBhvr additive="base">
                                        <p:cTn id="99" dur="150"/>
                                        <p:tgtEl>
                                          <p:spTgt spid="795"/>
                                        </p:tgtEl>
                                        <p:attrNameLst>
                                          <p:attrName>ppt_h</p:attrName>
                                        </p:attrNameLst>
                                      </p:cBhvr>
                                      <p:tavLst>
                                        <p:tav tm="0">
                                          <p:val>
                                            <p:strVal val="0"/>
                                          </p:val>
                                        </p:tav>
                                        <p:tav tm="100000">
                                          <p:val>
                                            <p:strVal val="#ppt_h"/>
                                          </p:val>
                                        </p:tav>
                                      </p:tavLst>
                                    </p:anim>
                                  </p:childTnLst>
                                </p:cTn>
                              </p:par>
                            </p:childTnLst>
                          </p:cTn>
                        </p:par>
                        <p:par>
                          <p:cTn id="100" fill="hold">
                            <p:stCondLst>
                              <p:cond delay="1650"/>
                            </p:stCondLst>
                            <p:childTnLst>
                              <p:par>
                                <p:cTn id="101" presetID="23" presetClass="entr" presetSubtype="16" fill="hold" nodeType="afterEffect">
                                  <p:stCondLst>
                                    <p:cond delay="0"/>
                                  </p:stCondLst>
                                  <p:childTnLst>
                                    <p:set>
                                      <p:cBhvr>
                                        <p:cTn id="102" dur="1" fill="hold">
                                          <p:stCondLst>
                                            <p:cond delay="0"/>
                                          </p:stCondLst>
                                        </p:cTn>
                                        <p:tgtEl>
                                          <p:spTgt spid="796"/>
                                        </p:tgtEl>
                                        <p:attrNameLst>
                                          <p:attrName>style.visibility</p:attrName>
                                        </p:attrNameLst>
                                      </p:cBhvr>
                                      <p:to>
                                        <p:strVal val="visible"/>
                                      </p:to>
                                    </p:set>
                                    <p:anim calcmode="lin" valueType="num">
                                      <p:cBhvr additive="base">
                                        <p:cTn id="103" dur="150"/>
                                        <p:tgtEl>
                                          <p:spTgt spid="796"/>
                                        </p:tgtEl>
                                        <p:attrNameLst>
                                          <p:attrName>ppt_w</p:attrName>
                                        </p:attrNameLst>
                                      </p:cBhvr>
                                      <p:tavLst>
                                        <p:tav tm="0">
                                          <p:val>
                                            <p:strVal val="0"/>
                                          </p:val>
                                        </p:tav>
                                        <p:tav tm="100000">
                                          <p:val>
                                            <p:strVal val="#ppt_w"/>
                                          </p:val>
                                        </p:tav>
                                      </p:tavLst>
                                    </p:anim>
                                    <p:anim calcmode="lin" valueType="num">
                                      <p:cBhvr additive="base">
                                        <p:cTn id="104" dur="150"/>
                                        <p:tgtEl>
                                          <p:spTgt spid="796"/>
                                        </p:tgtEl>
                                        <p:attrNameLst>
                                          <p:attrName>ppt_h</p:attrName>
                                        </p:attrNameLst>
                                      </p:cBhvr>
                                      <p:tavLst>
                                        <p:tav tm="0">
                                          <p:val>
                                            <p:strVal val="0"/>
                                          </p:val>
                                        </p:tav>
                                        <p:tav tm="100000">
                                          <p:val>
                                            <p:strVal val="#ppt_h"/>
                                          </p:val>
                                        </p:tav>
                                      </p:tavLst>
                                    </p:anim>
                                  </p:childTnLst>
                                </p:cTn>
                              </p:par>
                            </p:childTnLst>
                          </p:cTn>
                        </p:par>
                        <p:par>
                          <p:cTn id="105" fill="hold">
                            <p:stCondLst>
                              <p:cond delay="1800"/>
                            </p:stCondLst>
                            <p:childTnLst>
                              <p:par>
                                <p:cTn id="106" presetID="23" presetClass="entr" presetSubtype="16" fill="hold" nodeType="afterEffect">
                                  <p:stCondLst>
                                    <p:cond delay="0"/>
                                  </p:stCondLst>
                                  <p:childTnLst>
                                    <p:set>
                                      <p:cBhvr>
                                        <p:cTn id="107" dur="1" fill="hold">
                                          <p:stCondLst>
                                            <p:cond delay="0"/>
                                          </p:stCondLst>
                                        </p:cTn>
                                        <p:tgtEl>
                                          <p:spTgt spid="797"/>
                                        </p:tgtEl>
                                        <p:attrNameLst>
                                          <p:attrName>style.visibility</p:attrName>
                                        </p:attrNameLst>
                                      </p:cBhvr>
                                      <p:to>
                                        <p:strVal val="visible"/>
                                      </p:to>
                                    </p:set>
                                    <p:anim calcmode="lin" valueType="num">
                                      <p:cBhvr additive="base">
                                        <p:cTn id="108" dur="150"/>
                                        <p:tgtEl>
                                          <p:spTgt spid="797"/>
                                        </p:tgtEl>
                                        <p:attrNameLst>
                                          <p:attrName>ppt_w</p:attrName>
                                        </p:attrNameLst>
                                      </p:cBhvr>
                                      <p:tavLst>
                                        <p:tav tm="0">
                                          <p:val>
                                            <p:strVal val="0"/>
                                          </p:val>
                                        </p:tav>
                                        <p:tav tm="100000">
                                          <p:val>
                                            <p:strVal val="#ppt_w"/>
                                          </p:val>
                                        </p:tav>
                                      </p:tavLst>
                                    </p:anim>
                                    <p:anim calcmode="lin" valueType="num">
                                      <p:cBhvr additive="base">
                                        <p:cTn id="109" dur="150"/>
                                        <p:tgtEl>
                                          <p:spTgt spid="79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45</a:t>
            </a:fld>
            <a:endParaRPr lang="en-US" sz="800" b="0" i="0" u="none" strike="noStrike" cap="none">
              <a:solidFill>
                <a:srgbClr val="808080"/>
              </a:solidFill>
              <a:latin typeface="Arial"/>
              <a:ea typeface="Arial"/>
              <a:cs typeface="Arial"/>
              <a:sym typeface="Arial"/>
            </a:endParaRPr>
          </a:p>
        </p:txBody>
      </p:sp>
      <p:grpSp>
        <p:nvGrpSpPr>
          <p:cNvPr id="803" name="Shape 803"/>
          <p:cNvGrpSpPr/>
          <p:nvPr/>
        </p:nvGrpSpPr>
        <p:grpSpPr>
          <a:xfrm>
            <a:off x="5469016" y="104620"/>
            <a:ext cx="3037444" cy="891671"/>
            <a:chOff x="0" y="0"/>
            <a:chExt cx="3037442" cy="891669"/>
          </a:xfrm>
        </p:grpSpPr>
        <p:sp>
          <p:nvSpPr>
            <p:cNvPr id="804" name="Shape 804"/>
            <p:cNvSpPr/>
            <p:nvPr/>
          </p:nvSpPr>
          <p:spPr>
            <a:xfrm>
              <a:off x="784502" y="221688"/>
              <a:ext cx="2252940" cy="575637"/>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runtime and container</a:t>
              </a:r>
            </a:p>
          </p:txBody>
        </p:sp>
        <p:pic>
          <p:nvPicPr>
            <p:cNvPr id="805" name="Shape 805"/>
            <p:cNvPicPr preferRelativeResize="0"/>
            <p:nvPr/>
          </p:nvPicPr>
          <p:blipFill rotWithShape="1">
            <a:blip r:embed="rId3">
              <a:alphaModFix/>
            </a:blip>
            <a:srcRect/>
            <a:stretch/>
          </p:blipFill>
          <p:spPr>
            <a:xfrm>
              <a:off x="0" y="0"/>
              <a:ext cx="891668" cy="891669"/>
            </a:xfrm>
            <a:prstGeom prst="rect">
              <a:avLst/>
            </a:prstGeom>
            <a:noFill/>
            <a:ln>
              <a:noFill/>
            </a:ln>
          </p:spPr>
        </p:pic>
      </p:grpSp>
      <p:pic>
        <p:nvPicPr>
          <p:cNvPr id="806" name="Shape 806"/>
          <p:cNvPicPr preferRelativeResize="0"/>
          <p:nvPr/>
        </p:nvPicPr>
        <p:blipFill rotWithShape="1">
          <a:blip r:embed="rId4">
            <a:alphaModFix/>
          </a:blip>
          <a:srcRect/>
          <a:stretch/>
        </p:blipFill>
        <p:spPr>
          <a:xfrm>
            <a:off x="34864" y="2207744"/>
            <a:ext cx="1794026" cy="2242530"/>
          </a:xfrm>
          <a:prstGeom prst="rect">
            <a:avLst/>
          </a:prstGeom>
          <a:noFill/>
          <a:ln>
            <a:noFill/>
          </a:ln>
        </p:spPr>
      </p:pic>
      <p:grpSp>
        <p:nvGrpSpPr>
          <p:cNvPr id="807" name="Shape 807"/>
          <p:cNvGrpSpPr/>
          <p:nvPr/>
        </p:nvGrpSpPr>
        <p:grpSpPr>
          <a:xfrm>
            <a:off x="5153069" y="990794"/>
            <a:ext cx="3171061" cy="901798"/>
            <a:chOff x="485999" y="-59179"/>
            <a:chExt cx="3171059" cy="901796"/>
          </a:xfrm>
        </p:grpSpPr>
        <p:pic>
          <p:nvPicPr>
            <p:cNvPr id="808" name="Shape 808"/>
            <p:cNvPicPr preferRelativeResize="0"/>
            <p:nvPr/>
          </p:nvPicPr>
          <p:blipFill rotWithShape="1">
            <a:blip r:embed="rId5">
              <a:alphaModFix/>
            </a:blip>
            <a:srcRect/>
            <a:stretch/>
          </p:blipFill>
          <p:spPr>
            <a:xfrm>
              <a:off x="2919225" y="-59179"/>
              <a:ext cx="737833" cy="901796"/>
            </a:xfrm>
            <a:prstGeom prst="rect">
              <a:avLst/>
            </a:prstGeom>
            <a:noFill/>
            <a:ln>
              <a:noFill/>
            </a:ln>
          </p:spPr>
        </p:pic>
        <p:sp>
          <p:nvSpPr>
            <p:cNvPr id="809" name="Shape 809"/>
            <p:cNvSpPr/>
            <p:nvPr/>
          </p:nvSpPr>
          <p:spPr>
            <a:xfrm>
              <a:off x="485999" y="110916"/>
              <a:ext cx="2972756" cy="459848"/>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Install services (db, </a:t>
              </a:r>
            </a:p>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messaging, hadoop, …)</a:t>
              </a:r>
            </a:p>
          </p:txBody>
        </p:sp>
      </p:grpSp>
      <p:grpSp>
        <p:nvGrpSpPr>
          <p:cNvPr id="810" name="Shape 810"/>
          <p:cNvGrpSpPr/>
          <p:nvPr/>
        </p:nvGrpSpPr>
        <p:grpSpPr>
          <a:xfrm>
            <a:off x="5033800" y="1773059"/>
            <a:ext cx="3507447" cy="725779"/>
            <a:chOff x="267585" y="85153"/>
            <a:chExt cx="3507445" cy="725777"/>
          </a:xfrm>
        </p:grpSpPr>
        <p:sp>
          <p:nvSpPr>
            <p:cNvPr id="811" name="Shape 811"/>
            <p:cNvSpPr/>
            <p:nvPr/>
          </p:nvSpPr>
          <p:spPr>
            <a:xfrm>
              <a:off x="720868" y="266622"/>
              <a:ext cx="3054162" cy="4978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load-balancing and dynamic routing</a:t>
              </a:r>
            </a:p>
          </p:txBody>
        </p:sp>
        <p:pic>
          <p:nvPicPr>
            <p:cNvPr id="812" name="Shape 812"/>
            <p:cNvPicPr preferRelativeResize="0"/>
            <p:nvPr/>
          </p:nvPicPr>
          <p:blipFill rotWithShape="1">
            <a:blip r:embed="rId6">
              <a:alphaModFix/>
            </a:blip>
            <a:srcRect/>
            <a:stretch/>
          </p:blipFill>
          <p:spPr>
            <a:xfrm>
              <a:off x="267585" y="85153"/>
              <a:ext cx="582821" cy="725777"/>
            </a:xfrm>
            <a:prstGeom prst="rect">
              <a:avLst/>
            </a:prstGeom>
            <a:noFill/>
            <a:ln>
              <a:noFill/>
            </a:ln>
          </p:spPr>
        </p:pic>
      </p:grpSp>
      <p:grpSp>
        <p:nvGrpSpPr>
          <p:cNvPr id="813" name="Shape 813"/>
          <p:cNvGrpSpPr/>
          <p:nvPr/>
        </p:nvGrpSpPr>
        <p:grpSpPr>
          <a:xfrm>
            <a:off x="5783018" y="2607860"/>
            <a:ext cx="3054163" cy="802064"/>
            <a:chOff x="342900" y="-553452"/>
            <a:chExt cx="3054162" cy="802064"/>
          </a:xfrm>
        </p:grpSpPr>
        <p:sp>
          <p:nvSpPr>
            <p:cNvPr id="814" name="Shape 814"/>
            <p:cNvSpPr/>
            <p:nvPr/>
          </p:nvSpPr>
          <p:spPr>
            <a:xfrm>
              <a:off x="342900" y="-465506"/>
              <a:ext cx="3054162" cy="497841"/>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 config High Availability</a:t>
              </a:r>
            </a:p>
          </p:txBody>
        </p:sp>
        <p:pic>
          <p:nvPicPr>
            <p:cNvPr id="815" name="Shape 815"/>
            <p:cNvPicPr preferRelativeResize="0"/>
            <p:nvPr/>
          </p:nvPicPr>
          <p:blipFill rotWithShape="1">
            <a:blip r:embed="rId7">
              <a:alphaModFix/>
            </a:blip>
            <a:srcRect/>
            <a:stretch/>
          </p:blipFill>
          <p:spPr>
            <a:xfrm>
              <a:off x="2306091" y="-553452"/>
              <a:ext cx="727204" cy="802064"/>
            </a:xfrm>
            <a:prstGeom prst="rect">
              <a:avLst/>
            </a:prstGeom>
            <a:noFill/>
            <a:ln>
              <a:noFill/>
            </a:ln>
          </p:spPr>
        </p:pic>
      </p:grpSp>
      <p:grpSp>
        <p:nvGrpSpPr>
          <p:cNvPr id="816" name="Shape 816"/>
          <p:cNvGrpSpPr/>
          <p:nvPr/>
        </p:nvGrpSpPr>
        <p:grpSpPr>
          <a:xfrm>
            <a:off x="5054475" y="2944082"/>
            <a:ext cx="3368249" cy="935022"/>
            <a:chOff x="1989823" y="-47045"/>
            <a:chExt cx="3368247" cy="935021"/>
          </a:xfrm>
        </p:grpSpPr>
        <p:pic>
          <p:nvPicPr>
            <p:cNvPr id="817" name="Shape 817"/>
            <p:cNvPicPr preferRelativeResize="0"/>
            <p:nvPr/>
          </p:nvPicPr>
          <p:blipFill rotWithShape="1">
            <a:blip r:embed="rId8">
              <a:alphaModFix/>
            </a:blip>
            <a:srcRect/>
            <a:stretch/>
          </p:blipFill>
          <p:spPr>
            <a:xfrm>
              <a:off x="1989823" y="-47045"/>
              <a:ext cx="642828" cy="935021"/>
            </a:xfrm>
            <a:prstGeom prst="rect">
              <a:avLst/>
            </a:prstGeom>
            <a:noFill/>
            <a:ln>
              <a:noFill/>
            </a:ln>
          </p:spPr>
        </p:pic>
        <p:sp>
          <p:nvSpPr>
            <p:cNvPr id="818" name="Shape 818"/>
            <p:cNvSpPr/>
            <p:nvPr/>
          </p:nvSpPr>
          <p:spPr>
            <a:xfrm>
              <a:off x="2590800" y="342900"/>
              <a:ext cx="2767270" cy="294639"/>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400" b="0" i="0" u="none" strike="noStrike" cap="none">
                  <a:solidFill>
                    <a:srgbClr val="848387"/>
                  </a:solidFill>
                  <a:latin typeface="Corben"/>
                  <a:ea typeface="Corben"/>
                  <a:cs typeface="Corben"/>
                  <a:sym typeface="Corben"/>
                </a:rPr>
                <a:t>Setup APM</a:t>
              </a:r>
            </a:p>
          </p:txBody>
        </p:sp>
      </p:grpSp>
      <p:grpSp>
        <p:nvGrpSpPr>
          <p:cNvPr id="819" name="Shape 819"/>
          <p:cNvGrpSpPr/>
          <p:nvPr/>
        </p:nvGrpSpPr>
        <p:grpSpPr>
          <a:xfrm>
            <a:off x="5666398" y="3716282"/>
            <a:ext cx="2211830" cy="915353"/>
            <a:chOff x="0" y="197333"/>
            <a:chExt cx="2211829" cy="915352"/>
          </a:xfrm>
        </p:grpSpPr>
        <p:sp>
          <p:nvSpPr>
            <p:cNvPr id="820" name="Shape 820"/>
            <p:cNvSpPr/>
            <p:nvPr/>
          </p:nvSpPr>
          <p:spPr>
            <a:xfrm>
              <a:off x="0" y="393389"/>
              <a:ext cx="2133461" cy="523240"/>
            </a:xfrm>
            <a:prstGeom prst="rect">
              <a:avLst/>
            </a:prstGeom>
            <a:noFill/>
            <a:ln>
              <a:noFill/>
            </a:ln>
          </p:spPr>
          <p:txBody>
            <a:bodyPr lIns="45700" tIns="45700" rIns="45700" bIns="45700" anchor="t" anchorCtr="0">
              <a:noAutofit/>
            </a:bodyPr>
            <a:lstStyle/>
            <a:p>
              <a:pPr marL="457200" marR="0" lvl="0" indent="-228600" algn="l" rtl="0">
                <a:lnSpc>
                  <a:spcPct val="100000"/>
                </a:lnSpc>
                <a:spcBef>
                  <a:spcPts val="0"/>
                </a:spcBef>
                <a:spcAft>
                  <a:spcPts val="0"/>
                </a:spcAft>
                <a:buClr>
                  <a:srgbClr val="848387"/>
                </a:buClr>
                <a:buSzPct val="25000"/>
                <a:buFont typeface="Corben"/>
                <a:buNone/>
              </a:pPr>
              <a:r>
                <a:rPr lang="en-US" sz="1500" b="0" i="0" u="none" strike="noStrike" cap="none">
                  <a:solidFill>
                    <a:srgbClr val="848387"/>
                  </a:solidFill>
                  <a:latin typeface="Corben"/>
                  <a:ea typeface="Corben"/>
                  <a:cs typeface="Corben"/>
                  <a:sym typeface="Corben"/>
                </a:rPr>
                <a:t>Setup log streaming</a:t>
              </a:r>
            </a:p>
          </p:txBody>
        </p:sp>
        <p:pic>
          <p:nvPicPr>
            <p:cNvPr id="821" name="Shape 821"/>
            <p:cNvPicPr preferRelativeResize="0"/>
            <p:nvPr/>
          </p:nvPicPr>
          <p:blipFill rotWithShape="1">
            <a:blip r:embed="rId9">
              <a:alphaModFix/>
            </a:blip>
            <a:srcRect/>
            <a:stretch/>
          </p:blipFill>
          <p:spPr>
            <a:xfrm>
              <a:off x="1525315" y="197333"/>
              <a:ext cx="686513" cy="915352"/>
            </a:xfrm>
            <a:prstGeom prst="rect">
              <a:avLst/>
            </a:prstGeom>
            <a:noFill/>
            <a:ln>
              <a:noFill/>
            </a:ln>
          </p:spPr>
        </p:pic>
      </p:grpSp>
      <p:sp>
        <p:nvSpPr>
          <p:cNvPr id="822" name="Shape 822"/>
          <p:cNvSpPr/>
          <p:nvPr/>
        </p:nvSpPr>
        <p:spPr>
          <a:xfrm>
            <a:off x="340881" y="987054"/>
            <a:ext cx="1602988" cy="350662"/>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sp>
        <p:nvSpPr>
          <p:cNvPr id="823" name="Shape 823"/>
          <p:cNvSpPr/>
          <p:nvPr/>
        </p:nvSpPr>
        <p:spPr>
          <a:xfrm>
            <a:off x="4546873" y="66994"/>
            <a:ext cx="4450880" cy="4547687"/>
          </a:xfrm>
          <a:prstGeom prst="roundRect">
            <a:avLst>
              <a:gd name="adj" fmla="val 5468"/>
            </a:avLst>
          </a:prstGeom>
          <a:solidFill>
            <a:srgbClr val="F2F2F2">
              <a:alpha val="73725"/>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24" name="Shape 824"/>
          <p:cNvSpPr/>
          <p:nvPr/>
        </p:nvSpPr>
        <p:spPr>
          <a:xfrm rot="-94003">
            <a:off x="2254202" y="443948"/>
            <a:ext cx="1835260" cy="375232"/>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000" b="1" i="0" u="none" strike="noStrike" cap="none">
                <a:solidFill>
                  <a:srgbClr val="4D4D4D"/>
                </a:solidFill>
                <a:latin typeface="Arial"/>
                <a:ea typeface="Arial"/>
                <a:cs typeface="Arial"/>
                <a:sym typeface="Arial"/>
              </a:rPr>
              <a:t>Deploy to Test</a:t>
            </a:r>
          </a:p>
        </p:txBody>
      </p:sp>
      <p:sp>
        <p:nvSpPr>
          <p:cNvPr id="825" name="Shape 825"/>
          <p:cNvSpPr/>
          <p:nvPr/>
        </p:nvSpPr>
        <p:spPr>
          <a:xfrm rot="-6605">
            <a:off x="1597221" y="2065258"/>
            <a:ext cx="1793283" cy="387515"/>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Deploy to QA</a:t>
            </a:r>
          </a:p>
        </p:txBody>
      </p:sp>
      <p:sp>
        <p:nvSpPr>
          <p:cNvPr id="826" name="Shape 826"/>
          <p:cNvSpPr/>
          <p:nvPr/>
        </p:nvSpPr>
        <p:spPr>
          <a:xfrm rot="-300000">
            <a:off x="1772109" y="3301618"/>
            <a:ext cx="2799447" cy="362947"/>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900" b="1" i="0" u="none" strike="noStrike" cap="none">
                <a:solidFill>
                  <a:srgbClr val="4D4D4D"/>
                </a:solidFill>
                <a:latin typeface="Arial"/>
                <a:ea typeface="Arial"/>
                <a:cs typeface="Arial"/>
                <a:sym typeface="Arial"/>
              </a:rPr>
              <a:t>Promote to production</a:t>
            </a:r>
          </a:p>
        </p:txBody>
      </p:sp>
      <p:sp>
        <p:nvSpPr>
          <p:cNvPr id="827" name="Shape 827"/>
          <p:cNvSpPr/>
          <p:nvPr/>
        </p:nvSpPr>
        <p:spPr>
          <a:xfrm rot="-432363">
            <a:off x="2112852" y="1309791"/>
            <a:ext cx="1253256" cy="41249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200" b="1" i="0" u="none" strike="noStrike" cap="none">
                <a:solidFill>
                  <a:srgbClr val="4D4D4D"/>
                </a:solidFill>
                <a:latin typeface="Arial"/>
                <a:ea typeface="Arial"/>
                <a:cs typeface="Arial"/>
                <a:sym typeface="Arial"/>
              </a:rPr>
              <a:t>Scale up</a:t>
            </a:r>
          </a:p>
        </p:txBody>
      </p:sp>
      <p:sp>
        <p:nvSpPr>
          <p:cNvPr id="828" name="Shape 828"/>
          <p:cNvSpPr/>
          <p:nvPr/>
        </p:nvSpPr>
        <p:spPr>
          <a:xfrm rot="-420000">
            <a:off x="629689" y="1752674"/>
            <a:ext cx="1611759" cy="387515"/>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Update app</a:t>
            </a:r>
          </a:p>
        </p:txBody>
      </p:sp>
      <p:sp>
        <p:nvSpPr>
          <p:cNvPr id="829" name="Shape 829"/>
          <p:cNvSpPr/>
          <p:nvPr/>
        </p:nvSpPr>
        <p:spPr>
          <a:xfrm rot="420000">
            <a:off x="2582630" y="4078075"/>
            <a:ext cx="1501513" cy="37523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000" b="1" i="0" u="none" strike="noStrike" cap="none">
                <a:solidFill>
                  <a:srgbClr val="4D4D4D"/>
                </a:solidFill>
                <a:latin typeface="Arial"/>
                <a:ea typeface="Arial"/>
                <a:cs typeface="Arial"/>
                <a:sym typeface="Arial"/>
              </a:rPr>
              <a:t>Scale down</a:t>
            </a:r>
          </a:p>
        </p:txBody>
      </p:sp>
      <p:sp>
        <p:nvSpPr>
          <p:cNvPr id="830" name="Shape 830"/>
          <p:cNvSpPr/>
          <p:nvPr/>
        </p:nvSpPr>
        <p:spPr>
          <a:xfrm rot="420000">
            <a:off x="2313189" y="1016541"/>
            <a:ext cx="1304551" cy="387516"/>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Redeploy</a:t>
            </a:r>
          </a:p>
        </p:txBody>
      </p:sp>
      <p:sp>
        <p:nvSpPr>
          <p:cNvPr id="831" name="Shape 831"/>
          <p:cNvSpPr/>
          <p:nvPr/>
        </p:nvSpPr>
        <p:spPr>
          <a:xfrm rot="240000">
            <a:off x="2575468" y="2718290"/>
            <a:ext cx="1742962"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Unbind service</a:t>
            </a:r>
          </a:p>
        </p:txBody>
      </p:sp>
      <p:sp>
        <p:nvSpPr>
          <p:cNvPr id="832" name="Shape 832"/>
          <p:cNvSpPr/>
          <p:nvPr/>
        </p:nvSpPr>
        <p:spPr>
          <a:xfrm rot="-731840">
            <a:off x="2594498" y="1614460"/>
            <a:ext cx="1614745" cy="375230"/>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000" b="1" i="0" u="none" strike="noStrike" cap="none">
                <a:solidFill>
                  <a:srgbClr val="4D4D4D"/>
                </a:solidFill>
                <a:latin typeface="Arial"/>
                <a:ea typeface="Arial"/>
                <a:cs typeface="Arial"/>
                <a:sym typeface="Arial"/>
              </a:rPr>
              <a:t>Bind service</a:t>
            </a:r>
          </a:p>
        </p:txBody>
      </p:sp>
      <p:sp>
        <p:nvSpPr>
          <p:cNvPr id="833" name="Shape 833"/>
          <p:cNvSpPr/>
          <p:nvPr/>
        </p:nvSpPr>
        <p:spPr>
          <a:xfrm rot="420000">
            <a:off x="253468" y="205264"/>
            <a:ext cx="1727259" cy="362947"/>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900" b="1" i="0" u="none" strike="noStrike" cap="none">
                <a:solidFill>
                  <a:srgbClr val="4D4D4D"/>
                </a:solidFill>
                <a:latin typeface="Arial"/>
                <a:ea typeface="Arial"/>
                <a:cs typeface="Arial"/>
                <a:sym typeface="Arial"/>
              </a:rPr>
              <a:t>Restart server</a:t>
            </a:r>
          </a:p>
        </p:txBody>
      </p:sp>
      <p:sp>
        <p:nvSpPr>
          <p:cNvPr id="834" name="Shape 834"/>
          <p:cNvSpPr/>
          <p:nvPr/>
        </p:nvSpPr>
        <p:spPr>
          <a:xfrm rot="240000">
            <a:off x="2100342" y="2896676"/>
            <a:ext cx="1577426" cy="350663"/>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Change route</a:t>
            </a:r>
          </a:p>
        </p:txBody>
      </p:sp>
      <p:pic>
        <p:nvPicPr>
          <p:cNvPr id="835" name="Shape 835"/>
          <p:cNvPicPr preferRelativeResize="0"/>
          <p:nvPr/>
        </p:nvPicPr>
        <p:blipFill rotWithShape="1">
          <a:blip r:embed="rId10">
            <a:alphaModFix/>
          </a:blip>
          <a:srcRect/>
          <a:stretch/>
        </p:blipFill>
        <p:spPr>
          <a:xfrm>
            <a:off x="4837882" y="543285"/>
            <a:ext cx="2166405" cy="4332811"/>
          </a:xfrm>
          <a:prstGeom prst="rect">
            <a:avLst/>
          </a:prstGeom>
          <a:noFill/>
          <a:ln>
            <a:noFill/>
          </a:ln>
        </p:spPr>
      </p:pic>
      <p:pic>
        <p:nvPicPr>
          <p:cNvPr id="836" name="Shape 836"/>
          <p:cNvPicPr preferRelativeResize="0"/>
          <p:nvPr/>
        </p:nvPicPr>
        <p:blipFill rotWithShape="1">
          <a:blip r:embed="rId11">
            <a:alphaModFix/>
          </a:blip>
          <a:srcRect/>
          <a:stretch/>
        </p:blipFill>
        <p:spPr>
          <a:xfrm>
            <a:off x="6588678" y="2035791"/>
            <a:ext cx="2166405" cy="2502198"/>
          </a:xfrm>
          <a:prstGeom prst="rect">
            <a:avLst/>
          </a:prstGeom>
          <a:noFill/>
          <a:ln>
            <a:noFill/>
          </a:ln>
        </p:spPr>
      </p:pic>
      <p:sp>
        <p:nvSpPr>
          <p:cNvPr id="837" name="Shape 837"/>
          <p:cNvSpPr/>
          <p:nvPr/>
        </p:nvSpPr>
        <p:spPr>
          <a:xfrm rot="240000">
            <a:off x="296231" y="1340710"/>
            <a:ext cx="1692286"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Scale Platform</a:t>
            </a:r>
          </a:p>
        </p:txBody>
      </p:sp>
      <p:sp>
        <p:nvSpPr>
          <p:cNvPr id="838" name="Shape 838"/>
          <p:cNvSpPr/>
          <p:nvPr/>
        </p:nvSpPr>
        <p:spPr>
          <a:xfrm rot="20103">
            <a:off x="308677" y="614603"/>
            <a:ext cx="1667394" cy="350663"/>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Create service</a:t>
            </a:r>
          </a:p>
        </p:txBody>
      </p:sp>
      <p:sp>
        <p:nvSpPr>
          <p:cNvPr id="839" name="Shape 839"/>
          <p:cNvSpPr/>
          <p:nvPr/>
        </p:nvSpPr>
        <p:spPr>
          <a:xfrm rot="20103">
            <a:off x="1398338" y="4271799"/>
            <a:ext cx="1289669"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Delete App</a:t>
            </a:r>
          </a:p>
        </p:txBody>
      </p:sp>
      <p:sp>
        <p:nvSpPr>
          <p:cNvPr id="840" name="Shape 840"/>
          <p:cNvSpPr/>
          <p:nvPr/>
        </p:nvSpPr>
        <p:spPr>
          <a:xfrm rot="-42548">
            <a:off x="1566793" y="6857"/>
            <a:ext cx="2644525" cy="350662"/>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Blue-green deployment</a:t>
            </a:r>
          </a:p>
        </p:txBody>
      </p:sp>
      <p:sp>
        <p:nvSpPr>
          <p:cNvPr id="841" name="Shape 841"/>
          <p:cNvSpPr/>
          <p:nvPr/>
        </p:nvSpPr>
        <p:spPr>
          <a:xfrm rot="-637180">
            <a:off x="2888276" y="3659767"/>
            <a:ext cx="1526974" cy="387516"/>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Check logs</a:t>
            </a:r>
          </a:p>
        </p:txBody>
      </p:sp>
      <p:sp>
        <p:nvSpPr>
          <p:cNvPr id="842" name="Shape 842"/>
          <p:cNvSpPr/>
          <p:nvPr/>
        </p:nvSpPr>
        <p:spPr>
          <a:xfrm rot="-637180">
            <a:off x="1733504" y="3612436"/>
            <a:ext cx="1912830" cy="387516"/>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2100" b="1" i="0" u="none" strike="noStrike" cap="none">
                <a:solidFill>
                  <a:srgbClr val="4D4D4D"/>
                </a:solidFill>
                <a:latin typeface="Arial"/>
                <a:ea typeface="Arial"/>
                <a:cs typeface="Arial"/>
                <a:sym typeface="Arial"/>
              </a:rPr>
              <a:t>Scale memory</a:t>
            </a:r>
          </a:p>
        </p:txBody>
      </p:sp>
      <p:sp>
        <p:nvSpPr>
          <p:cNvPr id="843" name="Shape 843"/>
          <p:cNvSpPr/>
          <p:nvPr/>
        </p:nvSpPr>
        <p:spPr>
          <a:xfrm rot="-477561">
            <a:off x="2283980" y="2326913"/>
            <a:ext cx="2098810" cy="350663"/>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Update app server</a:t>
            </a:r>
          </a:p>
        </p:txBody>
      </p:sp>
      <p:sp>
        <p:nvSpPr>
          <p:cNvPr id="844" name="Shape 844"/>
          <p:cNvSpPr/>
          <p:nvPr/>
        </p:nvSpPr>
        <p:spPr>
          <a:xfrm rot="565034">
            <a:off x="2748591" y="869709"/>
            <a:ext cx="1463240"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Change JDK</a:t>
            </a:r>
          </a:p>
        </p:txBody>
      </p:sp>
      <p:sp>
        <p:nvSpPr>
          <p:cNvPr id="845" name="Shape 845"/>
          <p:cNvSpPr/>
          <p:nvPr/>
        </p:nvSpPr>
        <p:spPr>
          <a:xfrm rot="-451388">
            <a:off x="2118696" y="208723"/>
            <a:ext cx="1501302"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Upgrade app</a:t>
            </a:r>
          </a:p>
        </p:txBody>
      </p:sp>
      <p:sp>
        <p:nvSpPr>
          <p:cNvPr id="846" name="Shape 846"/>
          <p:cNvSpPr/>
          <p:nvPr/>
        </p:nvSpPr>
        <p:spPr>
          <a:xfrm>
            <a:off x="146245" y="66994"/>
            <a:ext cx="8851507" cy="4547687"/>
          </a:xfrm>
          <a:prstGeom prst="roundRect">
            <a:avLst>
              <a:gd name="adj" fmla="val 5352"/>
            </a:avLst>
          </a:prstGeom>
          <a:solidFill>
            <a:srgbClr val="F2F2F2">
              <a:alpha val="73725"/>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847" name="Shape 847"/>
          <p:cNvPicPr preferRelativeResize="0"/>
          <p:nvPr/>
        </p:nvPicPr>
        <p:blipFill rotWithShape="1">
          <a:blip r:embed="rId12">
            <a:alphaModFix/>
          </a:blip>
          <a:srcRect/>
          <a:stretch/>
        </p:blipFill>
        <p:spPr>
          <a:xfrm>
            <a:off x="1630965" y="220368"/>
            <a:ext cx="5882070" cy="4039023"/>
          </a:xfrm>
          <a:prstGeom prst="rect">
            <a:avLst/>
          </a:prstGeom>
          <a:noFill/>
          <a:ln>
            <a:noFill/>
          </a:ln>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47"/>
                                        </p:tgtEl>
                                        <p:attrNameLst>
                                          <p:attrName>style.visibility</p:attrName>
                                        </p:attrNameLst>
                                      </p:cBhvr>
                                      <p:to>
                                        <p:strVal val="visible"/>
                                      </p:to>
                                    </p:set>
                                    <p:anim calcmode="lin" valueType="num">
                                      <p:cBhvr additive="base">
                                        <p:cTn id="7" dur="750"/>
                                        <p:tgtEl>
                                          <p:spTgt spid="8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Shape 852"/>
          <p:cNvSpPr/>
          <p:nvPr/>
        </p:nvSpPr>
        <p:spPr>
          <a:xfrm>
            <a:off x="4908744" y="1054666"/>
            <a:ext cx="3941202" cy="3260534"/>
          </a:xfrm>
          <a:prstGeom prst="roundRect">
            <a:avLst>
              <a:gd name="adj" fmla="val 5375"/>
            </a:avLst>
          </a:prstGeom>
          <a:gradFill>
            <a:gsLst>
              <a:gs pos="0">
                <a:srgbClr val="28746E"/>
              </a:gs>
              <a:gs pos="100000">
                <a:schemeClr val="accent1"/>
              </a:gs>
            </a:gsLst>
            <a:lin ang="5400000" scaled="0"/>
          </a:grad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8881"/>
              </a:buClr>
              <a:buFont typeface="Arial"/>
              <a:buNone/>
            </a:pPr>
            <a:endParaRPr sz="1800" b="0" i="0" u="none" strike="noStrike" cap="none">
              <a:solidFill>
                <a:srgbClr val="008881"/>
              </a:solidFill>
              <a:latin typeface="Arial"/>
              <a:ea typeface="Arial"/>
              <a:cs typeface="Arial"/>
              <a:sym typeface="Arial"/>
            </a:endParaRPr>
          </a:p>
        </p:txBody>
      </p:sp>
      <p:sp>
        <p:nvSpPr>
          <p:cNvPr id="853" name="Shape 853"/>
          <p:cNvSpPr txBox="1">
            <a:spLocks noGrp="1"/>
          </p:cNvSpPr>
          <p:nvPr>
            <p:ph type="sldNum" idx="12"/>
          </p:nvPr>
        </p:nvSpPr>
        <p:spPr>
          <a:xfrm>
            <a:off x="8553450" y="5275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46</a:t>
            </a:fld>
            <a:endParaRPr lang="en-US" sz="800" b="0" i="0" u="none" strike="noStrike" cap="none">
              <a:solidFill>
                <a:srgbClr val="808080"/>
              </a:solidFill>
              <a:latin typeface="Arial"/>
              <a:ea typeface="Arial"/>
              <a:cs typeface="Arial"/>
              <a:sym typeface="Arial"/>
            </a:endParaRPr>
          </a:p>
        </p:txBody>
      </p:sp>
      <p:pic>
        <p:nvPicPr>
          <p:cNvPr id="854" name="Shape 854"/>
          <p:cNvPicPr preferRelativeResize="0"/>
          <p:nvPr/>
        </p:nvPicPr>
        <p:blipFill rotWithShape="1">
          <a:blip r:embed="rId3">
            <a:alphaModFix/>
          </a:blip>
          <a:srcRect/>
          <a:stretch/>
        </p:blipFill>
        <p:spPr>
          <a:xfrm>
            <a:off x="399917" y="758210"/>
            <a:ext cx="1209444" cy="1511806"/>
          </a:xfrm>
          <a:prstGeom prst="rect">
            <a:avLst/>
          </a:prstGeom>
          <a:noFill/>
          <a:ln>
            <a:noFill/>
          </a:ln>
        </p:spPr>
      </p:pic>
      <p:pic>
        <p:nvPicPr>
          <p:cNvPr id="855" name="Shape 855"/>
          <p:cNvPicPr preferRelativeResize="0"/>
          <p:nvPr/>
        </p:nvPicPr>
        <p:blipFill rotWithShape="1">
          <a:blip r:embed="rId4">
            <a:alphaModFix/>
          </a:blip>
          <a:srcRect/>
          <a:stretch/>
        </p:blipFill>
        <p:spPr>
          <a:xfrm>
            <a:off x="1966363" y="1242166"/>
            <a:ext cx="2585380" cy="543891"/>
          </a:xfrm>
          <a:prstGeom prst="rect">
            <a:avLst/>
          </a:prstGeom>
          <a:noFill/>
          <a:ln>
            <a:noFill/>
          </a:ln>
        </p:spPr>
      </p:pic>
      <p:sp>
        <p:nvSpPr>
          <p:cNvPr id="856" name="Shape 856"/>
          <p:cNvSpPr/>
          <p:nvPr/>
        </p:nvSpPr>
        <p:spPr>
          <a:xfrm>
            <a:off x="2176705" y="910519"/>
            <a:ext cx="1602988"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pic>
        <p:nvPicPr>
          <p:cNvPr id="857" name="Shape 857"/>
          <p:cNvPicPr preferRelativeResize="0"/>
          <p:nvPr/>
        </p:nvPicPr>
        <p:blipFill rotWithShape="1">
          <a:blip r:embed="rId5">
            <a:alphaModFix amt="88458"/>
          </a:blip>
          <a:srcRect/>
          <a:stretch/>
        </p:blipFill>
        <p:spPr>
          <a:xfrm>
            <a:off x="5657762" y="1458673"/>
            <a:ext cx="2443053" cy="2433293"/>
          </a:xfrm>
          <a:prstGeom prst="rect">
            <a:avLst/>
          </a:prstGeom>
          <a:noFill/>
          <a:ln>
            <a:noFill/>
          </a:ln>
        </p:spPr>
      </p:pic>
      <p:sp>
        <p:nvSpPr>
          <p:cNvPr id="858" name="Shape 858"/>
          <p:cNvSpPr/>
          <p:nvPr/>
        </p:nvSpPr>
        <p:spPr>
          <a:xfrm>
            <a:off x="5056551" y="1159887"/>
            <a:ext cx="3645589" cy="3050091"/>
          </a:xfrm>
          <a:prstGeom prst="roundRect">
            <a:avLst>
              <a:gd name="adj" fmla="val 7720"/>
            </a:avLst>
          </a:prstGeom>
          <a:solidFill>
            <a:srgbClr val="F2F2F2">
              <a:alpha val="73725"/>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59" name="Shape 859"/>
          <p:cNvSpPr txBox="1">
            <a:spLocks noGrp="1"/>
          </p:cNvSpPr>
          <p:nvPr>
            <p:ph type="title"/>
          </p:nvPr>
        </p:nvSpPr>
        <p:spPr>
          <a:xfrm>
            <a:off x="289675" y="141838"/>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3200" b="0" i="0" u="none" strike="noStrike" cap="none">
                <a:solidFill>
                  <a:srgbClr val="28746E"/>
                </a:solidFill>
                <a:latin typeface="Helvetica Neue"/>
                <a:ea typeface="Helvetica Neue"/>
                <a:cs typeface="Helvetica Neue"/>
                <a:sym typeface="Helvetica Neue"/>
              </a:rPr>
              <a:t>The Pivotal CF way</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8"/>
                                        </p:tgtEl>
                                        <p:attrNameLst>
                                          <p:attrName>style.visibility</p:attrName>
                                        </p:attrNameLst>
                                      </p:cBhvr>
                                      <p:to>
                                        <p:strVal val="visible"/>
                                      </p:to>
                                    </p:set>
                                    <p:animEffect transition="in" filter="fade">
                                      <p:cBhvr>
                                        <p:cTn id="7" dur="400"/>
                                        <p:tgtEl>
                                          <p:spTgt spid="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p:nvPr/>
        </p:nvSpPr>
        <p:spPr>
          <a:xfrm>
            <a:off x="4908744" y="1054666"/>
            <a:ext cx="3941202" cy="3260534"/>
          </a:xfrm>
          <a:prstGeom prst="roundRect">
            <a:avLst>
              <a:gd name="adj" fmla="val 5375"/>
            </a:avLst>
          </a:prstGeom>
          <a:gradFill>
            <a:gsLst>
              <a:gs pos="0">
                <a:srgbClr val="28746E"/>
              </a:gs>
              <a:gs pos="100000">
                <a:schemeClr val="accent1"/>
              </a:gs>
            </a:gsLst>
            <a:lin ang="5400000" scaled="0"/>
          </a:grad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8881"/>
              </a:buClr>
              <a:buFont typeface="Arial"/>
              <a:buNone/>
            </a:pPr>
            <a:endParaRPr sz="1800" b="0" i="0" u="none" strike="noStrike" cap="none">
              <a:solidFill>
                <a:srgbClr val="008881"/>
              </a:solidFill>
              <a:latin typeface="Arial"/>
              <a:ea typeface="Arial"/>
              <a:cs typeface="Arial"/>
              <a:sym typeface="Arial"/>
            </a:endParaRPr>
          </a:p>
        </p:txBody>
      </p:sp>
      <p:sp>
        <p:nvSpPr>
          <p:cNvPr id="865" name="Shape 865"/>
          <p:cNvSpPr/>
          <p:nvPr/>
        </p:nvSpPr>
        <p:spPr>
          <a:xfrm>
            <a:off x="5056551" y="1159887"/>
            <a:ext cx="3645589" cy="3050091"/>
          </a:xfrm>
          <a:prstGeom prst="roundRect">
            <a:avLst>
              <a:gd name="adj" fmla="val 7720"/>
            </a:avLst>
          </a:prstGeom>
          <a:solidFill>
            <a:srgbClr val="F2F2F2">
              <a:alpha val="73725"/>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866" name="Shape 866"/>
          <p:cNvSpPr txBox="1">
            <a:spLocks noGrp="1"/>
          </p:cNvSpPr>
          <p:nvPr>
            <p:ph type="sldNum" idx="12"/>
          </p:nvPr>
        </p:nvSpPr>
        <p:spPr>
          <a:xfrm>
            <a:off x="8553450" y="5275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47</a:t>
            </a:fld>
            <a:endParaRPr lang="en-US" sz="800" b="0" i="0" u="none" strike="noStrike" cap="none">
              <a:solidFill>
                <a:srgbClr val="808080"/>
              </a:solidFill>
              <a:latin typeface="Arial"/>
              <a:ea typeface="Arial"/>
              <a:cs typeface="Arial"/>
              <a:sym typeface="Arial"/>
            </a:endParaRPr>
          </a:p>
        </p:txBody>
      </p:sp>
      <p:pic>
        <p:nvPicPr>
          <p:cNvPr id="867" name="Shape 867"/>
          <p:cNvPicPr preferRelativeResize="0"/>
          <p:nvPr/>
        </p:nvPicPr>
        <p:blipFill rotWithShape="1">
          <a:blip r:embed="rId3">
            <a:alphaModFix/>
          </a:blip>
          <a:srcRect/>
          <a:stretch/>
        </p:blipFill>
        <p:spPr>
          <a:xfrm>
            <a:off x="399917" y="758210"/>
            <a:ext cx="1209444" cy="1511806"/>
          </a:xfrm>
          <a:prstGeom prst="rect">
            <a:avLst/>
          </a:prstGeom>
          <a:noFill/>
          <a:ln>
            <a:noFill/>
          </a:ln>
        </p:spPr>
      </p:pic>
      <p:pic>
        <p:nvPicPr>
          <p:cNvPr id="868" name="Shape 868"/>
          <p:cNvPicPr preferRelativeResize="0"/>
          <p:nvPr/>
        </p:nvPicPr>
        <p:blipFill rotWithShape="1">
          <a:blip r:embed="rId4">
            <a:alphaModFix/>
          </a:blip>
          <a:srcRect/>
          <a:stretch/>
        </p:blipFill>
        <p:spPr>
          <a:xfrm>
            <a:off x="1966363" y="1242166"/>
            <a:ext cx="2585380" cy="543891"/>
          </a:xfrm>
          <a:prstGeom prst="rect">
            <a:avLst/>
          </a:prstGeom>
          <a:noFill/>
          <a:ln>
            <a:noFill/>
          </a:ln>
        </p:spPr>
      </p:pic>
      <p:sp>
        <p:nvSpPr>
          <p:cNvPr id="869" name="Shape 869"/>
          <p:cNvSpPr/>
          <p:nvPr/>
        </p:nvSpPr>
        <p:spPr>
          <a:xfrm>
            <a:off x="2176705" y="910519"/>
            <a:ext cx="1602988"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Deploy to dev</a:t>
            </a:r>
          </a:p>
        </p:txBody>
      </p:sp>
      <p:sp>
        <p:nvSpPr>
          <p:cNvPr id="870" name="Shape 870"/>
          <p:cNvSpPr/>
          <p:nvPr/>
        </p:nvSpPr>
        <p:spPr>
          <a:xfrm>
            <a:off x="1260284" y="1567333"/>
            <a:ext cx="3641937" cy="558801"/>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Courier New"/>
              <a:buNone/>
            </a:pPr>
            <a:r>
              <a:rPr lang="en-US" sz="3000" b="0" i="0" u="none" strike="noStrike" cap="none">
                <a:solidFill>
                  <a:srgbClr val="000000"/>
                </a:solidFill>
                <a:latin typeface="Courier New"/>
                <a:ea typeface="Courier New"/>
                <a:cs typeface="Courier New"/>
                <a:sym typeface="Courier New"/>
              </a:rPr>
              <a:t>&gt;</a:t>
            </a:r>
            <a:r>
              <a:rPr lang="en-US" sz="100" b="0" i="0" u="none" strike="noStrike" cap="none">
                <a:solidFill>
                  <a:srgbClr val="000000"/>
                </a:solidFill>
                <a:latin typeface="Courier New"/>
                <a:ea typeface="Courier New"/>
                <a:cs typeface="Courier New"/>
                <a:sym typeface="Courier New"/>
              </a:rPr>
              <a:t> </a:t>
            </a:r>
            <a:r>
              <a:rPr lang="en-US" sz="3000" b="0" i="0" u="none" strike="noStrike" cap="none">
                <a:solidFill>
                  <a:srgbClr val="000000"/>
                </a:solidFill>
                <a:latin typeface="Courier New"/>
                <a:ea typeface="Courier New"/>
                <a:cs typeface="Courier New"/>
                <a:sym typeface="Courier New"/>
              </a:rPr>
              <a:t>cf push</a:t>
            </a:r>
          </a:p>
        </p:txBody>
      </p:sp>
      <p:pic>
        <p:nvPicPr>
          <p:cNvPr id="871" name="Shape 871"/>
          <p:cNvPicPr preferRelativeResize="0"/>
          <p:nvPr/>
        </p:nvPicPr>
        <p:blipFill rotWithShape="1">
          <a:blip r:embed="rId5">
            <a:alphaModFix amt="88458"/>
          </a:blip>
          <a:srcRect/>
          <a:stretch/>
        </p:blipFill>
        <p:spPr>
          <a:xfrm>
            <a:off x="5657762" y="1458673"/>
            <a:ext cx="2443053" cy="2433293"/>
          </a:xfrm>
          <a:prstGeom prst="rect">
            <a:avLst/>
          </a:prstGeom>
          <a:noFill/>
          <a:ln>
            <a:noFill/>
          </a:ln>
        </p:spPr>
      </p:pic>
      <p:grpSp>
        <p:nvGrpSpPr>
          <p:cNvPr id="872" name="Shape 872"/>
          <p:cNvGrpSpPr/>
          <p:nvPr/>
        </p:nvGrpSpPr>
        <p:grpSpPr>
          <a:xfrm>
            <a:off x="2060422" y="7232370"/>
            <a:ext cx="2840289" cy="1607438"/>
            <a:chOff x="0" y="0"/>
            <a:chExt cx="2840288" cy="1607436"/>
          </a:xfrm>
        </p:grpSpPr>
        <p:sp>
          <p:nvSpPr>
            <p:cNvPr id="873" name="Shape 873"/>
            <p:cNvSpPr/>
            <p:nvPr/>
          </p:nvSpPr>
          <p:spPr>
            <a:xfrm>
              <a:off x="53880" y="53880"/>
              <a:ext cx="2732524" cy="1499675"/>
            </a:xfrm>
            <a:prstGeom prst="rect">
              <a:avLst/>
            </a:prstGeom>
            <a:solidFill>
              <a:srgbClr val="D5E9F9">
                <a:alpha val="49803"/>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2800" b="0" i="0" u="none" strike="noStrike" cap="none">
                  <a:solidFill>
                    <a:srgbClr val="000000"/>
                  </a:solidFill>
                  <a:latin typeface="Helvetica Neue"/>
                  <a:ea typeface="Helvetica Neue"/>
                  <a:cs typeface="Helvetica Neue"/>
                  <a:sym typeface="Helvetica Neue"/>
                </a:rPr>
                <a:t>Router</a:t>
              </a:r>
            </a:p>
          </p:txBody>
        </p:sp>
        <p:pic>
          <p:nvPicPr>
            <p:cNvPr id="874" name="Shape 874"/>
            <p:cNvPicPr preferRelativeResize="0"/>
            <p:nvPr/>
          </p:nvPicPr>
          <p:blipFill rotWithShape="1">
            <a:blip r:embed="rId6">
              <a:alphaModFix/>
            </a:blip>
            <a:srcRect/>
            <a:stretch/>
          </p:blipFill>
          <p:spPr>
            <a:xfrm>
              <a:off x="0" y="0"/>
              <a:ext cx="2840288" cy="1607436"/>
            </a:xfrm>
            <a:prstGeom prst="rect">
              <a:avLst/>
            </a:prstGeom>
            <a:noFill/>
            <a:ln>
              <a:noFill/>
            </a:ln>
          </p:spPr>
        </p:pic>
      </p:grpSp>
      <p:grpSp>
        <p:nvGrpSpPr>
          <p:cNvPr id="875" name="Shape 875"/>
          <p:cNvGrpSpPr/>
          <p:nvPr/>
        </p:nvGrpSpPr>
        <p:grpSpPr>
          <a:xfrm>
            <a:off x="5164032" y="1176404"/>
            <a:ext cx="1103327" cy="675418"/>
            <a:chOff x="0" y="0"/>
            <a:chExt cx="1103325" cy="675415"/>
          </a:xfrm>
        </p:grpSpPr>
        <p:sp>
          <p:nvSpPr>
            <p:cNvPr id="876" name="Shape 876"/>
            <p:cNvSpPr/>
            <p:nvPr/>
          </p:nvSpPr>
          <p:spPr>
            <a:xfrm>
              <a:off x="53880" y="53880"/>
              <a:ext cx="995561" cy="567653"/>
            </a:xfrm>
            <a:prstGeom prst="rect">
              <a:avLst/>
            </a:prstGeom>
            <a:solidFill>
              <a:srgbClr val="D5E9F9">
                <a:alpha val="49803"/>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300" b="0" i="0" u="none" strike="noStrike" cap="none">
                  <a:solidFill>
                    <a:srgbClr val="000000"/>
                  </a:solidFill>
                  <a:latin typeface="Helvetica Neue"/>
                  <a:ea typeface="Helvetica Neue"/>
                  <a:cs typeface="Helvetica Neue"/>
                  <a:sym typeface="Helvetica Neue"/>
                </a:rPr>
                <a:t>Cloud</a:t>
              </a:r>
            </a:p>
            <a:p>
              <a:pPr marL="0" marR="0" lvl="0" indent="0" algn="ctr" rtl="0">
                <a:lnSpc>
                  <a:spcPct val="100000"/>
                </a:lnSpc>
                <a:spcBef>
                  <a:spcPts val="0"/>
                </a:spcBef>
                <a:spcAft>
                  <a:spcPts val="0"/>
                </a:spcAft>
                <a:buClr>
                  <a:srgbClr val="000000"/>
                </a:buClr>
                <a:buSzPct val="25000"/>
                <a:buFont typeface="Helvetica Neue"/>
                <a:buNone/>
              </a:pPr>
              <a:r>
                <a:rPr lang="en-US" sz="1300" b="0" i="0" u="none" strike="noStrike" cap="none">
                  <a:solidFill>
                    <a:srgbClr val="000000"/>
                  </a:solidFill>
                  <a:latin typeface="Helvetica Neue"/>
                  <a:ea typeface="Helvetica Neue"/>
                  <a:cs typeface="Helvetica Neue"/>
                  <a:sym typeface="Helvetica Neue"/>
                </a:rPr>
                <a:t>Controller</a:t>
              </a:r>
            </a:p>
          </p:txBody>
        </p:sp>
        <p:pic>
          <p:nvPicPr>
            <p:cNvPr id="877" name="Shape 877"/>
            <p:cNvPicPr preferRelativeResize="0"/>
            <p:nvPr/>
          </p:nvPicPr>
          <p:blipFill rotWithShape="1">
            <a:blip r:embed="rId7">
              <a:alphaModFix/>
            </a:blip>
            <a:srcRect/>
            <a:stretch/>
          </p:blipFill>
          <p:spPr>
            <a:xfrm>
              <a:off x="0" y="0"/>
              <a:ext cx="1103325" cy="675415"/>
            </a:xfrm>
            <a:prstGeom prst="rect">
              <a:avLst/>
            </a:prstGeom>
            <a:noFill/>
            <a:ln>
              <a:noFill/>
            </a:ln>
          </p:spPr>
        </p:pic>
      </p:grpSp>
      <p:grpSp>
        <p:nvGrpSpPr>
          <p:cNvPr id="878" name="Shape 878"/>
          <p:cNvGrpSpPr/>
          <p:nvPr/>
        </p:nvGrpSpPr>
        <p:grpSpPr>
          <a:xfrm>
            <a:off x="6630770" y="1176404"/>
            <a:ext cx="1209447" cy="675418"/>
            <a:chOff x="0" y="0"/>
            <a:chExt cx="1209446" cy="675415"/>
          </a:xfrm>
        </p:grpSpPr>
        <p:sp>
          <p:nvSpPr>
            <p:cNvPr id="879" name="Shape 879"/>
            <p:cNvSpPr/>
            <p:nvPr/>
          </p:nvSpPr>
          <p:spPr>
            <a:xfrm>
              <a:off x="53880" y="53880"/>
              <a:ext cx="1101682" cy="567653"/>
            </a:xfrm>
            <a:prstGeom prst="rect">
              <a:avLst/>
            </a:prstGeom>
            <a:solidFill>
              <a:srgbClr val="FFCECC"/>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200" b="0" i="0" u="none" strike="noStrike" cap="none">
                  <a:solidFill>
                    <a:srgbClr val="000000"/>
                  </a:solidFill>
                  <a:latin typeface="Helvetica Neue"/>
                  <a:ea typeface="Helvetica Neue"/>
                  <a:cs typeface="Helvetica Neue"/>
                  <a:sym typeface="Helvetica Neue"/>
                </a:rPr>
                <a:t>Health Manager</a:t>
              </a:r>
            </a:p>
          </p:txBody>
        </p:sp>
        <p:pic>
          <p:nvPicPr>
            <p:cNvPr id="880" name="Shape 880"/>
            <p:cNvPicPr preferRelativeResize="0"/>
            <p:nvPr/>
          </p:nvPicPr>
          <p:blipFill rotWithShape="1">
            <a:blip r:embed="rId8">
              <a:alphaModFix/>
            </a:blip>
            <a:srcRect/>
            <a:stretch/>
          </p:blipFill>
          <p:spPr>
            <a:xfrm>
              <a:off x="0" y="0"/>
              <a:ext cx="1209446" cy="675415"/>
            </a:xfrm>
            <a:prstGeom prst="rect">
              <a:avLst/>
            </a:prstGeom>
            <a:noFill/>
            <a:ln>
              <a:noFill/>
            </a:ln>
          </p:spPr>
        </p:pic>
      </p:grpSp>
      <p:grpSp>
        <p:nvGrpSpPr>
          <p:cNvPr id="881" name="Shape 881"/>
          <p:cNvGrpSpPr/>
          <p:nvPr/>
        </p:nvGrpSpPr>
        <p:grpSpPr>
          <a:xfrm>
            <a:off x="5193137" y="2493874"/>
            <a:ext cx="1314143" cy="675416"/>
            <a:chOff x="0" y="0"/>
            <a:chExt cx="1314143" cy="675415"/>
          </a:xfrm>
        </p:grpSpPr>
        <p:sp>
          <p:nvSpPr>
            <p:cNvPr id="882" name="Shape 882"/>
            <p:cNvSpPr/>
            <p:nvPr/>
          </p:nvSpPr>
          <p:spPr>
            <a:xfrm>
              <a:off x="53880" y="53880"/>
              <a:ext cx="1206380" cy="567653"/>
            </a:xfrm>
            <a:prstGeom prst="rect">
              <a:avLst/>
            </a:prstGeom>
            <a:solidFill>
              <a:srgbClr val="CEFFB1"/>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200" b="0" i="0" u="none" strike="noStrike" cap="none">
                  <a:solidFill>
                    <a:srgbClr val="000000"/>
                  </a:solidFill>
                  <a:latin typeface="Helvetica Neue"/>
                  <a:ea typeface="Helvetica Neue"/>
                  <a:cs typeface="Helvetica Neue"/>
                  <a:sym typeface="Helvetica Neue"/>
                </a:rPr>
                <a:t>NATS</a:t>
              </a:r>
            </a:p>
            <a:p>
              <a:pPr marL="0" marR="0" lvl="0" indent="0" algn="ctr" rtl="0">
                <a:lnSpc>
                  <a:spcPct val="100000"/>
                </a:lnSpc>
                <a:spcBef>
                  <a:spcPts val="0"/>
                </a:spcBef>
                <a:spcAft>
                  <a:spcPts val="0"/>
                </a:spcAft>
                <a:buClr>
                  <a:srgbClr val="000000"/>
                </a:buClr>
                <a:buSzPct val="25000"/>
                <a:buFont typeface="Helvetica Neue"/>
                <a:buNone/>
              </a:pPr>
              <a:r>
                <a:rPr lang="en-US" sz="1200" b="0" i="0" u="none" strike="noStrike" cap="none">
                  <a:solidFill>
                    <a:srgbClr val="000000"/>
                  </a:solidFill>
                  <a:latin typeface="Helvetica Neue"/>
                  <a:ea typeface="Helvetica Neue"/>
                  <a:cs typeface="Helvetica Neue"/>
                  <a:sym typeface="Helvetica Neue"/>
                </a:rPr>
                <a:t>(message bus)</a:t>
              </a:r>
            </a:p>
          </p:txBody>
        </p:sp>
        <p:pic>
          <p:nvPicPr>
            <p:cNvPr id="883" name="Shape 883"/>
            <p:cNvPicPr preferRelativeResize="0"/>
            <p:nvPr/>
          </p:nvPicPr>
          <p:blipFill rotWithShape="1">
            <a:blip r:embed="rId9">
              <a:alphaModFix/>
            </a:blip>
            <a:srcRect/>
            <a:stretch/>
          </p:blipFill>
          <p:spPr>
            <a:xfrm>
              <a:off x="0" y="0"/>
              <a:ext cx="1314143" cy="675415"/>
            </a:xfrm>
            <a:prstGeom prst="rect">
              <a:avLst/>
            </a:prstGeom>
            <a:noFill/>
            <a:ln>
              <a:noFill/>
            </a:ln>
          </p:spPr>
        </p:pic>
      </p:grpSp>
      <p:pic>
        <p:nvPicPr>
          <p:cNvPr id="884" name="Shape 884"/>
          <p:cNvPicPr preferRelativeResize="0"/>
          <p:nvPr/>
        </p:nvPicPr>
        <p:blipFill rotWithShape="1">
          <a:blip r:embed="rId10">
            <a:alphaModFix/>
          </a:blip>
          <a:srcRect/>
          <a:stretch/>
        </p:blipFill>
        <p:spPr>
          <a:xfrm>
            <a:off x="5614562" y="1799227"/>
            <a:ext cx="335493" cy="746214"/>
          </a:xfrm>
          <a:prstGeom prst="rect">
            <a:avLst/>
          </a:prstGeom>
          <a:noFill/>
          <a:ln>
            <a:noFill/>
          </a:ln>
        </p:spPr>
      </p:pic>
      <p:pic>
        <p:nvPicPr>
          <p:cNvPr id="885" name="Shape 885"/>
          <p:cNvPicPr preferRelativeResize="0"/>
          <p:nvPr/>
        </p:nvPicPr>
        <p:blipFill rotWithShape="1">
          <a:blip r:embed="rId11">
            <a:alphaModFix/>
          </a:blip>
          <a:srcRect/>
          <a:stretch/>
        </p:blipFill>
        <p:spPr>
          <a:xfrm>
            <a:off x="5749771" y="3117465"/>
            <a:ext cx="200873" cy="493450"/>
          </a:xfrm>
          <a:prstGeom prst="rect">
            <a:avLst/>
          </a:prstGeom>
          <a:noFill/>
          <a:ln>
            <a:noFill/>
          </a:ln>
        </p:spPr>
      </p:pic>
      <p:grpSp>
        <p:nvGrpSpPr>
          <p:cNvPr id="886" name="Shape 886"/>
          <p:cNvGrpSpPr/>
          <p:nvPr/>
        </p:nvGrpSpPr>
        <p:grpSpPr>
          <a:xfrm>
            <a:off x="5184728" y="3559210"/>
            <a:ext cx="1330961" cy="498268"/>
            <a:chOff x="0" y="0"/>
            <a:chExt cx="1330961" cy="498267"/>
          </a:xfrm>
        </p:grpSpPr>
        <p:sp>
          <p:nvSpPr>
            <p:cNvPr id="887" name="Shape 887"/>
            <p:cNvSpPr/>
            <p:nvPr/>
          </p:nvSpPr>
          <p:spPr>
            <a:xfrm>
              <a:off x="53880" y="53880"/>
              <a:ext cx="1223197" cy="390505"/>
            </a:xfrm>
            <a:prstGeom prst="rect">
              <a:avLst/>
            </a:prstGeom>
            <a:solidFill>
              <a:srgbClr val="D5E9F9">
                <a:alpha val="49803"/>
              </a:srgbClr>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Helvetica Neue"/>
                <a:buNone/>
              </a:pPr>
              <a:r>
                <a:rPr lang="en-US" sz="1500" b="0" i="0" u="none" strike="noStrike" cap="none">
                  <a:solidFill>
                    <a:srgbClr val="000000"/>
                  </a:solidFill>
                  <a:latin typeface="Helvetica Neue"/>
                  <a:ea typeface="Helvetica Neue"/>
                  <a:cs typeface="Helvetica Neue"/>
                  <a:sym typeface="Helvetica Neue"/>
                </a:rPr>
                <a:t>Router</a:t>
              </a:r>
            </a:p>
          </p:txBody>
        </p:sp>
        <p:pic>
          <p:nvPicPr>
            <p:cNvPr id="888" name="Shape 888"/>
            <p:cNvPicPr preferRelativeResize="0"/>
            <p:nvPr/>
          </p:nvPicPr>
          <p:blipFill rotWithShape="1">
            <a:blip r:embed="rId12">
              <a:alphaModFix/>
            </a:blip>
            <a:srcRect/>
            <a:stretch/>
          </p:blipFill>
          <p:spPr>
            <a:xfrm>
              <a:off x="0" y="0"/>
              <a:ext cx="1330961" cy="498267"/>
            </a:xfrm>
            <a:prstGeom prst="rect">
              <a:avLst/>
            </a:prstGeom>
            <a:noFill/>
            <a:ln>
              <a:noFill/>
            </a:ln>
          </p:spPr>
        </p:pic>
      </p:grpSp>
      <p:pic>
        <p:nvPicPr>
          <p:cNvPr id="889" name="Shape 889"/>
          <p:cNvPicPr preferRelativeResize="0"/>
          <p:nvPr/>
        </p:nvPicPr>
        <p:blipFill rotWithShape="1">
          <a:blip r:embed="rId13">
            <a:alphaModFix/>
          </a:blip>
          <a:srcRect/>
          <a:stretch/>
        </p:blipFill>
        <p:spPr>
          <a:xfrm>
            <a:off x="6455696" y="2793477"/>
            <a:ext cx="1419154" cy="283989"/>
          </a:xfrm>
          <a:prstGeom prst="rect">
            <a:avLst/>
          </a:prstGeom>
          <a:noFill/>
          <a:ln>
            <a:noFill/>
          </a:ln>
        </p:spPr>
      </p:pic>
      <p:grpSp>
        <p:nvGrpSpPr>
          <p:cNvPr id="890" name="Shape 890"/>
          <p:cNvGrpSpPr/>
          <p:nvPr/>
        </p:nvGrpSpPr>
        <p:grpSpPr>
          <a:xfrm>
            <a:off x="6934756" y="1857693"/>
            <a:ext cx="1655945" cy="2287395"/>
            <a:chOff x="-53883" y="-53882"/>
            <a:chExt cx="1655943" cy="2287393"/>
          </a:xfrm>
        </p:grpSpPr>
        <p:grpSp>
          <p:nvGrpSpPr>
            <p:cNvPr id="891" name="Shape 891"/>
            <p:cNvGrpSpPr/>
            <p:nvPr/>
          </p:nvGrpSpPr>
          <p:grpSpPr>
            <a:xfrm>
              <a:off x="108677" y="-53882"/>
              <a:ext cx="1493383" cy="2092050"/>
              <a:chOff x="0" y="0"/>
              <a:chExt cx="1493382" cy="2092049"/>
            </a:xfrm>
          </p:grpSpPr>
          <p:sp>
            <p:nvSpPr>
              <p:cNvPr id="892" name="Shape 892"/>
              <p:cNvSpPr/>
              <p:nvPr/>
            </p:nvSpPr>
            <p:spPr>
              <a:xfrm>
                <a:off x="53880" y="53880"/>
                <a:ext cx="1385618" cy="1984286"/>
              </a:xfrm>
              <a:prstGeom prst="rect">
                <a:avLst/>
              </a:prstGeom>
              <a:solidFill>
                <a:srgbClr val="FFFFFF"/>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893" name="Shape 893"/>
              <p:cNvPicPr preferRelativeResize="0"/>
              <p:nvPr/>
            </p:nvPicPr>
            <p:blipFill rotWithShape="1">
              <a:blip r:embed="rId14">
                <a:alphaModFix/>
              </a:blip>
              <a:srcRect/>
              <a:stretch/>
            </p:blipFill>
            <p:spPr>
              <a:xfrm>
                <a:off x="0" y="0"/>
                <a:ext cx="1493382" cy="2092049"/>
              </a:xfrm>
              <a:prstGeom prst="rect">
                <a:avLst/>
              </a:prstGeom>
              <a:noFill/>
              <a:ln>
                <a:noFill/>
              </a:ln>
            </p:spPr>
          </p:pic>
        </p:grpSp>
        <p:grpSp>
          <p:nvGrpSpPr>
            <p:cNvPr id="894" name="Shape 894"/>
            <p:cNvGrpSpPr/>
            <p:nvPr/>
          </p:nvGrpSpPr>
          <p:grpSpPr>
            <a:xfrm>
              <a:off x="30837" y="41383"/>
              <a:ext cx="1493383" cy="2092050"/>
              <a:chOff x="0" y="0"/>
              <a:chExt cx="1493382" cy="2092049"/>
            </a:xfrm>
          </p:grpSpPr>
          <p:sp>
            <p:nvSpPr>
              <p:cNvPr id="895" name="Shape 895"/>
              <p:cNvSpPr/>
              <p:nvPr/>
            </p:nvSpPr>
            <p:spPr>
              <a:xfrm>
                <a:off x="53880" y="53880"/>
                <a:ext cx="1385618" cy="1984286"/>
              </a:xfrm>
              <a:prstGeom prst="rect">
                <a:avLst/>
              </a:prstGeom>
              <a:solidFill>
                <a:srgbClr val="FFFFFF"/>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896" name="Shape 896"/>
              <p:cNvPicPr preferRelativeResize="0"/>
              <p:nvPr/>
            </p:nvPicPr>
            <p:blipFill rotWithShape="1">
              <a:blip r:embed="rId14">
                <a:alphaModFix/>
              </a:blip>
              <a:srcRect/>
              <a:stretch/>
            </p:blipFill>
            <p:spPr>
              <a:xfrm>
                <a:off x="0" y="0"/>
                <a:ext cx="1493382" cy="2092049"/>
              </a:xfrm>
              <a:prstGeom prst="rect">
                <a:avLst/>
              </a:prstGeom>
              <a:noFill/>
              <a:ln>
                <a:noFill/>
              </a:ln>
            </p:spPr>
          </p:pic>
        </p:grpSp>
        <p:grpSp>
          <p:nvGrpSpPr>
            <p:cNvPr id="897" name="Shape 897"/>
            <p:cNvGrpSpPr/>
            <p:nvPr/>
          </p:nvGrpSpPr>
          <p:grpSpPr>
            <a:xfrm>
              <a:off x="-53883" y="141460"/>
              <a:ext cx="1493383" cy="2092050"/>
              <a:chOff x="0" y="0"/>
              <a:chExt cx="1493382" cy="2092049"/>
            </a:xfrm>
          </p:grpSpPr>
          <p:sp>
            <p:nvSpPr>
              <p:cNvPr id="898" name="Shape 898"/>
              <p:cNvSpPr/>
              <p:nvPr/>
            </p:nvSpPr>
            <p:spPr>
              <a:xfrm>
                <a:off x="53880" y="53880"/>
                <a:ext cx="1385618" cy="1984286"/>
              </a:xfrm>
              <a:prstGeom prst="rect">
                <a:avLst/>
              </a:prstGeom>
              <a:solidFill>
                <a:srgbClr val="FFFFFF"/>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899" name="Shape 899"/>
              <p:cNvPicPr preferRelativeResize="0"/>
              <p:nvPr/>
            </p:nvPicPr>
            <p:blipFill rotWithShape="1">
              <a:blip r:embed="rId14">
                <a:alphaModFix/>
              </a:blip>
              <a:srcRect/>
              <a:stretch/>
            </p:blipFill>
            <p:spPr>
              <a:xfrm>
                <a:off x="0" y="0"/>
                <a:ext cx="1493382" cy="2092049"/>
              </a:xfrm>
              <a:prstGeom prst="rect">
                <a:avLst/>
              </a:prstGeom>
              <a:noFill/>
              <a:ln>
                <a:noFill/>
              </a:ln>
            </p:spPr>
          </p:pic>
        </p:grpSp>
        <p:grpSp>
          <p:nvGrpSpPr>
            <p:cNvPr id="900" name="Shape 900"/>
            <p:cNvGrpSpPr/>
            <p:nvPr/>
          </p:nvGrpSpPr>
          <p:grpSpPr>
            <a:xfrm>
              <a:off x="104386" y="271951"/>
              <a:ext cx="378981" cy="449308"/>
              <a:chOff x="0" y="0"/>
              <a:chExt cx="378979" cy="449306"/>
            </a:xfrm>
          </p:grpSpPr>
          <p:sp>
            <p:nvSpPr>
              <p:cNvPr id="901" name="Shape 901"/>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02" name="Shape 902"/>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03" name="Shape 903"/>
            <p:cNvGrpSpPr/>
            <p:nvPr/>
          </p:nvGrpSpPr>
          <p:grpSpPr>
            <a:xfrm>
              <a:off x="511837" y="271951"/>
              <a:ext cx="378981" cy="449308"/>
              <a:chOff x="0" y="0"/>
              <a:chExt cx="378979" cy="449306"/>
            </a:xfrm>
          </p:grpSpPr>
          <p:sp>
            <p:nvSpPr>
              <p:cNvPr id="904" name="Shape 904"/>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05" name="Shape 905"/>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06" name="Shape 906"/>
            <p:cNvGrpSpPr/>
            <p:nvPr/>
          </p:nvGrpSpPr>
          <p:grpSpPr>
            <a:xfrm>
              <a:off x="919288" y="271951"/>
              <a:ext cx="378981" cy="449308"/>
              <a:chOff x="0" y="0"/>
              <a:chExt cx="378979" cy="449306"/>
            </a:xfrm>
          </p:grpSpPr>
          <p:sp>
            <p:nvSpPr>
              <p:cNvPr id="907" name="Shape 907"/>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08" name="Shape 908"/>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09" name="Shape 909"/>
            <p:cNvGrpSpPr/>
            <p:nvPr/>
          </p:nvGrpSpPr>
          <p:grpSpPr>
            <a:xfrm>
              <a:off x="104386" y="701101"/>
              <a:ext cx="378981" cy="449308"/>
              <a:chOff x="0" y="0"/>
              <a:chExt cx="378979" cy="449306"/>
            </a:xfrm>
          </p:grpSpPr>
          <p:sp>
            <p:nvSpPr>
              <p:cNvPr id="910" name="Shape 910"/>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11" name="Shape 911"/>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12" name="Shape 912"/>
            <p:cNvGrpSpPr/>
            <p:nvPr/>
          </p:nvGrpSpPr>
          <p:grpSpPr>
            <a:xfrm>
              <a:off x="511837" y="701101"/>
              <a:ext cx="378981" cy="449308"/>
              <a:chOff x="0" y="0"/>
              <a:chExt cx="378979" cy="449306"/>
            </a:xfrm>
          </p:grpSpPr>
          <p:sp>
            <p:nvSpPr>
              <p:cNvPr id="913" name="Shape 913"/>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14" name="Shape 914"/>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15" name="Shape 915"/>
            <p:cNvGrpSpPr/>
            <p:nvPr/>
          </p:nvGrpSpPr>
          <p:grpSpPr>
            <a:xfrm>
              <a:off x="919288" y="701101"/>
              <a:ext cx="378981" cy="449308"/>
              <a:chOff x="0" y="0"/>
              <a:chExt cx="378979" cy="449306"/>
            </a:xfrm>
          </p:grpSpPr>
          <p:sp>
            <p:nvSpPr>
              <p:cNvPr id="916" name="Shape 916"/>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17" name="Shape 917"/>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18" name="Shape 918"/>
            <p:cNvGrpSpPr/>
            <p:nvPr/>
          </p:nvGrpSpPr>
          <p:grpSpPr>
            <a:xfrm>
              <a:off x="104386" y="1140631"/>
              <a:ext cx="378981" cy="449308"/>
              <a:chOff x="0" y="0"/>
              <a:chExt cx="378979" cy="449306"/>
            </a:xfrm>
          </p:grpSpPr>
          <p:sp>
            <p:nvSpPr>
              <p:cNvPr id="919" name="Shape 919"/>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20" name="Shape 920"/>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21" name="Shape 921"/>
            <p:cNvGrpSpPr/>
            <p:nvPr/>
          </p:nvGrpSpPr>
          <p:grpSpPr>
            <a:xfrm>
              <a:off x="511837" y="1140631"/>
              <a:ext cx="378981" cy="449308"/>
              <a:chOff x="0" y="0"/>
              <a:chExt cx="378979" cy="449306"/>
            </a:xfrm>
          </p:grpSpPr>
          <p:sp>
            <p:nvSpPr>
              <p:cNvPr id="922" name="Shape 922"/>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23" name="Shape 923"/>
              <p:cNvPicPr preferRelativeResize="0"/>
              <p:nvPr/>
            </p:nvPicPr>
            <p:blipFill rotWithShape="1">
              <a:blip r:embed="rId15">
                <a:alphaModFix/>
              </a:blip>
              <a:srcRect/>
              <a:stretch/>
            </p:blipFill>
            <p:spPr>
              <a:xfrm>
                <a:off x="0" y="0"/>
                <a:ext cx="378979" cy="449306"/>
              </a:xfrm>
              <a:prstGeom prst="rect">
                <a:avLst/>
              </a:prstGeom>
              <a:noFill/>
              <a:ln>
                <a:noFill/>
              </a:ln>
            </p:spPr>
          </p:pic>
        </p:grpSp>
      </p:grpSp>
      <p:grpSp>
        <p:nvGrpSpPr>
          <p:cNvPr id="924" name="Shape 924"/>
          <p:cNvGrpSpPr/>
          <p:nvPr/>
        </p:nvGrpSpPr>
        <p:grpSpPr>
          <a:xfrm>
            <a:off x="7907929" y="3052208"/>
            <a:ext cx="378981" cy="449307"/>
            <a:chOff x="0" y="0"/>
            <a:chExt cx="378979" cy="449306"/>
          </a:xfrm>
        </p:grpSpPr>
        <p:sp>
          <p:nvSpPr>
            <p:cNvPr id="925" name="Shape 925"/>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26" name="Shape 926"/>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27" name="Shape 927"/>
          <p:cNvGrpSpPr/>
          <p:nvPr/>
        </p:nvGrpSpPr>
        <p:grpSpPr>
          <a:xfrm>
            <a:off x="7093028" y="3509409"/>
            <a:ext cx="378981" cy="449307"/>
            <a:chOff x="0" y="0"/>
            <a:chExt cx="378979" cy="449306"/>
          </a:xfrm>
        </p:grpSpPr>
        <p:sp>
          <p:nvSpPr>
            <p:cNvPr id="928" name="Shape 928"/>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29" name="Shape 929"/>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30" name="Shape 930"/>
          <p:cNvGrpSpPr/>
          <p:nvPr/>
        </p:nvGrpSpPr>
        <p:grpSpPr>
          <a:xfrm>
            <a:off x="7500478" y="3504327"/>
            <a:ext cx="378980" cy="449308"/>
            <a:chOff x="0" y="0"/>
            <a:chExt cx="378979" cy="449306"/>
          </a:xfrm>
        </p:grpSpPr>
        <p:sp>
          <p:nvSpPr>
            <p:cNvPr id="931" name="Shape 931"/>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32" name="Shape 932"/>
            <p:cNvPicPr preferRelativeResize="0"/>
            <p:nvPr/>
          </p:nvPicPr>
          <p:blipFill rotWithShape="1">
            <a:blip r:embed="rId15">
              <a:alphaModFix/>
            </a:blip>
            <a:srcRect/>
            <a:stretch/>
          </p:blipFill>
          <p:spPr>
            <a:xfrm>
              <a:off x="0" y="0"/>
              <a:ext cx="378979" cy="449306"/>
            </a:xfrm>
            <a:prstGeom prst="rect">
              <a:avLst/>
            </a:prstGeom>
            <a:noFill/>
            <a:ln>
              <a:noFill/>
            </a:ln>
          </p:spPr>
        </p:pic>
      </p:grpSp>
      <p:grpSp>
        <p:nvGrpSpPr>
          <p:cNvPr id="933" name="Shape 933"/>
          <p:cNvGrpSpPr/>
          <p:nvPr/>
        </p:nvGrpSpPr>
        <p:grpSpPr>
          <a:xfrm>
            <a:off x="7907929" y="3504327"/>
            <a:ext cx="378981" cy="449308"/>
            <a:chOff x="0" y="0"/>
            <a:chExt cx="378979" cy="449306"/>
          </a:xfrm>
        </p:grpSpPr>
        <p:sp>
          <p:nvSpPr>
            <p:cNvPr id="934" name="Shape 934"/>
            <p:cNvSpPr/>
            <p:nvPr/>
          </p:nvSpPr>
          <p:spPr>
            <a:xfrm>
              <a:off x="53880" y="53880"/>
              <a:ext cx="271218" cy="341544"/>
            </a:xfrm>
            <a:prstGeom prst="rect">
              <a:avLst/>
            </a:prstGeom>
            <a:solidFill>
              <a:srgbClr val="DCDEE0"/>
            </a:soli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Font typeface="Helvetica Neue"/>
                <a:buNone/>
              </a:pPr>
              <a:endParaRPr sz="2800" b="0" i="0" u="none" strike="noStrike" cap="none">
                <a:solidFill>
                  <a:srgbClr val="000000"/>
                </a:solidFill>
                <a:latin typeface="Helvetica Neue"/>
                <a:ea typeface="Helvetica Neue"/>
                <a:cs typeface="Helvetica Neue"/>
                <a:sym typeface="Helvetica Neue"/>
              </a:endParaRPr>
            </a:p>
          </p:txBody>
        </p:sp>
        <p:pic>
          <p:nvPicPr>
            <p:cNvPr id="935" name="Shape 935"/>
            <p:cNvPicPr preferRelativeResize="0"/>
            <p:nvPr/>
          </p:nvPicPr>
          <p:blipFill rotWithShape="1">
            <a:blip r:embed="rId15">
              <a:alphaModFix/>
            </a:blip>
            <a:srcRect/>
            <a:stretch/>
          </p:blipFill>
          <p:spPr>
            <a:xfrm>
              <a:off x="0" y="0"/>
              <a:ext cx="378979" cy="449306"/>
            </a:xfrm>
            <a:prstGeom prst="rect">
              <a:avLst/>
            </a:prstGeom>
            <a:noFill/>
            <a:ln>
              <a:noFill/>
            </a:ln>
          </p:spPr>
        </p:pic>
      </p:grpSp>
      <p:pic>
        <p:nvPicPr>
          <p:cNvPr id="936" name="Shape 936"/>
          <p:cNvPicPr preferRelativeResize="0"/>
          <p:nvPr/>
        </p:nvPicPr>
        <p:blipFill rotWithShape="1">
          <a:blip r:embed="rId16">
            <a:alphaModFix/>
          </a:blip>
          <a:srcRect/>
          <a:stretch/>
        </p:blipFill>
        <p:spPr>
          <a:xfrm>
            <a:off x="5983907" y="1799997"/>
            <a:ext cx="718156" cy="745579"/>
          </a:xfrm>
          <a:prstGeom prst="rect">
            <a:avLst/>
          </a:prstGeom>
          <a:noFill/>
          <a:ln>
            <a:noFill/>
          </a:ln>
        </p:spPr>
      </p:pic>
      <p:pic>
        <p:nvPicPr>
          <p:cNvPr id="937" name="Shape 937"/>
          <p:cNvPicPr preferRelativeResize="0"/>
          <p:nvPr/>
        </p:nvPicPr>
        <p:blipFill rotWithShape="1">
          <a:blip r:embed="rId17">
            <a:alphaModFix/>
          </a:blip>
          <a:srcRect/>
          <a:stretch/>
        </p:blipFill>
        <p:spPr>
          <a:xfrm>
            <a:off x="152877" y="2881348"/>
            <a:ext cx="2274888" cy="1706166"/>
          </a:xfrm>
          <a:prstGeom prst="rect">
            <a:avLst/>
          </a:prstGeom>
          <a:noFill/>
          <a:ln>
            <a:noFill/>
          </a:ln>
        </p:spPr>
      </p:pic>
      <p:sp>
        <p:nvSpPr>
          <p:cNvPr id="938" name="Shape 938"/>
          <p:cNvSpPr/>
          <p:nvPr/>
        </p:nvSpPr>
        <p:spPr>
          <a:xfrm>
            <a:off x="2910803" y="3363371"/>
            <a:ext cx="1640940" cy="350661"/>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800" b="1" i="0" u="none" strike="noStrike" cap="none">
                <a:solidFill>
                  <a:srgbClr val="4D4D4D"/>
                </a:solidFill>
                <a:latin typeface="Arial"/>
                <a:ea typeface="Arial"/>
                <a:cs typeface="Arial"/>
                <a:sym typeface="Arial"/>
              </a:rPr>
              <a:t>App Deployed</a:t>
            </a:r>
          </a:p>
        </p:txBody>
      </p:sp>
      <p:pic>
        <p:nvPicPr>
          <p:cNvPr id="939" name="Shape 939"/>
          <p:cNvPicPr preferRelativeResize="0"/>
          <p:nvPr/>
        </p:nvPicPr>
        <p:blipFill rotWithShape="1">
          <a:blip r:embed="rId18">
            <a:alphaModFix/>
          </a:blip>
          <a:srcRect/>
          <a:stretch/>
        </p:blipFill>
        <p:spPr>
          <a:xfrm rot="10800000">
            <a:off x="2407729" y="3637236"/>
            <a:ext cx="2292450" cy="543891"/>
          </a:xfrm>
          <a:prstGeom prst="rect">
            <a:avLst/>
          </a:prstGeom>
          <a:noFill/>
          <a:ln>
            <a:noFill/>
          </a:ln>
        </p:spPr>
      </p:pic>
      <p:pic>
        <p:nvPicPr>
          <p:cNvPr id="940" name="Shape 940"/>
          <p:cNvPicPr preferRelativeResize="0"/>
          <p:nvPr/>
        </p:nvPicPr>
        <p:blipFill rotWithShape="1">
          <a:blip r:embed="rId19">
            <a:alphaModFix/>
          </a:blip>
          <a:srcRect/>
          <a:stretch/>
        </p:blipFill>
        <p:spPr>
          <a:xfrm>
            <a:off x="2144577" y="3297828"/>
            <a:ext cx="409226" cy="409226"/>
          </a:xfrm>
          <a:prstGeom prst="rect">
            <a:avLst/>
          </a:prstGeom>
          <a:noFill/>
          <a:ln>
            <a:noFill/>
          </a:ln>
        </p:spPr>
      </p:pic>
      <p:sp>
        <p:nvSpPr>
          <p:cNvPr id="941" name="Shape 941"/>
          <p:cNvSpPr txBox="1">
            <a:spLocks noGrp="1"/>
          </p:cNvSpPr>
          <p:nvPr>
            <p:ph type="title"/>
          </p:nvPr>
        </p:nvSpPr>
        <p:spPr>
          <a:xfrm>
            <a:off x="289675" y="141838"/>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3200" b="0" i="0" u="none" strike="noStrike" cap="none">
                <a:solidFill>
                  <a:srgbClr val="28746E"/>
                </a:solidFill>
                <a:latin typeface="Helvetica Neue"/>
                <a:ea typeface="Helvetica Neue"/>
                <a:cs typeface="Helvetica Neue"/>
                <a:sym typeface="Helvetica Neue"/>
              </a:rPr>
              <a:t>The Pivotal CF way</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24"/>
                                        </p:tgtEl>
                                        <p:attrNameLst>
                                          <p:attrName>style.visibility</p:attrName>
                                        </p:attrNameLst>
                                      </p:cBhvr>
                                      <p:to>
                                        <p:strVal val="visible"/>
                                      </p:to>
                                    </p:set>
                                    <p:anim calcmode="lin" valueType="num">
                                      <p:cBhvr additive="base">
                                        <p:cTn id="7" dur="150"/>
                                        <p:tgtEl>
                                          <p:spTgt spid="924"/>
                                        </p:tgtEl>
                                        <p:attrNameLst>
                                          <p:attrName>ppt_w</p:attrName>
                                        </p:attrNameLst>
                                      </p:cBhvr>
                                      <p:tavLst>
                                        <p:tav tm="0">
                                          <p:val>
                                            <p:strVal val="0"/>
                                          </p:val>
                                        </p:tav>
                                        <p:tav tm="100000">
                                          <p:val>
                                            <p:strVal val="#ppt_w"/>
                                          </p:val>
                                        </p:tav>
                                      </p:tavLst>
                                    </p:anim>
                                    <p:anim calcmode="lin" valueType="num">
                                      <p:cBhvr additive="base">
                                        <p:cTn id="8" dur="150"/>
                                        <p:tgtEl>
                                          <p:spTgt spid="924"/>
                                        </p:tgtEl>
                                        <p:attrNameLst>
                                          <p:attrName>ppt_h</p:attrName>
                                        </p:attrNameLst>
                                      </p:cBhvr>
                                      <p:tavLst>
                                        <p:tav tm="0">
                                          <p:val>
                                            <p:strVal val="0"/>
                                          </p:val>
                                        </p:tav>
                                        <p:tav tm="100000">
                                          <p:val>
                                            <p:strVal val="#ppt_h"/>
                                          </p:val>
                                        </p:tav>
                                      </p:tavLst>
                                    </p:anim>
                                  </p:childTnLst>
                                </p:cTn>
                              </p:par>
                            </p:childTnLst>
                          </p:cTn>
                        </p:par>
                        <p:par>
                          <p:cTn id="9" fill="hold">
                            <p:stCondLst>
                              <p:cond delay="150"/>
                            </p:stCondLst>
                            <p:childTnLst>
                              <p:par>
                                <p:cTn id="10" presetID="23" presetClass="entr" presetSubtype="16" fill="hold" nodeType="afterEffect">
                                  <p:stCondLst>
                                    <p:cond delay="0"/>
                                  </p:stCondLst>
                                  <p:childTnLst>
                                    <p:set>
                                      <p:cBhvr>
                                        <p:cTn id="11" dur="1" fill="hold">
                                          <p:stCondLst>
                                            <p:cond delay="0"/>
                                          </p:stCondLst>
                                        </p:cTn>
                                        <p:tgtEl>
                                          <p:spTgt spid="930"/>
                                        </p:tgtEl>
                                        <p:attrNameLst>
                                          <p:attrName>style.visibility</p:attrName>
                                        </p:attrNameLst>
                                      </p:cBhvr>
                                      <p:to>
                                        <p:strVal val="visible"/>
                                      </p:to>
                                    </p:set>
                                    <p:anim calcmode="lin" valueType="num">
                                      <p:cBhvr additive="base">
                                        <p:cTn id="12" dur="150"/>
                                        <p:tgtEl>
                                          <p:spTgt spid="930"/>
                                        </p:tgtEl>
                                        <p:attrNameLst>
                                          <p:attrName>ppt_w</p:attrName>
                                        </p:attrNameLst>
                                      </p:cBhvr>
                                      <p:tavLst>
                                        <p:tav tm="0">
                                          <p:val>
                                            <p:strVal val="0"/>
                                          </p:val>
                                        </p:tav>
                                        <p:tav tm="100000">
                                          <p:val>
                                            <p:strVal val="#ppt_w"/>
                                          </p:val>
                                        </p:tav>
                                      </p:tavLst>
                                    </p:anim>
                                    <p:anim calcmode="lin" valueType="num">
                                      <p:cBhvr additive="base">
                                        <p:cTn id="13" dur="150"/>
                                        <p:tgtEl>
                                          <p:spTgt spid="930"/>
                                        </p:tgtEl>
                                        <p:attrNameLst>
                                          <p:attrName>ppt_h</p:attrName>
                                        </p:attrNameLst>
                                      </p:cBhvr>
                                      <p:tavLst>
                                        <p:tav tm="0">
                                          <p:val>
                                            <p:strVal val="0"/>
                                          </p:val>
                                        </p:tav>
                                        <p:tav tm="100000">
                                          <p:val>
                                            <p:strVal val="#ppt_h"/>
                                          </p:val>
                                        </p:tav>
                                      </p:tavLst>
                                    </p:anim>
                                  </p:childTnLst>
                                </p:cTn>
                              </p:par>
                            </p:childTnLst>
                          </p:cTn>
                        </p:par>
                        <p:par>
                          <p:cTn id="14" fill="hold">
                            <p:stCondLst>
                              <p:cond delay="300"/>
                            </p:stCondLst>
                            <p:childTnLst>
                              <p:par>
                                <p:cTn id="15" presetID="23" presetClass="entr" presetSubtype="16" fill="hold" nodeType="afterEffect">
                                  <p:stCondLst>
                                    <p:cond delay="0"/>
                                  </p:stCondLst>
                                  <p:childTnLst>
                                    <p:set>
                                      <p:cBhvr>
                                        <p:cTn id="16" dur="1" fill="hold">
                                          <p:stCondLst>
                                            <p:cond delay="0"/>
                                          </p:stCondLst>
                                        </p:cTn>
                                        <p:tgtEl>
                                          <p:spTgt spid="933"/>
                                        </p:tgtEl>
                                        <p:attrNameLst>
                                          <p:attrName>style.visibility</p:attrName>
                                        </p:attrNameLst>
                                      </p:cBhvr>
                                      <p:to>
                                        <p:strVal val="visible"/>
                                      </p:to>
                                    </p:set>
                                    <p:anim calcmode="lin" valueType="num">
                                      <p:cBhvr additive="base">
                                        <p:cTn id="17" dur="150"/>
                                        <p:tgtEl>
                                          <p:spTgt spid="933"/>
                                        </p:tgtEl>
                                        <p:attrNameLst>
                                          <p:attrName>ppt_w</p:attrName>
                                        </p:attrNameLst>
                                      </p:cBhvr>
                                      <p:tavLst>
                                        <p:tav tm="0">
                                          <p:val>
                                            <p:strVal val="0"/>
                                          </p:val>
                                        </p:tav>
                                        <p:tav tm="100000">
                                          <p:val>
                                            <p:strVal val="#ppt_w"/>
                                          </p:val>
                                        </p:tav>
                                      </p:tavLst>
                                    </p:anim>
                                    <p:anim calcmode="lin" valueType="num">
                                      <p:cBhvr additive="base">
                                        <p:cTn id="18" dur="150"/>
                                        <p:tgtEl>
                                          <p:spTgt spid="933"/>
                                        </p:tgtEl>
                                        <p:attrNameLst>
                                          <p:attrName>ppt_h</p:attrName>
                                        </p:attrNameLst>
                                      </p:cBhvr>
                                      <p:tavLst>
                                        <p:tav tm="0">
                                          <p:val>
                                            <p:strVal val="0"/>
                                          </p:val>
                                        </p:tav>
                                        <p:tav tm="100000">
                                          <p:val>
                                            <p:strVal val="#ppt_h"/>
                                          </p:val>
                                        </p:tav>
                                      </p:tavLst>
                                    </p:anim>
                                  </p:childTnLst>
                                </p:cTn>
                              </p:par>
                            </p:childTnLst>
                          </p:cTn>
                        </p:par>
                        <p:par>
                          <p:cTn id="19" fill="hold">
                            <p:stCondLst>
                              <p:cond delay="450"/>
                            </p:stCondLst>
                            <p:childTnLst>
                              <p:par>
                                <p:cTn id="20" presetID="23" presetClass="entr" presetSubtype="16" fill="hold" nodeType="afterEffect">
                                  <p:stCondLst>
                                    <p:cond delay="0"/>
                                  </p:stCondLst>
                                  <p:childTnLst>
                                    <p:set>
                                      <p:cBhvr>
                                        <p:cTn id="21" dur="1" fill="hold">
                                          <p:stCondLst>
                                            <p:cond delay="0"/>
                                          </p:stCondLst>
                                        </p:cTn>
                                        <p:tgtEl>
                                          <p:spTgt spid="927"/>
                                        </p:tgtEl>
                                        <p:attrNameLst>
                                          <p:attrName>style.visibility</p:attrName>
                                        </p:attrNameLst>
                                      </p:cBhvr>
                                      <p:to>
                                        <p:strVal val="visible"/>
                                      </p:to>
                                    </p:set>
                                    <p:anim calcmode="lin" valueType="num">
                                      <p:cBhvr additive="base">
                                        <p:cTn id="22" dur="150"/>
                                        <p:tgtEl>
                                          <p:spTgt spid="927"/>
                                        </p:tgtEl>
                                        <p:attrNameLst>
                                          <p:attrName>ppt_w</p:attrName>
                                        </p:attrNameLst>
                                      </p:cBhvr>
                                      <p:tavLst>
                                        <p:tav tm="0">
                                          <p:val>
                                            <p:strVal val="0"/>
                                          </p:val>
                                        </p:tav>
                                        <p:tav tm="100000">
                                          <p:val>
                                            <p:strVal val="#ppt_w"/>
                                          </p:val>
                                        </p:tav>
                                      </p:tavLst>
                                    </p:anim>
                                    <p:anim calcmode="lin" valueType="num">
                                      <p:cBhvr additive="base">
                                        <p:cTn id="23" dur="150"/>
                                        <p:tgtEl>
                                          <p:spTgt spid="927"/>
                                        </p:tgtEl>
                                        <p:attrNameLst>
                                          <p:attrName>ppt_h</p:attrName>
                                        </p:attrNameLst>
                                      </p:cBhvr>
                                      <p:tavLst>
                                        <p:tav tm="0">
                                          <p:val>
                                            <p:strVal val="0"/>
                                          </p:val>
                                        </p:tav>
                                        <p:tav tm="100000">
                                          <p:val>
                                            <p:strVal val="#ppt_h"/>
                                          </p:val>
                                        </p:tav>
                                      </p:tavLst>
                                    </p:anim>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939"/>
                                        </p:tgtEl>
                                        <p:attrNameLst>
                                          <p:attrName>style.visibility</p:attrName>
                                        </p:attrNameLst>
                                      </p:cBhvr>
                                      <p:to>
                                        <p:strVal val="visible"/>
                                      </p:to>
                                    </p:set>
                                    <p:animEffect transition="in" filter="fade">
                                      <p:cBhvr>
                                        <p:cTn id="27" dur="1000"/>
                                        <p:tgtEl>
                                          <p:spTgt spid="939"/>
                                        </p:tgtEl>
                                      </p:cBhvr>
                                    </p:animEffect>
                                  </p:childTnLst>
                                </p:cTn>
                              </p:par>
                            </p:childTnLst>
                          </p:cTn>
                        </p:par>
                        <p:par>
                          <p:cTn id="28" fill="hold">
                            <p:stCondLst>
                              <p:cond delay="1600"/>
                            </p:stCondLst>
                            <p:childTnLst>
                              <p:par>
                                <p:cTn id="29" presetID="10" presetClass="entr" presetSubtype="0" fill="hold" nodeType="afterEffect">
                                  <p:stCondLst>
                                    <p:cond delay="0"/>
                                  </p:stCondLst>
                                  <p:childTnLst>
                                    <p:set>
                                      <p:cBhvr>
                                        <p:cTn id="30" dur="1" fill="hold">
                                          <p:stCondLst>
                                            <p:cond delay="0"/>
                                          </p:stCondLst>
                                        </p:cTn>
                                        <p:tgtEl>
                                          <p:spTgt spid="937"/>
                                        </p:tgtEl>
                                        <p:attrNameLst>
                                          <p:attrName>style.visibility</p:attrName>
                                        </p:attrNameLst>
                                      </p:cBhvr>
                                      <p:to>
                                        <p:strVal val="visible"/>
                                      </p:to>
                                    </p:set>
                                    <p:animEffect transition="in" filter="fade">
                                      <p:cBhvr>
                                        <p:cTn id="31" dur="1000"/>
                                        <p:tgtEl>
                                          <p:spTgt spid="937"/>
                                        </p:tgtEl>
                                      </p:cBhvr>
                                    </p:animEffect>
                                  </p:childTnLst>
                                </p:cTn>
                              </p:par>
                            </p:childTnLst>
                          </p:cTn>
                        </p:par>
                        <p:par>
                          <p:cTn id="32" fill="hold">
                            <p:stCondLst>
                              <p:cond delay="2600"/>
                            </p:stCondLst>
                            <p:childTnLst>
                              <p:par>
                                <p:cTn id="33" presetID="23" presetClass="entr" presetSubtype="16" fill="hold" nodeType="afterEffect">
                                  <p:stCondLst>
                                    <p:cond delay="0"/>
                                  </p:stCondLst>
                                  <p:childTnLst>
                                    <p:set>
                                      <p:cBhvr>
                                        <p:cTn id="34" dur="1" fill="hold">
                                          <p:stCondLst>
                                            <p:cond delay="0"/>
                                          </p:stCondLst>
                                        </p:cTn>
                                        <p:tgtEl>
                                          <p:spTgt spid="940"/>
                                        </p:tgtEl>
                                        <p:attrNameLst>
                                          <p:attrName>style.visibility</p:attrName>
                                        </p:attrNameLst>
                                      </p:cBhvr>
                                      <p:to>
                                        <p:strVal val="visible"/>
                                      </p:to>
                                    </p:set>
                                    <p:anim calcmode="lin" valueType="num">
                                      <p:cBhvr additive="base">
                                        <p:cTn id="35" dur="500"/>
                                        <p:tgtEl>
                                          <p:spTgt spid="940"/>
                                        </p:tgtEl>
                                        <p:attrNameLst>
                                          <p:attrName>ppt_w</p:attrName>
                                        </p:attrNameLst>
                                      </p:cBhvr>
                                      <p:tavLst>
                                        <p:tav tm="0">
                                          <p:val>
                                            <p:strVal val="0"/>
                                          </p:val>
                                        </p:tav>
                                        <p:tav tm="100000">
                                          <p:val>
                                            <p:strVal val="#ppt_w"/>
                                          </p:val>
                                        </p:tav>
                                      </p:tavLst>
                                    </p:anim>
                                    <p:anim calcmode="lin" valueType="num">
                                      <p:cBhvr additive="base">
                                        <p:cTn id="36" dur="500"/>
                                        <p:tgtEl>
                                          <p:spTgt spid="94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Shape 946"/>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48</a:t>
            </a:fld>
            <a:endParaRPr lang="en-US" sz="800" b="0" i="0" u="none" strike="noStrike" cap="none">
              <a:solidFill>
                <a:srgbClr val="808080"/>
              </a:solidFill>
              <a:latin typeface="Arial"/>
              <a:ea typeface="Arial"/>
              <a:cs typeface="Arial"/>
              <a:sym typeface="Arial"/>
            </a:endParaRPr>
          </a:p>
        </p:txBody>
      </p:sp>
      <p:sp>
        <p:nvSpPr>
          <p:cNvPr id="947" name="Shape 947"/>
          <p:cNvSpPr txBox="1">
            <a:spLocks noGrp="1"/>
          </p:cNvSpPr>
          <p:nvPr>
            <p:ph type="title"/>
          </p:nvPr>
        </p:nvSpPr>
        <p:spPr>
          <a:xfrm>
            <a:off x="366712" y="261937"/>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3200" b="0" i="0" u="none" strike="noStrike" cap="none">
                <a:solidFill>
                  <a:srgbClr val="28746E"/>
                </a:solidFill>
                <a:latin typeface="Helvetica Neue"/>
                <a:ea typeface="Helvetica Neue"/>
                <a:cs typeface="Helvetica Neue"/>
                <a:sym typeface="Helvetica Neue"/>
              </a:rPr>
              <a:t>The operator in the PaaS era</a:t>
            </a:r>
          </a:p>
        </p:txBody>
      </p:sp>
      <p:pic>
        <p:nvPicPr>
          <p:cNvPr id="948" name="Shape 948"/>
          <p:cNvPicPr preferRelativeResize="0"/>
          <p:nvPr/>
        </p:nvPicPr>
        <p:blipFill rotWithShape="1">
          <a:blip r:embed="rId3">
            <a:alphaModFix/>
          </a:blip>
          <a:srcRect/>
          <a:stretch/>
        </p:blipFill>
        <p:spPr>
          <a:xfrm>
            <a:off x="1651286" y="1388741"/>
            <a:ext cx="1892813" cy="2366018"/>
          </a:xfrm>
          <a:prstGeom prst="rect">
            <a:avLst/>
          </a:prstGeom>
          <a:noFill/>
          <a:ln>
            <a:noFill/>
          </a:ln>
        </p:spPr>
      </p:pic>
      <p:pic>
        <p:nvPicPr>
          <p:cNvPr id="949" name="Shape 949"/>
          <p:cNvPicPr preferRelativeResize="0"/>
          <p:nvPr/>
        </p:nvPicPr>
        <p:blipFill rotWithShape="1">
          <a:blip r:embed="rId4">
            <a:alphaModFix/>
          </a:blip>
          <a:srcRect/>
          <a:stretch/>
        </p:blipFill>
        <p:spPr>
          <a:xfrm>
            <a:off x="4821014" y="1116828"/>
            <a:ext cx="1774514" cy="2366018"/>
          </a:xfrm>
          <a:prstGeom prst="rect">
            <a:avLst/>
          </a:prstGeom>
          <a:noFill/>
          <a:ln>
            <a:noFill/>
          </a:ln>
        </p:spPr>
      </p:pic>
      <p:sp>
        <p:nvSpPr>
          <p:cNvPr id="950" name="Shape 950"/>
          <p:cNvSpPr/>
          <p:nvPr/>
        </p:nvSpPr>
        <p:spPr>
          <a:xfrm>
            <a:off x="425454" y="3424385"/>
            <a:ext cx="4596633" cy="498423"/>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28746E"/>
              </a:buClr>
              <a:buSzPct val="25000"/>
              <a:buFont typeface="Helvetica Neue"/>
              <a:buNone/>
            </a:pPr>
            <a:r>
              <a:rPr lang="en-US" sz="2600" b="1" i="0" u="none" strike="noStrike" cap="none">
                <a:solidFill>
                  <a:srgbClr val="28746E"/>
                </a:solidFill>
                <a:latin typeface="Helvetica Neue"/>
                <a:ea typeface="Helvetica Neue"/>
                <a:cs typeface="Helvetica Neue"/>
                <a:sym typeface="Helvetica Neue"/>
              </a:rPr>
              <a:t>Developer</a:t>
            </a:r>
          </a:p>
        </p:txBody>
      </p:sp>
      <p:sp>
        <p:nvSpPr>
          <p:cNvPr id="951" name="Shape 951"/>
          <p:cNvSpPr/>
          <p:nvPr/>
        </p:nvSpPr>
        <p:spPr>
          <a:xfrm>
            <a:off x="3651253" y="3424385"/>
            <a:ext cx="4596634" cy="498423"/>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28746E"/>
              </a:buClr>
              <a:buSzPct val="25000"/>
              <a:buFont typeface="Helvetica Neue"/>
              <a:buNone/>
            </a:pPr>
            <a:r>
              <a:rPr lang="en-US" sz="2600" b="1" i="0" u="none" strike="noStrike" cap="none">
                <a:solidFill>
                  <a:srgbClr val="28746E"/>
                </a:solidFill>
                <a:latin typeface="Helvetica Neue"/>
                <a:ea typeface="Helvetica Neue"/>
                <a:cs typeface="Helvetica Neue"/>
                <a:sym typeface="Helvetica Neue"/>
              </a:rPr>
              <a:t>Operator</a:t>
            </a:r>
          </a:p>
        </p:txBody>
      </p:sp>
    </p:spTree>
  </p:cSld>
  <p:clrMapOvr>
    <a:masterClrMapping/>
  </p:clrMapOvr>
  <p:transition xmlns:p14="http://schemas.microsoft.com/office/powerpoint/2010/mai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Shape 956"/>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49</a:t>
            </a:fld>
            <a:endParaRPr lang="en-US" sz="800" b="0" i="0" u="none" strike="noStrike" cap="none">
              <a:solidFill>
                <a:srgbClr val="808080"/>
              </a:solidFill>
              <a:latin typeface="Arial"/>
              <a:ea typeface="Arial"/>
              <a:cs typeface="Arial"/>
              <a:sym typeface="Arial"/>
            </a:endParaRPr>
          </a:p>
        </p:txBody>
      </p:sp>
      <p:pic>
        <p:nvPicPr>
          <p:cNvPr id="957" name="Shape 957"/>
          <p:cNvPicPr preferRelativeResize="0"/>
          <p:nvPr/>
        </p:nvPicPr>
        <p:blipFill rotWithShape="1">
          <a:blip r:embed="rId3">
            <a:alphaModFix/>
          </a:blip>
          <a:srcRect/>
          <a:stretch/>
        </p:blipFill>
        <p:spPr>
          <a:xfrm>
            <a:off x="1171258" y="1765088"/>
            <a:ext cx="2126344" cy="2835126"/>
          </a:xfrm>
          <a:prstGeom prst="rect">
            <a:avLst/>
          </a:prstGeom>
          <a:noFill/>
          <a:ln>
            <a:noFill/>
          </a:ln>
        </p:spPr>
      </p:pic>
      <p:pic>
        <p:nvPicPr>
          <p:cNvPr id="958" name="Shape 958"/>
          <p:cNvPicPr preferRelativeResize="0"/>
          <p:nvPr/>
        </p:nvPicPr>
        <p:blipFill rotWithShape="1">
          <a:blip r:embed="rId4">
            <a:alphaModFix/>
          </a:blip>
          <a:srcRect/>
          <a:stretch/>
        </p:blipFill>
        <p:spPr>
          <a:xfrm>
            <a:off x="6089605" y="1729633"/>
            <a:ext cx="1893845" cy="2183810"/>
          </a:xfrm>
          <a:prstGeom prst="rect">
            <a:avLst/>
          </a:prstGeom>
          <a:noFill/>
          <a:ln>
            <a:noFill/>
          </a:ln>
        </p:spPr>
      </p:pic>
      <p:pic>
        <p:nvPicPr>
          <p:cNvPr id="959" name="Shape 959"/>
          <p:cNvPicPr preferRelativeResize="0"/>
          <p:nvPr/>
        </p:nvPicPr>
        <p:blipFill rotWithShape="1">
          <a:blip r:embed="rId5">
            <a:alphaModFix/>
          </a:blip>
          <a:srcRect/>
          <a:stretch/>
        </p:blipFill>
        <p:spPr>
          <a:xfrm>
            <a:off x="3421855" y="830929"/>
            <a:ext cx="1480178" cy="2110041"/>
          </a:xfrm>
          <a:prstGeom prst="rect">
            <a:avLst/>
          </a:prstGeom>
          <a:noFill/>
          <a:ln>
            <a:noFill/>
          </a:ln>
        </p:spPr>
      </p:pic>
      <p:sp>
        <p:nvSpPr>
          <p:cNvPr id="960" name="Shape 960"/>
          <p:cNvSpPr/>
          <p:nvPr/>
        </p:nvSpPr>
        <p:spPr>
          <a:xfrm>
            <a:off x="2751064" y="1835150"/>
            <a:ext cx="118220" cy="101599"/>
          </a:xfrm>
          <a:prstGeom prst="ellipse">
            <a:avLst/>
          </a:prstGeom>
          <a:solidFill>
            <a:srgbClr val="FFFFFF"/>
          </a:solidFill>
          <a:ln w="25400" cap="flat" cmpd="sng">
            <a:solidFill>
              <a:schemeClr val="accent1"/>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961" name="Shape 961"/>
          <p:cNvSpPr/>
          <p:nvPr/>
        </p:nvSpPr>
        <p:spPr>
          <a:xfrm>
            <a:off x="2921000" y="1718219"/>
            <a:ext cx="207715" cy="155030"/>
          </a:xfrm>
          <a:prstGeom prst="ellipse">
            <a:avLst/>
          </a:prstGeom>
          <a:solidFill>
            <a:srgbClr val="FFFFFF"/>
          </a:solidFill>
          <a:ln w="25400" cap="flat" cmpd="sng">
            <a:solidFill>
              <a:schemeClr val="accent1"/>
            </a:solidFill>
            <a:prstDash val="solid"/>
            <a:round/>
            <a:headEnd type="none" w="med" len="med"/>
            <a:tailEnd type="none" w="med" len="med"/>
          </a:ln>
        </p:spPr>
        <p:txBody>
          <a:bodyPr lIns="45700" tIns="45700" rIns="45700" bIns="45700" anchor="ctr"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962" name="Shape 962"/>
          <p:cNvSpPr txBox="1">
            <a:spLocks noGrp="1"/>
          </p:cNvSpPr>
          <p:nvPr>
            <p:ph type="title"/>
          </p:nvPr>
        </p:nvSpPr>
        <p:spPr>
          <a:xfrm>
            <a:off x="366712" y="261937"/>
            <a:ext cx="8410576" cy="460376"/>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28746E"/>
              </a:buClr>
              <a:buSzPct val="25000"/>
              <a:buFont typeface="Helvetica Neue"/>
              <a:buNone/>
            </a:pPr>
            <a:r>
              <a:rPr lang="en-US" sz="3200" b="0" i="0" u="none" strike="noStrike" cap="none">
                <a:solidFill>
                  <a:srgbClr val="28746E"/>
                </a:solidFill>
                <a:latin typeface="Helvetica Neue"/>
                <a:ea typeface="Helvetica Neue"/>
                <a:cs typeface="Helvetica Neue"/>
                <a:sym typeface="Helvetica Neue"/>
              </a:rPr>
              <a:t>The operator in the PaaS era</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58"/>
                                        </p:tgtEl>
                                        <p:attrNameLst>
                                          <p:attrName>style.visibility</p:attrName>
                                        </p:attrNameLst>
                                      </p:cBhvr>
                                      <p:to>
                                        <p:strVal val="visible"/>
                                      </p:to>
                                    </p:set>
                                    <p:anim calcmode="lin" valueType="num">
                                      <p:cBhvr additive="base">
                                        <p:cTn id="7" dur="1000"/>
                                        <p:tgtEl>
                                          <p:spTgt spid="958"/>
                                        </p:tgtEl>
                                        <p:attrNameLst>
                                          <p:attrName>ppt_w</p:attrName>
                                        </p:attrNameLst>
                                      </p:cBhvr>
                                      <p:tavLst>
                                        <p:tav tm="0">
                                          <p:val>
                                            <p:strVal val="0"/>
                                          </p:val>
                                        </p:tav>
                                        <p:tav tm="100000">
                                          <p:val>
                                            <p:strVal val="#ppt_w"/>
                                          </p:val>
                                        </p:tav>
                                      </p:tavLst>
                                    </p:anim>
                                    <p:anim calcmode="lin" valueType="num">
                                      <p:cBhvr additive="base">
                                        <p:cTn id="8" dur="1000"/>
                                        <p:tgtEl>
                                          <p:spTgt spid="95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8" name="Shape 6638"/>
          <p:cNvSpPr/>
          <p:nvPr/>
        </p:nvSpPr>
        <p:spPr>
          <a:xfrm>
            <a:off x="480738" y="180788"/>
            <a:ext cx="8150281" cy="530915"/>
          </a:xfrm>
          <a:prstGeom prst="rect">
            <a:avLst/>
          </a:prstGeom>
          <a:ln w="12700">
            <a:noFill/>
            <a:miter lim="400000"/>
          </a:ln>
          <a:extLst>
            <a:ext uri="{C572A759-6A51-4108-AA02-DFA0A04FC94B}">
              <ma14:wrappingTextBoxFlag xmlns:ma14="http://schemas.microsoft.com/office/mac/drawingml/2011/main" val="1"/>
            </a:ext>
          </a:extLst>
        </p:spPr>
        <p:txBody>
          <a:bodyPr wrap="square" lIns="19050" tIns="19050" rIns="19050" bIns="19050" anchor="ctr">
            <a:spAutoFit/>
          </a:bodyPr>
          <a:lstStyle>
            <a:lvl1pPr algn="l">
              <a:defRPr>
                <a:solidFill>
                  <a:srgbClr val="007879"/>
                </a:solidFill>
              </a:defRPr>
            </a:lvl1pPr>
          </a:lstStyle>
          <a:p>
            <a:pPr>
              <a:defRPr sz="1800">
                <a:solidFill>
                  <a:srgbClr val="000000"/>
                </a:solidFill>
              </a:defRPr>
            </a:pPr>
            <a:r>
              <a:rPr lang="en-US" sz="3200" dirty="0" smtClean="0">
                <a:solidFill>
                  <a:srgbClr val="FFFFFF"/>
                </a:solidFill>
              </a:rPr>
              <a:t>Becoming Cloud Native</a:t>
            </a:r>
            <a:endParaRPr sz="3200" dirty="0">
              <a:solidFill>
                <a:srgbClr val="FFFFFF"/>
              </a:solidFill>
            </a:endParaRPr>
          </a:p>
        </p:txBody>
      </p:sp>
      <p:sp>
        <p:nvSpPr>
          <p:cNvPr id="18" name="Rounded Rectangle 17"/>
          <p:cNvSpPr/>
          <p:nvPr/>
        </p:nvSpPr>
        <p:spPr>
          <a:xfrm>
            <a:off x="3122216" y="1552017"/>
            <a:ext cx="3509802" cy="420111"/>
          </a:xfrm>
          <a:prstGeom prst="roundRect">
            <a:avLst/>
          </a:prstGeom>
          <a:solidFill>
            <a:schemeClr val="tx2">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Arial"/>
              </a:rPr>
              <a:t>CULTURE</a:t>
            </a:r>
          </a:p>
        </p:txBody>
      </p:sp>
      <p:sp>
        <p:nvSpPr>
          <p:cNvPr id="8" name="Left Brace 7"/>
          <p:cNvSpPr/>
          <p:nvPr/>
        </p:nvSpPr>
        <p:spPr>
          <a:xfrm>
            <a:off x="2710291" y="1050340"/>
            <a:ext cx="220134" cy="320675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4D4D4D"/>
              </a:solidFill>
              <a:latin typeface="Arial"/>
            </a:endParaRPr>
          </a:p>
        </p:txBody>
      </p:sp>
      <p:sp>
        <p:nvSpPr>
          <p:cNvPr id="9" name="TextBox 8"/>
          <p:cNvSpPr txBox="1"/>
          <p:nvPr/>
        </p:nvSpPr>
        <p:spPr>
          <a:xfrm>
            <a:off x="1127726" y="2322137"/>
            <a:ext cx="1467694" cy="707886"/>
          </a:xfrm>
          <a:prstGeom prst="rect">
            <a:avLst/>
          </a:prstGeom>
          <a:noFill/>
        </p:spPr>
        <p:txBody>
          <a:bodyPr wrap="none" rtlCol="0">
            <a:spAutoFit/>
          </a:bodyPr>
          <a:lstStyle/>
          <a:p>
            <a:pPr algn="ctr"/>
            <a:r>
              <a:rPr lang="en-US" sz="2000" dirty="0" smtClean="0">
                <a:solidFill>
                  <a:srgbClr val="FFFFFF"/>
                </a:solidFill>
              </a:rPr>
              <a:t>The Cloud </a:t>
            </a:r>
          </a:p>
          <a:p>
            <a:pPr algn="ctr"/>
            <a:r>
              <a:rPr lang="en-US" sz="2000" dirty="0" smtClean="0">
                <a:solidFill>
                  <a:srgbClr val="FFFFFF"/>
                </a:solidFill>
              </a:rPr>
              <a:t>Native Gap </a:t>
            </a:r>
            <a:endParaRPr lang="en-US" sz="2000" dirty="0">
              <a:solidFill>
                <a:srgbClr val="FFFFFF"/>
              </a:solidFill>
            </a:endParaRPr>
          </a:p>
        </p:txBody>
      </p:sp>
      <p:sp>
        <p:nvSpPr>
          <p:cNvPr id="28" name="Rounded Rectangle 27"/>
          <p:cNvSpPr/>
          <p:nvPr/>
        </p:nvSpPr>
        <p:spPr>
          <a:xfrm>
            <a:off x="3122216" y="2407224"/>
            <a:ext cx="3509802" cy="420111"/>
          </a:xfrm>
          <a:prstGeom prst="roundRect">
            <a:avLst/>
          </a:prstGeom>
          <a:solidFill>
            <a:schemeClr val="tx2">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Arial"/>
              </a:rPr>
              <a:t>OPERATIONS &amp; RUNTIME</a:t>
            </a:r>
          </a:p>
        </p:txBody>
      </p:sp>
      <p:sp>
        <p:nvSpPr>
          <p:cNvPr id="29" name="Rounded Rectangle 28"/>
          <p:cNvSpPr/>
          <p:nvPr/>
        </p:nvSpPr>
        <p:spPr>
          <a:xfrm>
            <a:off x="3122216" y="3226306"/>
            <a:ext cx="3509802" cy="420111"/>
          </a:xfrm>
          <a:prstGeom prst="roundRect">
            <a:avLst/>
          </a:prstGeom>
          <a:solidFill>
            <a:schemeClr val="tx2">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FFFFFF"/>
                </a:solidFill>
                <a:latin typeface="Arial"/>
              </a:rPr>
              <a:t>APPLICATION ARCHITECTURE</a:t>
            </a:r>
          </a:p>
        </p:txBody>
      </p:sp>
      <p:sp>
        <p:nvSpPr>
          <p:cNvPr id="2" name="Up Arrow 1"/>
          <p:cNvSpPr/>
          <p:nvPr/>
        </p:nvSpPr>
        <p:spPr>
          <a:xfrm>
            <a:off x="6855437" y="1050339"/>
            <a:ext cx="293972" cy="320675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3" name="TextBox 2"/>
          <p:cNvSpPr txBox="1"/>
          <p:nvPr/>
        </p:nvSpPr>
        <p:spPr>
          <a:xfrm>
            <a:off x="6584981" y="4319932"/>
            <a:ext cx="843200" cy="307777"/>
          </a:xfrm>
          <a:prstGeom prst="rect">
            <a:avLst/>
          </a:prstGeom>
          <a:noFill/>
        </p:spPr>
        <p:txBody>
          <a:bodyPr wrap="none" rtlCol="0">
            <a:spAutoFit/>
          </a:bodyPr>
          <a:lstStyle/>
          <a:p>
            <a:r>
              <a:rPr lang="en-US">
                <a:solidFill>
                  <a:srgbClr val="FFFFFF"/>
                </a:solidFill>
              </a:rPr>
              <a:t>EASIER</a:t>
            </a:r>
          </a:p>
        </p:txBody>
      </p:sp>
      <p:sp>
        <p:nvSpPr>
          <p:cNvPr id="27" name="TextBox 26"/>
          <p:cNvSpPr txBox="1"/>
          <p:nvPr/>
        </p:nvSpPr>
        <p:spPr>
          <a:xfrm>
            <a:off x="6531745" y="735516"/>
            <a:ext cx="942786" cy="307777"/>
          </a:xfrm>
          <a:prstGeom prst="rect">
            <a:avLst/>
          </a:prstGeom>
          <a:noFill/>
        </p:spPr>
        <p:txBody>
          <a:bodyPr wrap="none" rtlCol="0">
            <a:spAutoFit/>
          </a:bodyPr>
          <a:lstStyle/>
          <a:p>
            <a:r>
              <a:rPr lang="en-US">
                <a:solidFill>
                  <a:srgbClr val="FFFFFF"/>
                </a:solidFill>
              </a:rPr>
              <a:t>HARDER</a:t>
            </a:r>
          </a:p>
        </p:txBody>
      </p:sp>
    </p:spTree>
    <p:extLst>
      <p:ext uri="{BB962C8B-B14F-4D97-AF65-F5344CB8AC3E}">
        <p14:creationId xmlns:p14="http://schemas.microsoft.com/office/powerpoint/2010/main" val="1949784305"/>
      </p:ext>
    </p:extLst>
  </p:cSld>
  <p:clrMapOvr>
    <a:masterClrMapping/>
  </p:clrMapOvr>
  <p:transition xmlns:p14="http://schemas.microsoft.com/office/powerpoint/2010/main" spd="med"/>
  <p:timing>
    <p:tnLst>
      <p:par>
        <p:cTn xmlns:p14="http://schemas.microsoft.com/office/powerpoint/2010/mai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Shape 967"/>
          <p:cNvSpPr/>
          <p:nvPr/>
        </p:nvSpPr>
        <p:spPr>
          <a:xfrm>
            <a:off x="2064367" y="6973"/>
            <a:ext cx="7085117" cy="4622944"/>
          </a:xfrm>
          <a:prstGeom prst="rect">
            <a:avLst/>
          </a:prstGeom>
          <a:gradFill>
            <a:gsLst>
              <a:gs pos="0">
                <a:srgbClr val="FFFFFF"/>
              </a:gs>
              <a:gs pos="100000">
                <a:srgbClr val="DDDDDD"/>
              </a:gs>
            </a:gsLst>
            <a:lin ang="20987188" scaled="0"/>
          </a:gradFill>
          <a:ln>
            <a:noFill/>
          </a:ln>
        </p:spPr>
        <p:txBody>
          <a:bodyPr lIns="45700" tIns="45700" rIns="45700" bIns="45700" anchor="ctr" anchorCtr="0">
            <a:noAutofit/>
          </a:bodyPr>
          <a:lstStyle/>
          <a:p>
            <a:pPr marL="0" marR="0" lvl="0" indent="0" algn="l" rtl="0">
              <a:lnSpc>
                <a:spcPct val="100000"/>
              </a:lnSpc>
              <a:spcBef>
                <a:spcPts val="0"/>
              </a:spcBef>
              <a:spcAft>
                <a:spcPts val="0"/>
              </a:spcAft>
              <a:buClr>
                <a:srgbClr val="4D4D4D"/>
              </a:buClr>
              <a:buFont typeface="Arial"/>
              <a:buNone/>
            </a:pPr>
            <a:endParaRPr sz="1800" b="0" i="0" u="none" strike="noStrike" cap="none">
              <a:solidFill>
                <a:srgbClr val="4D4D4D"/>
              </a:solidFill>
              <a:latin typeface="Arial"/>
              <a:ea typeface="Arial"/>
              <a:cs typeface="Arial"/>
              <a:sym typeface="Arial"/>
            </a:endParaRPr>
          </a:p>
        </p:txBody>
      </p:sp>
      <p:sp>
        <p:nvSpPr>
          <p:cNvPr id="968" name="Shape 968"/>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50</a:t>
            </a:fld>
            <a:endParaRPr lang="en-US" sz="800" b="0" i="0" u="none" strike="noStrike" cap="none">
              <a:solidFill>
                <a:srgbClr val="808080"/>
              </a:solidFill>
              <a:latin typeface="Arial"/>
              <a:ea typeface="Arial"/>
              <a:cs typeface="Arial"/>
              <a:sym typeface="Arial"/>
            </a:endParaRPr>
          </a:p>
        </p:txBody>
      </p:sp>
      <p:pic>
        <p:nvPicPr>
          <p:cNvPr id="969" name="Shape 969"/>
          <p:cNvPicPr preferRelativeResize="0"/>
          <p:nvPr/>
        </p:nvPicPr>
        <p:blipFill rotWithShape="1">
          <a:blip r:embed="rId3">
            <a:alphaModFix/>
          </a:blip>
          <a:srcRect/>
          <a:stretch/>
        </p:blipFill>
        <p:spPr>
          <a:xfrm>
            <a:off x="174016" y="1282550"/>
            <a:ext cx="1553844" cy="2071792"/>
          </a:xfrm>
          <a:prstGeom prst="rect">
            <a:avLst/>
          </a:prstGeom>
          <a:noFill/>
          <a:ln>
            <a:noFill/>
          </a:ln>
        </p:spPr>
      </p:pic>
      <p:sp>
        <p:nvSpPr>
          <p:cNvPr id="970" name="Shape 970"/>
          <p:cNvSpPr/>
          <p:nvPr/>
        </p:nvSpPr>
        <p:spPr>
          <a:xfrm>
            <a:off x="244421" y="3152230"/>
            <a:ext cx="1673992" cy="627522"/>
          </a:xfrm>
          <a:prstGeom prst="rect">
            <a:avLst/>
          </a:prstGeom>
          <a:no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800" b="0" i="0" u="none" strike="noStrike" cap="none">
                <a:solidFill>
                  <a:srgbClr val="000000"/>
                </a:solidFill>
                <a:latin typeface="Arial"/>
                <a:ea typeface="Arial"/>
                <a:cs typeface="Arial"/>
                <a:sym typeface="Arial"/>
              </a:rPr>
              <a:t>Operator Concerns</a:t>
            </a:r>
          </a:p>
        </p:txBody>
      </p:sp>
      <p:grpSp>
        <p:nvGrpSpPr>
          <p:cNvPr id="971" name="Shape 971"/>
          <p:cNvGrpSpPr/>
          <p:nvPr/>
        </p:nvGrpSpPr>
        <p:grpSpPr>
          <a:xfrm>
            <a:off x="7353539" y="2380968"/>
            <a:ext cx="1454664" cy="1914039"/>
            <a:chOff x="0" y="0"/>
            <a:chExt cx="1454662" cy="1914039"/>
          </a:xfrm>
        </p:grpSpPr>
        <p:pic>
          <p:nvPicPr>
            <p:cNvPr id="972" name="Shape 972"/>
            <p:cNvPicPr preferRelativeResize="0"/>
            <p:nvPr/>
          </p:nvPicPr>
          <p:blipFill rotWithShape="1">
            <a:blip r:embed="rId4">
              <a:alphaModFix/>
            </a:blip>
            <a:srcRect/>
            <a:stretch/>
          </p:blipFill>
          <p:spPr>
            <a:xfrm>
              <a:off x="212553" y="0"/>
              <a:ext cx="1242109" cy="1419553"/>
            </a:xfrm>
            <a:prstGeom prst="rect">
              <a:avLst/>
            </a:prstGeom>
            <a:noFill/>
            <a:ln>
              <a:noFill/>
            </a:ln>
          </p:spPr>
        </p:pic>
        <p:sp>
          <p:nvSpPr>
            <p:cNvPr id="973" name="Shape 973"/>
            <p:cNvSpPr/>
            <p:nvPr/>
          </p:nvSpPr>
          <p:spPr>
            <a:xfrm>
              <a:off x="0" y="1397029"/>
              <a:ext cx="1407386" cy="517009"/>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1500" b="1" i="0" u="none" strike="noStrike" cap="none">
                  <a:solidFill>
                    <a:srgbClr val="4D4D4D"/>
                  </a:solidFill>
                  <a:latin typeface="Arial"/>
                  <a:ea typeface="Arial"/>
                  <a:cs typeface="Arial"/>
                  <a:sym typeface="Arial"/>
                </a:rPr>
                <a:t>Monitor the platform</a:t>
              </a:r>
            </a:p>
          </p:txBody>
        </p:sp>
      </p:grpSp>
      <p:grpSp>
        <p:nvGrpSpPr>
          <p:cNvPr id="974" name="Shape 974"/>
          <p:cNvGrpSpPr/>
          <p:nvPr/>
        </p:nvGrpSpPr>
        <p:grpSpPr>
          <a:xfrm>
            <a:off x="5308935" y="2652584"/>
            <a:ext cx="1877993" cy="1626811"/>
            <a:chOff x="0" y="0"/>
            <a:chExt cx="1877991" cy="1626809"/>
          </a:xfrm>
        </p:grpSpPr>
        <p:sp>
          <p:nvSpPr>
            <p:cNvPr id="975" name="Shape 975"/>
            <p:cNvSpPr/>
            <p:nvPr/>
          </p:nvSpPr>
          <p:spPr>
            <a:xfrm>
              <a:off x="0" y="1109800"/>
              <a:ext cx="1877991" cy="517009"/>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1500" b="1" i="0" u="none" strike="noStrike" cap="none">
                  <a:solidFill>
                    <a:srgbClr val="4D4D4D"/>
                  </a:solidFill>
                  <a:latin typeface="Arial"/>
                  <a:ea typeface="Arial"/>
                  <a:cs typeface="Arial"/>
                  <a:sym typeface="Arial"/>
                </a:rPr>
                <a:t>Handle upgrades and updates</a:t>
              </a:r>
            </a:p>
          </p:txBody>
        </p:sp>
        <p:pic>
          <p:nvPicPr>
            <p:cNvPr id="976" name="Shape 976"/>
            <p:cNvPicPr preferRelativeResize="0"/>
            <p:nvPr/>
          </p:nvPicPr>
          <p:blipFill rotWithShape="1">
            <a:blip r:embed="rId5">
              <a:alphaModFix/>
            </a:blip>
            <a:srcRect/>
            <a:stretch/>
          </p:blipFill>
          <p:spPr>
            <a:xfrm>
              <a:off x="100448" y="0"/>
              <a:ext cx="1529596" cy="1108956"/>
            </a:xfrm>
            <a:prstGeom prst="rect">
              <a:avLst/>
            </a:prstGeom>
            <a:noFill/>
            <a:ln>
              <a:noFill/>
            </a:ln>
          </p:spPr>
        </p:pic>
      </p:grpSp>
      <p:grpSp>
        <p:nvGrpSpPr>
          <p:cNvPr id="977" name="Shape 977"/>
          <p:cNvGrpSpPr/>
          <p:nvPr/>
        </p:nvGrpSpPr>
        <p:grpSpPr>
          <a:xfrm>
            <a:off x="3355680" y="497631"/>
            <a:ext cx="1529668" cy="1258473"/>
            <a:chOff x="0" y="0"/>
            <a:chExt cx="1529666" cy="1258471"/>
          </a:xfrm>
        </p:grpSpPr>
        <p:sp>
          <p:nvSpPr>
            <p:cNvPr id="978" name="Shape 978"/>
            <p:cNvSpPr/>
            <p:nvPr/>
          </p:nvSpPr>
          <p:spPr>
            <a:xfrm>
              <a:off x="0" y="945079"/>
              <a:ext cx="1403013" cy="313392"/>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600" b="1" i="0" u="none" strike="noStrike" cap="none">
                  <a:solidFill>
                    <a:srgbClr val="4D4D4D"/>
                  </a:solidFill>
                  <a:latin typeface="Arial"/>
                  <a:ea typeface="Arial"/>
                  <a:cs typeface="Arial"/>
                  <a:sym typeface="Arial"/>
                </a:rPr>
                <a:t>Plan capacity</a:t>
              </a:r>
            </a:p>
          </p:txBody>
        </p:sp>
        <p:pic>
          <p:nvPicPr>
            <p:cNvPr id="979" name="Shape 979"/>
            <p:cNvPicPr preferRelativeResize="0"/>
            <p:nvPr/>
          </p:nvPicPr>
          <p:blipFill rotWithShape="1">
            <a:blip r:embed="rId6">
              <a:alphaModFix/>
            </a:blip>
            <a:srcRect/>
            <a:stretch/>
          </p:blipFill>
          <p:spPr>
            <a:xfrm>
              <a:off x="69" y="0"/>
              <a:ext cx="1529596" cy="1147196"/>
            </a:xfrm>
            <a:prstGeom prst="rect">
              <a:avLst/>
            </a:prstGeom>
            <a:noFill/>
            <a:ln>
              <a:noFill/>
            </a:ln>
          </p:spPr>
        </p:pic>
      </p:grpSp>
      <p:grpSp>
        <p:nvGrpSpPr>
          <p:cNvPr id="980" name="Shape 980"/>
          <p:cNvGrpSpPr/>
          <p:nvPr/>
        </p:nvGrpSpPr>
        <p:grpSpPr>
          <a:xfrm>
            <a:off x="3291026" y="2433974"/>
            <a:ext cx="1658974" cy="1808027"/>
            <a:chOff x="0" y="0"/>
            <a:chExt cx="1658972" cy="1808026"/>
          </a:xfrm>
        </p:grpSpPr>
        <p:sp>
          <p:nvSpPr>
            <p:cNvPr id="981" name="Shape 981"/>
            <p:cNvSpPr/>
            <p:nvPr/>
          </p:nvSpPr>
          <p:spPr>
            <a:xfrm>
              <a:off x="89225" y="1291016"/>
              <a:ext cx="1480521" cy="517009"/>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4D4D4D"/>
                </a:buClr>
                <a:buSzPct val="25000"/>
                <a:buFont typeface="Arial"/>
                <a:buNone/>
              </a:pPr>
              <a:r>
                <a:rPr lang="en-US" sz="1500" b="1" i="0" u="none" strike="noStrike" cap="none">
                  <a:solidFill>
                    <a:srgbClr val="4D4D4D"/>
                  </a:solidFill>
                  <a:latin typeface="Arial"/>
                  <a:ea typeface="Arial"/>
                  <a:cs typeface="Arial"/>
                  <a:sym typeface="Arial"/>
                </a:rPr>
                <a:t>Manage users </a:t>
              </a:r>
            </a:p>
            <a:p>
              <a:pPr marL="0" marR="0" lvl="0" indent="0" algn="ctr" rtl="0">
                <a:lnSpc>
                  <a:spcPct val="100000"/>
                </a:lnSpc>
                <a:spcBef>
                  <a:spcPts val="0"/>
                </a:spcBef>
                <a:spcAft>
                  <a:spcPts val="0"/>
                </a:spcAft>
                <a:buClr>
                  <a:srgbClr val="4D4D4D"/>
                </a:buClr>
                <a:buSzPct val="25000"/>
                <a:buFont typeface="Arial"/>
                <a:buNone/>
              </a:pPr>
              <a:r>
                <a:rPr lang="en-US" sz="1500" b="1" i="0" u="none" strike="noStrike" cap="none">
                  <a:solidFill>
                    <a:srgbClr val="4D4D4D"/>
                  </a:solidFill>
                  <a:latin typeface="Arial"/>
                  <a:ea typeface="Arial"/>
                  <a:cs typeface="Arial"/>
                  <a:sym typeface="Arial"/>
                </a:rPr>
                <a:t>and quotas</a:t>
              </a:r>
            </a:p>
          </p:txBody>
        </p:sp>
        <p:pic>
          <p:nvPicPr>
            <p:cNvPr id="982" name="Shape 982"/>
            <p:cNvPicPr preferRelativeResize="0"/>
            <p:nvPr/>
          </p:nvPicPr>
          <p:blipFill rotWithShape="1">
            <a:blip r:embed="rId7">
              <a:alphaModFix/>
            </a:blip>
            <a:srcRect/>
            <a:stretch/>
          </p:blipFill>
          <p:spPr>
            <a:xfrm>
              <a:off x="0" y="0"/>
              <a:ext cx="1658972" cy="1244229"/>
            </a:xfrm>
            <a:prstGeom prst="rect">
              <a:avLst/>
            </a:prstGeom>
            <a:noFill/>
            <a:ln>
              <a:noFill/>
            </a:ln>
          </p:spPr>
        </p:pic>
      </p:grpSp>
      <p:grpSp>
        <p:nvGrpSpPr>
          <p:cNvPr id="983" name="Shape 983"/>
          <p:cNvGrpSpPr/>
          <p:nvPr/>
        </p:nvGrpSpPr>
        <p:grpSpPr>
          <a:xfrm>
            <a:off x="5126012" y="308508"/>
            <a:ext cx="1735840" cy="1848386"/>
            <a:chOff x="0" y="0"/>
            <a:chExt cx="1735838" cy="1848384"/>
          </a:xfrm>
        </p:grpSpPr>
        <p:sp>
          <p:nvSpPr>
            <p:cNvPr id="984" name="Shape 984"/>
            <p:cNvSpPr/>
            <p:nvPr/>
          </p:nvSpPr>
          <p:spPr>
            <a:xfrm>
              <a:off x="164225" y="1331375"/>
              <a:ext cx="1407387" cy="517009"/>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1500" b="1" i="0" u="none" strike="noStrike" cap="none">
                  <a:solidFill>
                    <a:srgbClr val="4D4D4D"/>
                  </a:solidFill>
                  <a:latin typeface="Arial"/>
                  <a:ea typeface="Arial"/>
                  <a:cs typeface="Arial"/>
                  <a:sym typeface="Arial"/>
                </a:rPr>
                <a:t>Install the platform</a:t>
              </a:r>
            </a:p>
          </p:txBody>
        </p:sp>
        <p:pic>
          <p:nvPicPr>
            <p:cNvPr id="985" name="Shape 985"/>
            <p:cNvPicPr preferRelativeResize="0"/>
            <p:nvPr/>
          </p:nvPicPr>
          <p:blipFill rotWithShape="1">
            <a:blip r:embed="rId8">
              <a:alphaModFix/>
            </a:blip>
            <a:srcRect/>
            <a:stretch/>
          </p:blipFill>
          <p:spPr>
            <a:xfrm>
              <a:off x="0" y="0"/>
              <a:ext cx="1735838" cy="1358293"/>
            </a:xfrm>
            <a:prstGeom prst="rect">
              <a:avLst/>
            </a:prstGeom>
            <a:noFill/>
            <a:ln>
              <a:noFill/>
            </a:ln>
          </p:spPr>
        </p:pic>
      </p:grpSp>
      <p:grpSp>
        <p:nvGrpSpPr>
          <p:cNvPr id="986" name="Shape 986"/>
          <p:cNvGrpSpPr/>
          <p:nvPr/>
        </p:nvGrpSpPr>
        <p:grpSpPr>
          <a:xfrm>
            <a:off x="7236215" y="206908"/>
            <a:ext cx="1553845" cy="1839919"/>
            <a:chOff x="0" y="0"/>
            <a:chExt cx="1553844" cy="1839917"/>
          </a:xfrm>
        </p:grpSpPr>
        <p:pic>
          <p:nvPicPr>
            <p:cNvPr id="987" name="Shape 987"/>
            <p:cNvPicPr preferRelativeResize="0"/>
            <p:nvPr/>
          </p:nvPicPr>
          <p:blipFill rotWithShape="1">
            <a:blip r:embed="rId9">
              <a:alphaModFix/>
            </a:blip>
            <a:srcRect/>
            <a:stretch/>
          </p:blipFill>
          <p:spPr>
            <a:xfrm>
              <a:off x="0" y="0"/>
              <a:ext cx="1553844" cy="1641249"/>
            </a:xfrm>
            <a:prstGeom prst="rect">
              <a:avLst/>
            </a:prstGeom>
            <a:noFill/>
            <a:ln>
              <a:noFill/>
            </a:ln>
          </p:spPr>
        </p:pic>
        <p:sp>
          <p:nvSpPr>
            <p:cNvPr id="988" name="Shape 988"/>
            <p:cNvSpPr/>
            <p:nvPr/>
          </p:nvSpPr>
          <p:spPr>
            <a:xfrm>
              <a:off x="73228" y="1322909"/>
              <a:ext cx="1407387" cy="517007"/>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1500" b="1" i="0" u="none" strike="noStrike" cap="none">
                  <a:solidFill>
                    <a:srgbClr val="4D4D4D"/>
                  </a:solidFill>
                  <a:latin typeface="Arial"/>
                  <a:ea typeface="Arial"/>
                  <a:cs typeface="Arial"/>
                  <a:sym typeface="Arial"/>
                </a:rPr>
                <a:t>Setup High Availability</a:t>
              </a:r>
            </a:p>
          </p:txBody>
        </p:sp>
      </p:gr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83"/>
                                        </p:tgtEl>
                                        <p:attrNameLst>
                                          <p:attrName>style.visibility</p:attrName>
                                        </p:attrNameLst>
                                      </p:cBhvr>
                                      <p:to>
                                        <p:strVal val="visible"/>
                                      </p:to>
                                    </p:set>
                                    <p:anim calcmode="lin" valueType="num">
                                      <p:cBhvr additive="base">
                                        <p:cTn id="7" dur="400"/>
                                        <p:tgtEl>
                                          <p:spTgt spid="983"/>
                                        </p:tgtEl>
                                        <p:attrNameLst>
                                          <p:attrName>ppt_w</p:attrName>
                                        </p:attrNameLst>
                                      </p:cBhvr>
                                      <p:tavLst>
                                        <p:tav tm="0">
                                          <p:val>
                                            <p:strVal val="0"/>
                                          </p:val>
                                        </p:tav>
                                        <p:tav tm="100000">
                                          <p:val>
                                            <p:strVal val="#ppt_w"/>
                                          </p:val>
                                        </p:tav>
                                      </p:tavLst>
                                    </p:anim>
                                    <p:anim calcmode="lin" valueType="num">
                                      <p:cBhvr additive="base">
                                        <p:cTn id="8" dur="400"/>
                                        <p:tgtEl>
                                          <p:spTgt spid="983"/>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971"/>
                                        </p:tgtEl>
                                        <p:attrNameLst>
                                          <p:attrName>style.visibility</p:attrName>
                                        </p:attrNameLst>
                                      </p:cBhvr>
                                      <p:to>
                                        <p:strVal val="visible"/>
                                      </p:to>
                                    </p:set>
                                    <p:anim calcmode="lin" valueType="num">
                                      <p:cBhvr additive="base">
                                        <p:cTn id="13" dur="400"/>
                                        <p:tgtEl>
                                          <p:spTgt spid="971"/>
                                        </p:tgtEl>
                                        <p:attrNameLst>
                                          <p:attrName>ppt_w</p:attrName>
                                        </p:attrNameLst>
                                      </p:cBhvr>
                                      <p:tavLst>
                                        <p:tav tm="0">
                                          <p:val>
                                            <p:strVal val="0"/>
                                          </p:val>
                                        </p:tav>
                                        <p:tav tm="100000">
                                          <p:val>
                                            <p:strVal val="#ppt_w"/>
                                          </p:val>
                                        </p:tav>
                                      </p:tavLst>
                                    </p:anim>
                                    <p:anim calcmode="lin" valueType="num">
                                      <p:cBhvr additive="base">
                                        <p:cTn id="14" dur="400"/>
                                        <p:tgtEl>
                                          <p:spTgt spid="971"/>
                                        </p:tgtEl>
                                        <p:attrNameLst>
                                          <p:attrName>ppt_h</p:attrName>
                                        </p:attrNameLst>
                                      </p:cBhvr>
                                      <p:tavLst>
                                        <p:tav tm="0">
                                          <p:val>
                                            <p:str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980"/>
                                        </p:tgtEl>
                                        <p:attrNameLst>
                                          <p:attrName>style.visibility</p:attrName>
                                        </p:attrNameLst>
                                      </p:cBhvr>
                                      <p:to>
                                        <p:strVal val="visible"/>
                                      </p:to>
                                    </p:set>
                                    <p:anim calcmode="lin" valueType="num">
                                      <p:cBhvr additive="base">
                                        <p:cTn id="19" dur="400"/>
                                        <p:tgtEl>
                                          <p:spTgt spid="980"/>
                                        </p:tgtEl>
                                        <p:attrNameLst>
                                          <p:attrName>ppt_w</p:attrName>
                                        </p:attrNameLst>
                                      </p:cBhvr>
                                      <p:tavLst>
                                        <p:tav tm="0">
                                          <p:val>
                                            <p:strVal val="0"/>
                                          </p:val>
                                        </p:tav>
                                        <p:tav tm="100000">
                                          <p:val>
                                            <p:strVal val="#ppt_w"/>
                                          </p:val>
                                        </p:tav>
                                      </p:tavLst>
                                    </p:anim>
                                    <p:anim calcmode="lin" valueType="num">
                                      <p:cBhvr additive="base">
                                        <p:cTn id="20" dur="400"/>
                                        <p:tgtEl>
                                          <p:spTgt spid="980"/>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977"/>
                                        </p:tgtEl>
                                        <p:attrNameLst>
                                          <p:attrName>style.visibility</p:attrName>
                                        </p:attrNameLst>
                                      </p:cBhvr>
                                      <p:to>
                                        <p:strVal val="visible"/>
                                      </p:to>
                                    </p:set>
                                    <p:anim calcmode="lin" valueType="num">
                                      <p:cBhvr additive="base">
                                        <p:cTn id="25" dur="400"/>
                                        <p:tgtEl>
                                          <p:spTgt spid="977"/>
                                        </p:tgtEl>
                                        <p:attrNameLst>
                                          <p:attrName>ppt_w</p:attrName>
                                        </p:attrNameLst>
                                      </p:cBhvr>
                                      <p:tavLst>
                                        <p:tav tm="0">
                                          <p:val>
                                            <p:strVal val="0"/>
                                          </p:val>
                                        </p:tav>
                                        <p:tav tm="100000">
                                          <p:val>
                                            <p:strVal val="#ppt_w"/>
                                          </p:val>
                                        </p:tav>
                                      </p:tavLst>
                                    </p:anim>
                                    <p:anim calcmode="lin" valueType="num">
                                      <p:cBhvr additive="base">
                                        <p:cTn id="26" dur="400"/>
                                        <p:tgtEl>
                                          <p:spTgt spid="977"/>
                                        </p:tgtEl>
                                        <p:attrNameLst>
                                          <p:attrName>ppt_h</p:attrName>
                                        </p:attrNameLst>
                                      </p:cBhvr>
                                      <p:tavLst>
                                        <p:tav tm="0">
                                          <p:val>
                                            <p:str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974"/>
                                        </p:tgtEl>
                                        <p:attrNameLst>
                                          <p:attrName>style.visibility</p:attrName>
                                        </p:attrNameLst>
                                      </p:cBhvr>
                                      <p:to>
                                        <p:strVal val="visible"/>
                                      </p:to>
                                    </p:set>
                                    <p:anim calcmode="lin" valueType="num">
                                      <p:cBhvr additive="base">
                                        <p:cTn id="31" dur="400"/>
                                        <p:tgtEl>
                                          <p:spTgt spid="974"/>
                                        </p:tgtEl>
                                        <p:attrNameLst>
                                          <p:attrName>ppt_w</p:attrName>
                                        </p:attrNameLst>
                                      </p:cBhvr>
                                      <p:tavLst>
                                        <p:tav tm="0">
                                          <p:val>
                                            <p:strVal val="0"/>
                                          </p:val>
                                        </p:tav>
                                        <p:tav tm="100000">
                                          <p:val>
                                            <p:strVal val="#ppt_w"/>
                                          </p:val>
                                        </p:tav>
                                      </p:tavLst>
                                    </p:anim>
                                    <p:anim calcmode="lin" valueType="num">
                                      <p:cBhvr additive="base">
                                        <p:cTn id="32" dur="400"/>
                                        <p:tgtEl>
                                          <p:spTgt spid="974"/>
                                        </p:tgtEl>
                                        <p:attrNameLst>
                                          <p:attrName>ppt_h</p:attrName>
                                        </p:attrNameLst>
                                      </p:cBhvr>
                                      <p:tavLst>
                                        <p:tav tm="0">
                                          <p:val>
                                            <p:str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nodeType="clickEffect">
                                  <p:stCondLst>
                                    <p:cond delay="0"/>
                                  </p:stCondLst>
                                  <p:childTnLst>
                                    <p:set>
                                      <p:cBhvr>
                                        <p:cTn id="36" dur="1" fill="hold">
                                          <p:stCondLst>
                                            <p:cond delay="0"/>
                                          </p:stCondLst>
                                        </p:cTn>
                                        <p:tgtEl>
                                          <p:spTgt spid="986"/>
                                        </p:tgtEl>
                                        <p:attrNameLst>
                                          <p:attrName>style.visibility</p:attrName>
                                        </p:attrNameLst>
                                      </p:cBhvr>
                                      <p:to>
                                        <p:strVal val="visible"/>
                                      </p:to>
                                    </p:set>
                                    <p:anim calcmode="lin" valueType="num">
                                      <p:cBhvr additive="base">
                                        <p:cTn id="37" dur="400"/>
                                        <p:tgtEl>
                                          <p:spTgt spid="986"/>
                                        </p:tgtEl>
                                        <p:attrNameLst>
                                          <p:attrName>ppt_w</p:attrName>
                                        </p:attrNameLst>
                                      </p:cBhvr>
                                      <p:tavLst>
                                        <p:tav tm="0">
                                          <p:val>
                                            <p:strVal val="0"/>
                                          </p:val>
                                        </p:tav>
                                        <p:tav tm="100000">
                                          <p:val>
                                            <p:strVal val="#ppt_w"/>
                                          </p:val>
                                        </p:tav>
                                      </p:tavLst>
                                    </p:anim>
                                    <p:anim calcmode="lin" valueType="num">
                                      <p:cBhvr additive="base">
                                        <p:cTn id="38" dur="400"/>
                                        <p:tgtEl>
                                          <p:spTgt spid="98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Shape 993"/>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51</a:t>
            </a:fld>
            <a:endParaRPr lang="en-US" sz="800" b="0" i="0" u="none" strike="noStrike" cap="none">
              <a:solidFill>
                <a:srgbClr val="808080"/>
              </a:solidFill>
              <a:latin typeface="Arial"/>
              <a:ea typeface="Arial"/>
              <a:cs typeface="Arial"/>
              <a:sym typeface="Arial"/>
            </a:endParaRPr>
          </a:p>
        </p:txBody>
      </p:sp>
      <p:pic>
        <p:nvPicPr>
          <p:cNvPr id="994" name="Shape 994"/>
          <p:cNvPicPr preferRelativeResize="0"/>
          <p:nvPr/>
        </p:nvPicPr>
        <p:blipFill rotWithShape="1">
          <a:blip r:embed="rId3">
            <a:alphaModFix/>
          </a:blip>
          <a:srcRect/>
          <a:stretch/>
        </p:blipFill>
        <p:spPr>
          <a:xfrm>
            <a:off x="120980" y="1095969"/>
            <a:ext cx="1943689" cy="2591585"/>
          </a:xfrm>
          <a:prstGeom prst="rect">
            <a:avLst/>
          </a:prstGeom>
          <a:noFill/>
          <a:ln>
            <a:noFill/>
          </a:ln>
        </p:spPr>
      </p:pic>
      <p:pic>
        <p:nvPicPr>
          <p:cNvPr id="995" name="Shape 995"/>
          <p:cNvPicPr preferRelativeResize="0"/>
          <p:nvPr/>
        </p:nvPicPr>
        <p:blipFill rotWithShape="1">
          <a:blip r:embed="rId4">
            <a:alphaModFix/>
          </a:blip>
          <a:srcRect/>
          <a:stretch/>
        </p:blipFill>
        <p:spPr>
          <a:xfrm>
            <a:off x="3735675" y="558331"/>
            <a:ext cx="4021749" cy="1009148"/>
          </a:xfrm>
          <a:prstGeom prst="rect">
            <a:avLst/>
          </a:prstGeom>
          <a:noFill/>
          <a:ln>
            <a:noFill/>
          </a:ln>
        </p:spPr>
      </p:pic>
      <p:sp>
        <p:nvSpPr>
          <p:cNvPr id="996" name="Shape 996"/>
          <p:cNvSpPr/>
          <p:nvPr/>
        </p:nvSpPr>
        <p:spPr>
          <a:xfrm>
            <a:off x="3741600" y="3759953"/>
            <a:ext cx="4021751" cy="456772"/>
          </a:xfrm>
          <a:prstGeom prst="roundRect">
            <a:avLst>
              <a:gd name="adj" fmla="val 11122"/>
            </a:avLst>
          </a:prstGeom>
          <a:solidFill>
            <a:srgbClr val="5E5E5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a:t>
            </a:r>
            <a:r>
              <a:rPr lang="en-US" sz="1400" b="0" i="0" u="none" strike="noStrike" cap="none">
                <a:solidFill>
                  <a:srgbClr val="FFFFFF"/>
                </a:solidFill>
                <a:latin typeface="Arial"/>
                <a:ea typeface="Arial"/>
                <a:cs typeface="Arial"/>
                <a:sym typeface="Arial"/>
              </a:rPr>
              <a:t>IaaS</a:t>
            </a:r>
          </a:p>
        </p:txBody>
      </p:sp>
      <p:grpSp>
        <p:nvGrpSpPr>
          <p:cNvPr id="997" name="Shape 997"/>
          <p:cNvGrpSpPr/>
          <p:nvPr/>
        </p:nvGrpSpPr>
        <p:grpSpPr>
          <a:xfrm>
            <a:off x="4346826" y="3828080"/>
            <a:ext cx="3366050" cy="320518"/>
            <a:chOff x="0" y="0"/>
            <a:chExt cx="3366050" cy="320517"/>
          </a:xfrm>
        </p:grpSpPr>
        <p:pic>
          <p:nvPicPr>
            <p:cNvPr id="998" name="Shape 998"/>
            <p:cNvPicPr preferRelativeResize="0"/>
            <p:nvPr/>
          </p:nvPicPr>
          <p:blipFill rotWithShape="1">
            <a:blip r:embed="rId5">
              <a:alphaModFix/>
            </a:blip>
            <a:srcRect/>
            <a:stretch/>
          </p:blipFill>
          <p:spPr>
            <a:xfrm>
              <a:off x="0" y="984"/>
              <a:ext cx="318548" cy="318548"/>
            </a:xfrm>
            <a:prstGeom prst="rect">
              <a:avLst/>
            </a:prstGeom>
            <a:noFill/>
            <a:ln>
              <a:noFill/>
            </a:ln>
          </p:spPr>
        </p:pic>
        <p:pic>
          <p:nvPicPr>
            <p:cNvPr id="999" name="Shape 999"/>
            <p:cNvPicPr preferRelativeResize="0"/>
            <p:nvPr/>
          </p:nvPicPr>
          <p:blipFill rotWithShape="1">
            <a:blip r:embed="rId6">
              <a:alphaModFix/>
            </a:blip>
            <a:srcRect/>
            <a:stretch/>
          </p:blipFill>
          <p:spPr>
            <a:xfrm>
              <a:off x="478716" y="0"/>
              <a:ext cx="319533" cy="319532"/>
            </a:xfrm>
            <a:prstGeom prst="rect">
              <a:avLst/>
            </a:prstGeom>
            <a:noFill/>
            <a:ln>
              <a:noFill/>
            </a:ln>
          </p:spPr>
        </p:pic>
        <p:pic>
          <p:nvPicPr>
            <p:cNvPr id="1000" name="Shape 1000"/>
            <p:cNvPicPr preferRelativeResize="0"/>
            <p:nvPr/>
          </p:nvPicPr>
          <p:blipFill rotWithShape="1">
            <a:blip r:embed="rId7">
              <a:alphaModFix/>
            </a:blip>
            <a:srcRect/>
            <a:stretch/>
          </p:blipFill>
          <p:spPr>
            <a:xfrm>
              <a:off x="958420" y="492"/>
              <a:ext cx="865944" cy="319533"/>
            </a:xfrm>
            <a:prstGeom prst="rect">
              <a:avLst/>
            </a:prstGeom>
            <a:noFill/>
            <a:ln>
              <a:noFill/>
            </a:ln>
          </p:spPr>
        </p:pic>
        <p:pic>
          <p:nvPicPr>
            <p:cNvPr id="1001" name="Shape 1001"/>
            <p:cNvPicPr preferRelativeResize="0"/>
            <p:nvPr/>
          </p:nvPicPr>
          <p:blipFill/>
          <p:spPr>
            <a:xfrm>
              <a:off x="1984532" y="984"/>
              <a:ext cx="319533" cy="319533"/>
            </a:xfrm>
            <a:prstGeom prst="rect">
              <a:avLst/>
            </a:prstGeom>
            <a:solidFill>
              <a:srgbClr val="FFFFFF"/>
            </a:solidFill>
            <a:ln>
              <a:noFill/>
            </a:ln>
          </p:spPr>
        </p:pic>
        <p:pic>
          <p:nvPicPr>
            <p:cNvPr id="1002" name="Shape 1002"/>
            <p:cNvPicPr preferRelativeResize="0"/>
            <p:nvPr/>
          </p:nvPicPr>
          <p:blipFill rotWithShape="1">
            <a:blip r:embed="rId8">
              <a:alphaModFix/>
            </a:blip>
            <a:srcRect l="29202" t="14258" r="29202" b="28295"/>
            <a:stretch/>
          </p:blipFill>
          <p:spPr>
            <a:xfrm>
              <a:off x="2464233" y="984"/>
              <a:ext cx="347033" cy="319533"/>
            </a:xfrm>
            <a:prstGeom prst="rect">
              <a:avLst/>
            </a:prstGeom>
            <a:noFill/>
            <a:ln>
              <a:noFill/>
            </a:ln>
          </p:spPr>
        </p:pic>
        <p:pic>
          <p:nvPicPr>
            <p:cNvPr id="1003" name="Shape 1003"/>
            <p:cNvPicPr preferRelativeResize="0"/>
            <p:nvPr/>
          </p:nvPicPr>
          <p:blipFill rotWithShape="1">
            <a:blip r:embed="rId9">
              <a:alphaModFix/>
            </a:blip>
            <a:srcRect/>
            <a:stretch/>
          </p:blipFill>
          <p:spPr>
            <a:xfrm>
              <a:off x="2971332" y="0"/>
              <a:ext cx="394717" cy="319532"/>
            </a:xfrm>
            <a:prstGeom prst="rect">
              <a:avLst/>
            </a:prstGeom>
            <a:noFill/>
            <a:ln>
              <a:noFill/>
            </a:ln>
          </p:spPr>
        </p:pic>
      </p:grpSp>
      <p:sp>
        <p:nvSpPr>
          <p:cNvPr id="1004" name="Shape 1004"/>
          <p:cNvSpPr/>
          <p:nvPr/>
        </p:nvSpPr>
        <p:spPr>
          <a:xfrm>
            <a:off x="3722853" y="1603949"/>
            <a:ext cx="4059242" cy="2108939"/>
          </a:xfrm>
          <a:prstGeom prst="roundRect">
            <a:avLst>
              <a:gd name="adj" fmla="val 8310"/>
            </a:avLst>
          </a:prstGeom>
          <a:gradFill>
            <a:gsLst>
              <a:gs pos="0">
                <a:srgbClr val="28746E"/>
              </a:gs>
              <a:gs pos="100000">
                <a:srgbClr val="28746E"/>
              </a:gs>
            </a:gsLst>
            <a:lin ang="5400000"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pic>
        <p:nvPicPr>
          <p:cNvPr id="1005" name="Shape 1005"/>
          <p:cNvPicPr preferRelativeResize="0"/>
          <p:nvPr/>
        </p:nvPicPr>
        <p:blipFill rotWithShape="1">
          <a:blip r:embed="rId10">
            <a:alphaModFix amt="88458"/>
          </a:blip>
          <a:srcRect/>
          <a:stretch/>
        </p:blipFill>
        <p:spPr>
          <a:xfrm>
            <a:off x="3915535" y="2037315"/>
            <a:ext cx="1597716" cy="1591334"/>
          </a:xfrm>
          <a:prstGeom prst="rect">
            <a:avLst/>
          </a:prstGeom>
          <a:noFill/>
          <a:ln>
            <a:noFill/>
          </a:ln>
        </p:spPr>
      </p:pic>
      <p:sp>
        <p:nvSpPr>
          <p:cNvPr id="1006" name="Shape 1006"/>
          <p:cNvSpPr/>
          <p:nvPr/>
        </p:nvSpPr>
        <p:spPr>
          <a:xfrm>
            <a:off x="4025812" y="1714738"/>
            <a:ext cx="1334241" cy="387515"/>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2100" b="0" i="0" u="none" strike="noStrike" cap="none">
                <a:solidFill>
                  <a:srgbClr val="FFFFFF"/>
                </a:solidFill>
                <a:latin typeface="Arial"/>
                <a:ea typeface="Arial"/>
                <a:cs typeface="Arial"/>
                <a:sym typeface="Arial"/>
              </a:rPr>
              <a:t>Pivotal CF</a:t>
            </a:r>
          </a:p>
        </p:txBody>
      </p:sp>
      <p:pic>
        <p:nvPicPr>
          <p:cNvPr id="1007" name="Shape 1007"/>
          <p:cNvPicPr preferRelativeResize="0"/>
          <p:nvPr/>
        </p:nvPicPr>
        <p:blipFill rotWithShape="1">
          <a:blip r:embed="rId11">
            <a:alphaModFix/>
          </a:blip>
          <a:srcRect/>
          <a:stretch/>
        </p:blipFill>
        <p:spPr>
          <a:xfrm>
            <a:off x="6902178" y="2026949"/>
            <a:ext cx="759928" cy="759928"/>
          </a:xfrm>
          <a:prstGeom prst="rect">
            <a:avLst/>
          </a:prstGeom>
          <a:noFill/>
          <a:ln>
            <a:noFill/>
          </a:ln>
        </p:spPr>
      </p:pic>
      <p:pic>
        <p:nvPicPr>
          <p:cNvPr id="1008" name="Shape 1008"/>
          <p:cNvPicPr preferRelativeResize="0"/>
          <p:nvPr/>
        </p:nvPicPr>
        <p:blipFill rotWithShape="1">
          <a:blip r:embed="rId12">
            <a:alphaModFix/>
          </a:blip>
          <a:srcRect/>
          <a:stretch/>
        </p:blipFill>
        <p:spPr>
          <a:xfrm>
            <a:off x="6211835" y="2026949"/>
            <a:ext cx="759928" cy="759928"/>
          </a:xfrm>
          <a:prstGeom prst="rect">
            <a:avLst/>
          </a:prstGeom>
          <a:noFill/>
          <a:ln>
            <a:noFill/>
          </a:ln>
        </p:spPr>
      </p:pic>
      <p:pic>
        <p:nvPicPr>
          <p:cNvPr id="1009" name="Shape 1009"/>
          <p:cNvPicPr preferRelativeResize="0"/>
          <p:nvPr/>
        </p:nvPicPr>
        <p:blipFill rotWithShape="1">
          <a:blip r:embed="rId13">
            <a:alphaModFix/>
          </a:blip>
          <a:srcRect/>
          <a:stretch/>
        </p:blipFill>
        <p:spPr>
          <a:xfrm>
            <a:off x="5502053" y="2026949"/>
            <a:ext cx="759928" cy="759928"/>
          </a:xfrm>
          <a:prstGeom prst="rect">
            <a:avLst/>
          </a:prstGeom>
          <a:noFill/>
          <a:ln>
            <a:noFill/>
          </a:ln>
        </p:spPr>
      </p:pic>
      <p:pic>
        <p:nvPicPr>
          <p:cNvPr id="1010" name="Shape 1010"/>
          <p:cNvPicPr preferRelativeResize="0"/>
          <p:nvPr/>
        </p:nvPicPr>
        <p:blipFill rotWithShape="1">
          <a:blip r:embed="rId14">
            <a:alphaModFix/>
          </a:blip>
          <a:srcRect/>
          <a:stretch/>
        </p:blipFill>
        <p:spPr>
          <a:xfrm>
            <a:off x="6208233" y="2792571"/>
            <a:ext cx="747689" cy="747689"/>
          </a:xfrm>
          <a:prstGeom prst="rect">
            <a:avLst/>
          </a:prstGeom>
          <a:noFill/>
          <a:ln>
            <a:noFill/>
          </a:ln>
        </p:spPr>
      </p:pic>
      <p:pic>
        <p:nvPicPr>
          <p:cNvPr id="1011" name="Shape 1011"/>
          <p:cNvPicPr preferRelativeResize="0"/>
          <p:nvPr/>
        </p:nvPicPr>
        <p:blipFill rotWithShape="1">
          <a:blip r:embed="rId15">
            <a:alphaModFix/>
          </a:blip>
          <a:srcRect/>
          <a:stretch/>
        </p:blipFill>
        <p:spPr>
          <a:xfrm>
            <a:off x="5508171" y="2792571"/>
            <a:ext cx="747689" cy="747689"/>
          </a:xfrm>
          <a:prstGeom prst="rect">
            <a:avLst/>
          </a:prstGeom>
          <a:noFill/>
          <a:ln>
            <a:noFill/>
          </a:ln>
        </p:spPr>
      </p:pic>
      <p:pic>
        <p:nvPicPr>
          <p:cNvPr id="1012" name="Shape 1012"/>
          <p:cNvPicPr preferRelativeResize="0"/>
          <p:nvPr/>
        </p:nvPicPr>
        <p:blipFill rotWithShape="1">
          <a:blip r:embed="rId16">
            <a:alphaModFix/>
          </a:blip>
          <a:srcRect/>
          <a:stretch/>
        </p:blipFill>
        <p:spPr>
          <a:xfrm>
            <a:off x="6902178" y="2780333"/>
            <a:ext cx="759928" cy="759928"/>
          </a:xfrm>
          <a:prstGeom prst="rect">
            <a:avLst/>
          </a:prstGeom>
          <a:noFill/>
          <a:ln>
            <a:noFill/>
          </a:ln>
        </p:spPr>
      </p:pic>
      <p:grpSp>
        <p:nvGrpSpPr>
          <p:cNvPr id="1013" name="Shape 1013"/>
          <p:cNvGrpSpPr/>
          <p:nvPr/>
        </p:nvGrpSpPr>
        <p:grpSpPr>
          <a:xfrm>
            <a:off x="2492541" y="198041"/>
            <a:ext cx="942346" cy="1141525"/>
            <a:chOff x="0" y="0"/>
            <a:chExt cx="942344" cy="1141523"/>
          </a:xfrm>
        </p:grpSpPr>
        <p:sp>
          <p:nvSpPr>
            <p:cNvPr id="1014" name="Shape 1014"/>
            <p:cNvSpPr/>
            <p:nvPr/>
          </p:nvSpPr>
          <p:spPr>
            <a:xfrm>
              <a:off x="28779" y="722772"/>
              <a:ext cx="884786" cy="418750"/>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900" b="1" i="0" u="none" strike="noStrike" cap="none">
                  <a:solidFill>
                    <a:srgbClr val="4D4D4D"/>
                  </a:solidFill>
                  <a:latin typeface="Arial"/>
                  <a:ea typeface="Arial"/>
                  <a:cs typeface="Arial"/>
                  <a:sym typeface="Arial"/>
                </a:rPr>
                <a:t>Install the platform</a:t>
              </a:r>
            </a:p>
          </p:txBody>
        </p:sp>
        <p:pic>
          <p:nvPicPr>
            <p:cNvPr id="1015" name="Shape 1015"/>
            <p:cNvPicPr preferRelativeResize="0"/>
            <p:nvPr/>
          </p:nvPicPr>
          <p:blipFill rotWithShape="1">
            <a:blip r:embed="rId17">
              <a:alphaModFix/>
            </a:blip>
            <a:srcRect/>
            <a:stretch/>
          </p:blipFill>
          <p:spPr>
            <a:xfrm>
              <a:off x="0" y="0"/>
              <a:ext cx="942344" cy="737384"/>
            </a:xfrm>
            <a:prstGeom prst="rect">
              <a:avLst/>
            </a:prstGeom>
            <a:noFill/>
            <a:ln>
              <a:noFill/>
            </a:ln>
          </p:spPr>
        </p:pic>
      </p:grpSp>
      <p:grpSp>
        <p:nvGrpSpPr>
          <p:cNvPr id="1016" name="Shape 1016"/>
          <p:cNvGrpSpPr/>
          <p:nvPr/>
        </p:nvGrpSpPr>
        <p:grpSpPr>
          <a:xfrm>
            <a:off x="8058213" y="198041"/>
            <a:ext cx="895772" cy="1141525"/>
            <a:chOff x="0" y="0"/>
            <a:chExt cx="895770" cy="1141523"/>
          </a:xfrm>
        </p:grpSpPr>
        <p:pic>
          <p:nvPicPr>
            <p:cNvPr id="1017" name="Shape 1017"/>
            <p:cNvPicPr preferRelativeResize="0"/>
            <p:nvPr/>
          </p:nvPicPr>
          <p:blipFill rotWithShape="1">
            <a:blip r:embed="rId18">
              <a:alphaModFix/>
            </a:blip>
            <a:srcRect/>
            <a:stretch/>
          </p:blipFill>
          <p:spPr>
            <a:xfrm>
              <a:off x="0" y="0"/>
              <a:ext cx="895770" cy="946157"/>
            </a:xfrm>
            <a:prstGeom prst="rect">
              <a:avLst/>
            </a:prstGeom>
            <a:noFill/>
            <a:ln>
              <a:noFill/>
            </a:ln>
          </p:spPr>
        </p:pic>
        <p:sp>
          <p:nvSpPr>
            <p:cNvPr id="1018" name="Shape 1018"/>
            <p:cNvSpPr/>
            <p:nvPr/>
          </p:nvSpPr>
          <p:spPr>
            <a:xfrm>
              <a:off x="39373" y="762639"/>
              <a:ext cx="814180" cy="378884"/>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900" b="1" i="0" u="none" strike="noStrike" cap="none">
                  <a:solidFill>
                    <a:srgbClr val="4D4D4D"/>
                  </a:solidFill>
                  <a:latin typeface="Arial"/>
                  <a:ea typeface="Arial"/>
                  <a:cs typeface="Arial"/>
                  <a:sym typeface="Arial"/>
                </a:rPr>
                <a:t>Setup High Availability</a:t>
              </a:r>
            </a:p>
          </p:txBody>
        </p:sp>
      </p:grpSp>
      <p:grpSp>
        <p:nvGrpSpPr>
          <p:cNvPr id="1019" name="Shape 1019"/>
          <p:cNvGrpSpPr/>
          <p:nvPr/>
        </p:nvGrpSpPr>
        <p:grpSpPr>
          <a:xfrm>
            <a:off x="2178265" y="3446934"/>
            <a:ext cx="1280829" cy="986431"/>
            <a:chOff x="597164" y="558181"/>
            <a:chExt cx="1280828" cy="986429"/>
          </a:xfrm>
        </p:grpSpPr>
        <p:sp>
          <p:nvSpPr>
            <p:cNvPr id="1020" name="Shape 1020"/>
            <p:cNvSpPr/>
            <p:nvPr/>
          </p:nvSpPr>
          <p:spPr>
            <a:xfrm>
              <a:off x="597164" y="1192000"/>
              <a:ext cx="1280828" cy="352609"/>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900" b="1" i="0" u="none" strike="noStrike" cap="none">
                  <a:solidFill>
                    <a:srgbClr val="4D4D4D"/>
                  </a:solidFill>
                  <a:latin typeface="Arial"/>
                  <a:ea typeface="Arial"/>
                  <a:cs typeface="Arial"/>
                  <a:sym typeface="Arial"/>
                </a:rPr>
                <a:t>Handle live upgrades and updates</a:t>
              </a:r>
            </a:p>
          </p:txBody>
        </p:sp>
        <p:pic>
          <p:nvPicPr>
            <p:cNvPr id="1021" name="Shape 1021"/>
            <p:cNvPicPr preferRelativeResize="0"/>
            <p:nvPr/>
          </p:nvPicPr>
          <p:blipFill rotWithShape="1">
            <a:blip r:embed="rId19">
              <a:alphaModFix/>
            </a:blip>
            <a:srcRect/>
            <a:stretch/>
          </p:blipFill>
          <p:spPr>
            <a:xfrm>
              <a:off x="811020" y="558181"/>
              <a:ext cx="853116" cy="618508"/>
            </a:xfrm>
            <a:prstGeom prst="rect">
              <a:avLst/>
            </a:prstGeom>
            <a:noFill/>
            <a:ln>
              <a:noFill/>
            </a:ln>
          </p:spPr>
        </p:pic>
      </p:grpSp>
      <p:grpSp>
        <p:nvGrpSpPr>
          <p:cNvPr id="1022" name="Shape 1022"/>
          <p:cNvGrpSpPr/>
          <p:nvPr/>
        </p:nvGrpSpPr>
        <p:grpSpPr>
          <a:xfrm>
            <a:off x="8013778" y="3354205"/>
            <a:ext cx="1012415" cy="1068230"/>
            <a:chOff x="0" y="0"/>
            <a:chExt cx="1012414" cy="1068228"/>
          </a:xfrm>
        </p:grpSpPr>
        <p:sp>
          <p:nvSpPr>
            <p:cNvPr id="1023" name="Shape 1023"/>
            <p:cNvSpPr/>
            <p:nvPr/>
          </p:nvSpPr>
          <p:spPr>
            <a:xfrm>
              <a:off x="92038" y="726527"/>
              <a:ext cx="828338" cy="341701"/>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900" b="1" i="0" u="none" strike="noStrike" cap="none">
                  <a:solidFill>
                    <a:srgbClr val="4D4D4D"/>
                  </a:solidFill>
                  <a:latin typeface="Arial"/>
                  <a:ea typeface="Arial"/>
                  <a:cs typeface="Arial"/>
                  <a:sym typeface="Arial"/>
                </a:rPr>
                <a:t>Scale and  </a:t>
              </a:r>
            </a:p>
            <a:p>
              <a:pPr marL="0" marR="0" lvl="0" indent="0" algn="ctr" rtl="0">
                <a:lnSpc>
                  <a:spcPct val="100000"/>
                </a:lnSpc>
                <a:spcBef>
                  <a:spcPts val="0"/>
                </a:spcBef>
                <a:spcAft>
                  <a:spcPts val="0"/>
                </a:spcAft>
                <a:buClr>
                  <a:srgbClr val="4D4D4D"/>
                </a:buClr>
                <a:buSzPct val="25000"/>
                <a:buFont typeface="Arial"/>
                <a:buNone/>
              </a:pPr>
              <a:r>
                <a:rPr lang="en-US" sz="900" b="1" i="0" u="none" strike="noStrike" cap="none">
                  <a:solidFill>
                    <a:srgbClr val="4D4D4D"/>
                  </a:solidFill>
                  <a:latin typeface="Arial"/>
                  <a:ea typeface="Arial"/>
                  <a:cs typeface="Arial"/>
                  <a:sym typeface="Arial"/>
                </a:rPr>
                <a:t>plan capacity</a:t>
              </a:r>
            </a:p>
          </p:txBody>
        </p:sp>
        <p:pic>
          <p:nvPicPr>
            <p:cNvPr id="1024" name="Shape 1024"/>
            <p:cNvPicPr preferRelativeResize="0"/>
            <p:nvPr/>
          </p:nvPicPr>
          <p:blipFill rotWithShape="1">
            <a:blip r:embed="rId20">
              <a:alphaModFix/>
            </a:blip>
            <a:srcRect/>
            <a:stretch/>
          </p:blipFill>
          <p:spPr>
            <a:xfrm>
              <a:off x="0" y="0"/>
              <a:ext cx="1012414" cy="759311"/>
            </a:xfrm>
            <a:prstGeom prst="rect">
              <a:avLst/>
            </a:prstGeom>
            <a:noFill/>
            <a:ln>
              <a:noFill/>
            </a:ln>
          </p:spPr>
        </p:pic>
      </p:grpSp>
      <p:grpSp>
        <p:nvGrpSpPr>
          <p:cNvPr id="1025" name="Shape 1025"/>
          <p:cNvGrpSpPr/>
          <p:nvPr/>
        </p:nvGrpSpPr>
        <p:grpSpPr>
          <a:xfrm>
            <a:off x="8096657" y="1701006"/>
            <a:ext cx="846659" cy="1232413"/>
            <a:chOff x="0" y="199132"/>
            <a:chExt cx="846657" cy="1232412"/>
          </a:xfrm>
        </p:grpSpPr>
        <p:pic>
          <p:nvPicPr>
            <p:cNvPr id="1026" name="Shape 1026"/>
            <p:cNvPicPr preferRelativeResize="0"/>
            <p:nvPr/>
          </p:nvPicPr>
          <p:blipFill rotWithShape="1">
            <a:blip r:embed="rId21">
              <a:alphaModFix/>
            </a:blip>
            <a:srcRect/>
            <a:stretch/>
          </p:blipFill>
          <p:spPr>
            <a:xfrm>
              <a:off x="170342" y="199132"/>
              <a:ext cx="505974" cy="843289"/>
            </a:xfrm>
            <a:prstGeom prst="rect">
              <a:avLst/>
            </a:prstGeom>
            <a:noFill/>
            <a:ln>
              <a:noFill/>
            </a:ln>
          </p:spPr>
        </p:pic>
        <p:sp>
          <p:nvSpPr>
            <p:cNvPr id="1027" name="Shape 1027"/>
            <p:cNvSpPr/>
            <p:nvPr/>
          </p:nvSpPr>
          <p:spPr>
            <a:xfrm>
              <a:off x="0" y="958899"/>
              <a:ext cx="846657" cy="472645"/>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900" b="1" i="0" u="none" strike="noStrike" cap="none">
                  <a:solidFill>
                    <a:srgbClr val="4D4D4D"/>
                  </a:solidFill>
                  <a:latin typeface="Arial"/>
                  <a:ea typeface="Arial"/>
                  <a:cs typeface="Arial"/>
                  <a:sym typeface="Arial"/>
                </a:rPr>
                <a:t>Install and manage services</a:t>
              </a:r>
            </a:p>
          </p:txBody>
        </p:sp>
      </p:grpSp>
      <p:grpSp>
        <p:nvGrpSpPr>
          <p:cNvPr id="1028" name="Shape 1028"/>
          <p:cNvGrpSpPr/>
          <p:nvPr/>
        </p:nvGrpSpPr>
        <p:grpSpPr>
          <a:xfrm>
            <a:off x="2316528" y="1950599"/>
            <a:ext cx="1004301" cy="1244558"/>
            <a:chOff x="0" y="0"/>
            <a:chExt cx="1004298" cy="1244557"/>
          </a:xfrm>
        </p:grpSpPr>
        <p:pic>
          <p:nvPicPr>
            <p:cNvPr id="1029" name="Shape 1029"/>
            <p:cNvPicPr preferRelativeResize="0"/>
            <p:nvPr/>
          </p:nvPicPr>
          <p:blipFill rotWithShape="1">
            <a:blip r:embed="rId22">
              <a:alphaModFix/>
            </a:blip>
            <a:srcRect/>
            <a:stretch/>
          </p:blipFill>
          <p:spPr>
            <a:xfrm>
              <a:off x="138415" y="0"/>
              <a:ext cx="846659" cy="846657"/>
            </a:xfrm>
            <a:prstGeom prst="rect">
              <a:avLst/>
            </a:prstGeom>
            <a:noFill/>
            <a:ln>
              <a:noFill/>
            </a:ln>
          </p:spPr>
        </p:pic>
        <p:sp>
          <p:nvSpPr>
            <p:cNvPr id="1030" name="Shape 1030"/>
            <p:cNvSpPr/>
            <p:nvPr/>
          </p:nvSpPr>
          <p:spPr>
            <a:xfrm>
              <a:off x="0" y="769243"/>
              <a:ext cx="1004298" cy="475313"/>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4D4D4D"/>
                </a:buClr>
                <a:buSzPct val="25000"/>
                <a:buFont typeface="Arial"/>
                <a:buNone/>
              </a:pPr>
              <a:r>
                <a:rPr lang="en-US" sz="900" b="1" i="0" u="none" strike="noStrike" cap="none">
                  <a:solidFill>
                    <a:srgbClr val="4D4D4D"/>
                  </a:solidFill>
                  <a:latin typeface="Arial"/>
                  <a:ea typeface="Arial"/>
                  <a:cs typeface="Arial"/>
                  <a:sym typeface="Arial"/>
                </a:rPr>
                <a:t>Target multiple clouds</a:t>
              </a:r>
            </a:p>
          </p:txBody>
        </p:sp>
      </p:grpSp>
    </p:spTree>
  </p:cSld>
  <p:clrMapOvr>
    <a:masterClrMapping/>
  </p:clrMapOvr>
  <p:transition xmlns:p14="http://schemas.microsoft.com/office/powerpoint/2010/mai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Shape 1035"/>
          <p:cNvPicPr preferRelativeResize="0"/>
          <p:nvPr/>
        </p:nvPicPr>
        <p:blipFill rotWithShape="1">
          <a:blip r:embed="rId3">
            <a:alphaModFix/>
          </a:blip>
          <a:srcRect/>
          <a:stretch/>
        </p:blipFill>
        <p:spPr>
          <a:xfrm>
            <a:off x="5679146" y="2819039"/>
            <a:ext cx="1082121" cy="310314"/>
          </a:xfrm>
          <a:prstGeom prst="rect">
            <a:avLst/>
          </a:prstGeom>
          <a:noFill/>
          <a:ln>
            <a:noFill/>
          </a:ln>
        </p:spPr>
      </p:pic>
      <p:pic>
        <p:nvPicPr>
          <p:cNvPr id="1036" name="Shape 1036"/>
          <p:cNvPicPr preferRelativeResize="0"/>
          <p:nvPr/>
        </p:nvPicPr>
        <p:blipFill rotWithShape="1">
          <a:blip r:embed="rId4">
            <a:alphaModFix/>
          </a:blip>
          <a:srcRect/>
          <a:stretch/>
        </p:blipFill>
        <p:spPr>
          <a:xfrm>
            <a:off x="5538714" y="2342123"/>
            <a:ext cx="1272458" cy="336121"/>
          </a:xfrm>
          <a:prstGeom prst="rect">
            <a:avLst/>
          </a:prstGeom>
          <a:noFill/>
          <a:ln>
            <a:noFill/>
          </a:ln>
        </p:spPr>
      </p:pic>
      <p:pic>
        <p:nvPicPr>
          <p:cNvPr id="1037" name="Shape 1037"/>
          <p:cNvPicPr preferRelativeResize="0"/>
          <p:nvPr/>
        </p:nvPicPr>
        <p:blipFill rotWithShape="1">
          <a:blip r:embed="rId5">
            <a:alphaModFix/>
          </a:blip>
          <a:srcRect/>
          <a:stretch/>
        </p:blipFill>
        <p:spPr>
          <a:xfrm>
            <a:off x="4171673" y="2372640"/>
            <a:ext cx="1260564" cy="339382"/>
          </a:xfrm>
          <a:prstGeom prst="rect">
            <a:avLst/>
          </a:prstGeom>
          <a:noFill/>
          <a:ln>
            <a:noFill/>
          </a:ln>
        </p:spPr>
      </p:pic>
      <p:pic>
        <p:nvPicPr>
          <p:cNvPr id="1038" name="Shape 1038"/>
          <p:cNvPicPr preferRelativeResize="0"/>
          <p:nvPr/>
        </p:nvPicPr>
        <p:blipFill rotWithShape="1">
          <a:blip r:embed="rId6">
            <a:alphaModFix/>
          </a:blip>
          <a:srcRect/>
          <a:stretch/>
        </p:blipFill>
        <p:spPr>
          <a:xfrm>
            <a:off x="4238689" y="1456955"/>
            <a:ext cx="1117967" cy="336121"/>
          </a:xfrm>
          <a:prstGeom prst="rect">
            <a:avLst/>
          </a:prstGeom>
          <a:noFill/>
          <a:ln>
            <a:noFill/>
          </a:ln>
        </p:spPr>
      </p:pic>
      <p:sp>
        <p:nvSpPr>
          <p:cNvPr id="1039" name="Shape 1039"/>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52</a:t>
            </a:fld>
            <a:endParaRPr lang="en-US" sz="800" b="0" i="0" u="none" strike="noStrike" cap="none">
              <a:solidFill>
                <a:srgbClr val="808080"/>
              </a:solidFill>
              <a:latin typeface="Arial"/>
              <a:ea typeface="Arial"/>
              <a:cs typeface="Arial"/>
              <a:sym typeface="Arial"/>
            </a:endParaRPr>
          </a:p>
        </p:txBody>
      </p:sp>
      <p:pic>
        <p:nvPicPr>
          <p:cNvPr id="1040" name="Shape 1040"/>
          <p:cNvPicPr preferRelativeResize="0"/>
          <p:nvPr/>
        </p:nvPicPr>
        <p:blipFill rotWithShape="1">
          <a:blip r:embed="rId7">
            <a:alphaModFix/>
          </a:blip>
          <a:srcRect/>
          <a:stretch/>
        </p:blipFill>
        <p:spPr>
          <a:xfrm>
            <a:off x="4140625" y="288340"/>
            <a:ext cx="4021751" cy="1009148"/>
          </a:xfrm>
          <a:prstGeom prst="rect">
            <a:avLst/>
          </a:prstGeom>
          <a:noFill/>
          <a:ln>
            <a:noFill/>
          </a:ln>
        </p:spPr>
      </p:pic>
      <p:sp>
        <p:nvSpPr>
          <p:cNvPr id="1041" name="Shape 1041"/>
          <p:cNvSpPr/>
          <p:nvPr/>
        </p:nvSpPr>
        <p:spPr>
          <a:xfrm>
            <a:off x="4156480" y="4064680"/>
            <a:ext cx="4021749" cy="456772"/>
          </a:xfrm>
          <a:prstGeom prst="roundRect">
            <a:avLst>
              <a:gd name="adj" fmla="val 11122"/>
            </a:avLst>
          </a:prstGeom>
          <a:solidFill>
            <a:srgbClr val="5E5E5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a:t>
            </a:r>
            <a:r>
              <a:rPr lang="en-US" sz="1400" b="0" i="0" u="none" strike="noStrike" cap="none">
                <a:solidFill>
                  <a:srgbClr val="FFFFFF"/>
                </a:solidFill>
                <a:latin typeface="Arial"/>
                <a:ea typeface="Arial"/>
                <a:cs typeface="Arial"/>
                <a:sym typeface="Arial"/>
              </a:rPr>
              <a:t>IaaS</a:t>
            </a:r>
          </a:p>
        </p:txBody>
      </p:sp>
      <p:grpSp>
        <p:nvGrpSpPr>
          <p:cNvPr id="1042" name="Shape 1042"/>
          <p:cNvGrpSpPr/>
          <p:nvPr/>
        </p:nvGrpSpPr>
        <p:grpSpPr>
          <a:xfrm>
            <a:off x="4757039" y="4109648"/>
            <a:ext cx="3366050" cy="320518"/>
            <a:chOff x="0" y="0"/>
            <a:chExt cx="3366050" cy="320517"/>
          </a:xfrm>
        </p:grpSpPr>
        <p:pic>
          <p:nvPicPr>
            <p:cNvPr id="1043" name="Shape 1043"/>
            <p:cNvPicPr preferRelativeResize="0"/>
            <p:nvPr/>
          </p:nvPicPr>
          <p:blipFill rotWithShape="1">
            <a:blip r:embed="rId8">
              <a:alphaModFix/>
            </a:blip>
            <a:srcRect/>
            <a:stretch/>
          </p:blipFill>
          <p:spPr>
            <a:xfrm>
              <a:off x="0" y="984"/>
              <a:ext cx="318548" cy="318548"/>
            </a:xfrm>
            <a:prstGeom prst="rect">
              <a:avLst/>
            </a:prstGeom>
            <a:noFill/>
            <a:ln>
              <a:noFill/>
            </a:ln>
          </p:spPr>
        </p:pic>
        <p:pic>
          <p:nvPicPr>
            <p:cNvPr id="1044" name="Shape 1044"/>
            <p:cNvPicPr preferRelativeResize="0"/>
            <p:nvPr/>
          </p:nvPicPr>
          <p:blipFill rotWithShape="1">
            <a:blip r:embed="rId9">
              <a:alphaModFix/>
            </a:blip>
            <a:srcRect/>
            <a:stretch/>
          </p:blipFill>
          <p:spPr>
            <a:xfrm>
              <a:off x="478716" y="0"/>
              <a:ext cx="319533" cy="319532"/>
            </a:xfrm>
            <a:prstGeom prst="rect">
              <a:avLst/>
            </a:prstGeom>
            <a:noFill/>
            <a:ln>
              <a:noFill/>
            </a:ln>
          </p:spPr>
        </p:pic>
        <p:pic>
          <p:nvPicPr>
            <p:cNvPr id="1045" name="Shape 1045"/>
            <p:cNvPicPr preferRelativeResize="0"/>
            <p:nvPr/>
          </p:nvPicPr>
          <p:blipFill rotWithShape="1">
            <a:blip r:embed="rId10">
              <a:alphaModFix/>
            </a:blip>
            <a:srcRect/>
            <a:stretch/>
          </p:blipFill>
          <p:spPr>
            <a:xfrm>
              <a:off x="958420" y="492"/>
              <a:ext cx="865944" cy="319533"/>
            </a:xfrm>
            <a:prstGeom prst="rect">
              <a:avLst/>
            </a:prstGeom>
            <a:noFill/>
            <a:ln>
              <a:noFill/>
            </a:ln>
          </p:spPr>
        </p:pic>
        <p:pic>
          <p:nvPicPr>
            <p:cNvPr id="1046" name="Shape 1046"/>
            <p:cNvPicPr preferRelativeResize="0"/>
            <p:nvPr/>
          </p:nvPicPr>
          <p:blipFill/>
          <p:spPr>
            <a:xfrm>
              <a:off x="1984532" y="984"/>
              <a:ext cx="319533" cy="319533"/>
            </a:xfrm>
            <a:prstGeom prst="rect">
              <a:avLst/>
            </a:prstGeom>
            <a:solidFill>
              <a:srgbClr val="FFFFFF"/>
            </a:solidFill>
            <a:ln>
              <a:noFill/>
            </a:ln>
          </p:spPr>
        </p:pic>
        <p:pic>
          <p:nvPicPr>
            <p:cNvPr id="1047" name="Shape 1047"/>
            <p:cNvPicPr preferRelativeResize="0"/>
            <p:nvPr/>
          </p:nvPicPr>
          <p:blipFill rotWithShape="1">
            <a:blip r:embed="rId11">
              <a:alphaModFix/>
            </a:blip>
            <a:srcRect l="29202" t="14258" r="29202" b="28295"/>
            <a:stretch/>
          </p:blipFill>
          <p:spPr>
            <a:xfrm>
              <a:off x="2464233" y="984"/>
              <a:ext cx="347033" cy="319533"/>
            </a:xfrm>
            <a:prstGeom prst="rect">
              <a:avLst/>
            </a:prstGeom>
            <a:noFill/>
            <a:ln>
              <a:noFill/>
            </a:ln>
          </p:spPr>
        </p:pic>
        <p:pic>
          <p:nvPicPr>
            <p:cNvPr id="1048" name="Shape 1048"/>
            <p:cNvPicPr preferRelativeResize="0"/>
            <p:nvPr/>
          </p:nvPicPr>
          <p:blipFill rotWithShape="1">
            <a:blip r:embed="rId12">
              <a:alphaModFix/>
            </a:blip>
            <a:srcRect/>
            <a:stretch/>
          </p:blipFill>
          <p:spPr>
            <a:xfrm>
              <a:off x="2971332" y="0"/>
              <a:ext cx="394717" cy="319532"/>
            </a:xfrm>
            <a:prstGeom prst="rect">
              <a:avLst/>
            </a:prstGeom>
            <a:noFill/>
            <a:ln>
              <a:noFill/>
            </a:ln>
          </p:spPr>
        </p:pic>
      </p:grpSp>
      <p:sp>
        <p:nvSpPr>
          <p:cNvPr id="1049" name="Shape 1049"/>
          <p:cNvSpPr/>
          <p:nvPr/>
        </p:nvSpPr>
        <p:spPr>
          <a:xfrm>
            <a:off x="4153048" y="3676278"/>
            <a:ext cx="2015390" cy="320518"/>
          </a:xfrm>
          <a:prstGeom prst="roundRect">
            <a:avLst>
              <a:gd name="adj" fmla="val 1307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BOSH Director</a:t>
            </a:r>
          </a:p>
        </p:txBody>
      </p:sp>
      <p:sp>
        <p:nvSpPr>
          <p:cNvPr id="1050" name="Shape 1050"/>
          <p:cNvSpPr/>
          <p:nvPr/>
        </p:nvSpPr>
        <p:spPr>
          <a:xfrm>
            <a:off x="6244391" y="3676278"/>
            <a:ext cx="1933426" cy="320518"/>
          </a:xfrm>
          <a:prstGeom prst="roundRect">
            <a:avLst>
              <a:gd name="adj" fmla="val 1307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        BOSH Agent</a:t>
            </a:r>
          </a:p>
        </p:txBody>
      </p:sp>
      <p:pic>
        <p:nvPicPr>
          <p:cNvPr id="1051" name="Shape 1051"/>
          <p:cNvPicPr preferRelativeResize="0"/>
          <p:nvPr/>
        </p:nvPicPr>
        <p:blipFill rotWithShape="1">
          <a:blip r:embed="rId13">
            <a:alphaModFix/>
          </a:blip>
          <a:srcRect/>
          <a:stretch/>
        </p:blipFill>
        <p:spPr>
          <a:xfrm>
            <a:off x="4112432" y="1394013"/>
            <a:ext cx="1353644" cy="449306"/>
          </a:xfrm>
          <a:prstGeom prst="rect">
            <a:avLst/>
          </a:prstGeom>
          <a:noFill/>
          <a:ln>
            <a:noFill/>
          </a:ln>
        </p:spPr>
      </p:pic>
      <p:pic>
        <p:nvPicPr>
          <p:cNvPr id="1052" name="Shape 1052"/>
          <p:cNvPicPr preferRelativeResize="0"/>
          <p:nvPr/>
        </p:nvPicPr>
        <p:blipFill rotWithShape="1">
          <a:blip r:embed="rId14">
            <a:alphaModFix/>
          </a:blip>
          <a:srcRect/>
          <a:stretch/>
        </p:blipFill>
        <p:spPr>
          <a:xfrm>
            <a:off x="6899595" y="1460809"/>
            <a:ext cx="1220472" cy="296690"/>
          </a:xfrm>
          <a:prstGeom prst="rect">
            <a:avLst/>
          </a:prstGeom>
          <a:noFill/>
          <a:ln>
            <a:noFill/>
          </a:ln>
        </p:spPr>
      </p:pic>
      <p:pic>
        <p:nvPicPr>
          <p:cNvPr id="1053" name="Shape 1053"/>
          <p:cNvPicPr preferRelativeResize="0"/>
          <p:nvPr/>
        </p:nvPicPr>
        <p:blipFill rotWithShape="1">
          <a:blip r:embed="rId15">
            <a:alphaModFix/>
          </a:blip>
          <a:srcRect/>
          <a:stretch/>
        </p:blipFill>
        <p:spPr>
          <a:xfrm>
            <a:off x="5596301" y="1466645"/>
            <a:ext cx="1129096" cy="320518"/>
          </a:xfrm>
          <a:prstGeom prst="rect">
            <a:avLst/>
          </a:prstGeom>
          <a:noFill/>
          <a:ln>
            <a:noFill/>
          </a:ln>
        </p:spPr>
      </p:pic>
      <p:pic>
        <p:nvPicPr>
          <p:cNvPr id="1054" name="Shape 1054"/>
          <p:cNvPicPr preferRelativeResize="0"/>
          <p:nvPr/>
        </p:nvPicPr>
        <p:blipFill rotWithShape="1">
          <a:blip r:embed="rId16">
            <a:alphaModFix/>
          </a:blip>
          <a:srcRect/>
          <a:stretch/>
        </p:blipFill>
        <p:spPr>
          <a:xfrm>
            <a:off x="5487378" y="1381313"/>
            <a:ext cx="1349731" cy="449306"/>
          </a:xfrm>
          <a:prstGeom prst="rect">
            <a:avLst/>
          </a:prstGeom>
          <a:noFill/>
          <a:ln>
            <a:noFill/>
          </a:ln>
        </p:spPr>
      </p:pic>
      <p:pic>
        <p:nvPicPr>
          <p:cNvPr id="1055" name="Shape 1055"/>
          <p:cNvPicPr preferRelativeResize="0"/>
          <p:nvPr/>
        </p:nvPicPr>
        <p:blipFill rotWithShape="1">
          <a:blip r:embed="rId13">
            <a:alphaModFix/>
          </a:blip>
          <a:srcRect/>
          <a:stretch/>
        </p:blipFill>
        <p:spPr>
          <a:xfrm>
            <a:off x="6833009" y="1394013"/>
            <a:ext cx="1353644" cy="449306"/>
          </a:xfrm>
          <a:prstGeom prst="rect">
            <a:avLst/>
          </a:prstGeom>
          <a:noFill/>
          <a:ln>
            <a:noFill/>
          </a:ln>
        </p:spPr>
      </p:pic>
      <p:pic>
        <p:nvPicPr>
          <p:cNvPr id="1056" name="Shape 1056"/>
          <p:cNvPicPr preferRelativeResize="0"/>
          <p:nvPr/>
        </p:nvPicPr>
        <p:blipFill rotWithShape="1">
          <a:blip r:embed="rId17">
            <a:alphaModFix/>
          </a:blip>
          <a:srcRect/>
          <a:stretch/>
        </p:blipFill>
        <p:spPr>
          <a:xfrm>
            <a:off x="4180535" y="1901644"/>
            <a:ext cx="1217440" cy="338578"/>
          </a:xfrm>
          <a:prstGeom prst="rect">
            <a:avLst/>
          </a:prstGeom>
          <a:noFill/>
          <a:ln>
            <a:noFill/>
          </a:ln>
        </p:spPr>
      </p:pic>
      <p:pic>
        <p:nvPicPr>
          <p:cNvPr id="1057" name="Shape 1057"/>
          <p:cNvPicPr preferRelativeResize="0"/>
          <p:nvPr/>
        </p:nvPicPr>
        <p:blipFill rotWithShape="1">
          <a:blip r:embed="rId13">
            <a:alphaModFix/>
          </a:blip>
          <a:srcRect/>
          <a:stretch/>
        </p:blipFill>
        <p:spPr>
          <a:xfrm>
            <a:off x="4112432" y="1846281"/>
            <a:ext cx="1353644" cy="449306"/>
          </a:xfrm>
          <a:prstGeom prst="rect">
            <a:avLst/>
          </a:prstGeom>
          <a:noFill/>
          <a:ln>
            <a:noFill/>
          </a:ln>
        </p:spPr>
      </p:pic>
      <p:pic>
        <p:nvPicPr>
          <p:cNvPr id="1058" name="Shape 1058"/>
          <p:cNvPicPr preferRelativeResize="0"/>
          <p:nvPr/>
        </p:nvPicPr>
        <p:blipFill rotWithShape="1">
          <a:blip r:embed="rId18">
            <a:alphaModFix/>
          </a:blip>
          <a:srcRect/>
          <a:stretch/>
        </p:blipFill>
        <p:spPr>
          <a:xfrm>
            <a:off x="5515369" y="1946630"/>
            <a:ext cx="1268347" cy="296690"/>
          </a:xfrm>
          <a:prstGeom prst="rect">
            <a:avLst/>
          </a:prstGeom>
          <a:noFill/>
          <a:ln>
            <a:noFill/>
          </a:ln>
        </p:spPr>
      </p:pic>
      <p:pic>
        <p:nvPicPr>
          <p:cNvPr id="1059" name="Shape 1059"/>
          <p:cNvPicPr preferRelativeResize="0"/>
          <p:nvPr/>
        </p:nvPicPr>
        <p:blipFill rotWithShape="1">
          <a:blip r:embed="rId13">
            <a:alphaModFix/>
          </a:blip>
          <a:srcRect/>
          <a:stretch/>
        </p:blipFill>
        <p:spPr>
          <a:xfrm>
            <a:off x="5474678" y="1846281"/>
            <a:ext cx="1353644" cy="449306"/>
          </a:xfrm>
          <a:prstGeom prst="rect">
            <a:avLst/>
          </a:prstGeom>
          <a:noFill/>
          <a:ln>
            <a:noFill/>
          </a:ln>
        </p:spPr>
      </p:pic>
      <p:pic>
        <p:nvPicPr>
          <p:cNvPr id="1060" name="Shape 1060"/>
          <p:cNvPicPr preferRelativeResize="0"/>
          <p:nvPr/>
        </p:nvPicPr>
        <p:blipFill rotWithShape="1">
          <a:blip r:embed="rId19">
            <a:alphaModFix/>
          </a:blip>
          <a:srcRect/>
          <a:stretch/>
        </p:blipFill>
        <p:spPr>
          <a:xfrm>
            <a:off x="6875711" y="1910616"/>
            <a:ext cx="1397365" cy="356017"/>
          </a:xfrm>
          <a:prstGeom prst="rect">
            <a:avLst/>
          </a:prstGeom>
          <a:noFill/>
          <a:ln>
            <a:noFill/>
          </a:ln>
        </p:spPr>
      </p:pic>
      <p:pic>
        <p:nvPicPr>
          <p:cNvPr id="1061" name="Shape 1061"/>
          <p:cNvPicPr preferRelativeResize="0"/>
          <p:nvPr/>
        </p:nvPicPr>
        <p:blipFill rotWithShape="1">
          <a:blip r:embed="rId13">
            <a:alphaModFix/>
          </a:blip>
          <a:srcRect/>
          <a:stretch/>
        </p:blipFill>
        <p:spPr>
          <a:xfrm>
            <a:off x="6833009" y="1847861"/>
            <a:ext cx="1353644" cy="449305"/>
          </a:xfrm>
          <a:prstGeom prst="rect">
            <a:avLst/>
          </a:prstGeom>
          <a:noFill/>
          <a:ln>
            <a:noFill/>
          </a:ln>
        </p:spPr>
      </p:pic>
      <p:pic>
        <p:nvPicPr>
          <p:cNvPr id="1062" name="Shape 1062"/>
          <p:cNvPicPr preferRelativeResize="0"/>
          <p:nvPr/>
        </p:nvPicPr>
        <p:blipFill rotWithShape="1">
          <a:blip r:embed="rId13">
            <a:alphaModFix/>
          </a:blip>
          <a:srcRect/>
          <a:stretch/>
        </p:blipFill>
        <p:spPr>
          <a:xfrm>
            <a:off x="4112432" y="2307518"/>
            <a:ext cx="1353644" cy="449306"/>
          </a:xfrm>
          <a:prstGeom prst="rect">
            <a:avLst/>
          </a:prstGeom>
          <a:noFill/>
          <a:ln>
            <a:noFill/>
          </a:ln>
        </p:spPr>
      </p:pic>
      <p:pic>
        <p:nvPicPr>
          <p:cNvPr id="1063" name="Shape 1063"/>
          <p:cNvPicPr preferRelativeResize="0"/>
          <p:nvPr/>
        </p:nvPicPr>
        <p:blipFill rotWithShape="1">
          <a:blip r:embed="rId13">
            <a:alphaModFix/>
          </a:blip>
          <a:srcRect/>
          <a:stretch/>
        </p:blipFill>
        <p:spPr>
          <a:xfrm>
            <a:off x="5478453" y="2295622"/>
            <a:ext cx="1353644" cy="449306"/>
          </a:xfrm>
          <a:prstGeom prst="rect">
            <a:avLst/>
          </a:prstGeom>
          <a:noFill/>
          <a:ln>
            <a:noFill/>
          </a:ln>
        </p:spPr>
      </p:pic>
      <p:pic>
        <p:nvPicPr>
          <p:cNvPr id="1064" name="Shape 1064"/>
          <p:cNvPicPr preferRelativeResize="0"/>
          <p:nvPr/>
        </p:nvPicPr>
        <p:blipFill rotWithShape="1">
          <a:blip r:embed="rId13">
            <a:alphaModFix/>
          </a:blip>
          <a:srcRect/>
          <a:stretch/>
        </p:blipFill>
        <p:spPr>
          <a:xfrm>
            <a:off x="6833009" y="2287791"/>
            <a:ext cx="1353644" cy="449306"/>
          </a:xfrm>
          <a:prstGeom prst="rect">
            <a:avLst/>
          </a:prstGeom>
          <a:noFill/>
          <a:ln>
            <a:noFill/>
          </a:ln>
        </p:spPr>
      </p:pic>
      <p:pic>
        <p:nvPicPr>
          <p:cNvPr id="1065" name="Shape 1065"/>
          <p:cNvPicPr preferRelativeResize="0"/>
          <p:nvPr/>
        </p:nvPicPr>
        <p:blipFill rotWithShape="1">
          <a:blip r:embed="rId13">
            <a:alphaModFix/>
          </a:blip>
          <a:srcRect/>
          <a:stretch/>
        </p:blipFill>
        <p:spPr>
          <a:xfrm>
            <a:off x="4125132" y="2750975"/>
            <a:ext cx="1353644" cy="449305"/>
          </a:xfrm>
          <a:prstGeom prst="rect">
            <a:avLst/>
          </a:prstGeom>
          <a:noFill/>
          <a:ln>
            <a:noFill/>
          </a:ln>
        </p:spPr>
      </p:pic>
      <p:pic>
        <p:nvPicPr>
          <p:cNvPr id="1066" name="Shape 1066"/>
          <p:cNvPicPr preferRelativeResize="0"/>
          <p:nvPr/>
        </p:nvPicPr>
        <p:blipFill rotWithShape="1">
          <a:blip r:embed="rId13">
            <a:alphaModFix/>
          </a:blip>
          <a:srcRect/>
          <a:stretch/>
        </p:blipFill>
        <p:spPr>
          <a:xfrm>
            <a:off x="5494071" y="2750975"/>
            <a:ext cx="1353644" cy="449305"/>
          </a:xfrm>
          <a:prstGeom prst="rect">
            <a:avLst/>
          </a:prstGeom>
          <a:noFill/>
          <a:ln>
            <a:noFill/>
          </a:ln>
        </p:spPr>
      </p:pic>
      <p:pic>
        <p:nvPicPr>
          <p:cNvPr id="1067" name="Shape 1067"/>
          <p:cNvPicPr preferRelativeResize="0"/>
          <p:nvPr/>
        </p:nvPicPr>
        <p:blipFill rotWithShape="1">
          <a:blip r:embed="rId20">
            <a:alphaModFix/>
          </a:blip>
          <a:srcRect/>
          <a:stretch/>
        </p:blipFill>
        <p:spPr>
          <a:xfrm>
            <a:off x="6899595" y="2840047"/>
            <a:ext cx="1236583" cy="253103"/>
          </a:xfrm>
          <a:prstGeom prst="rect">
            <a:avLst/>
          </a:prstGeom>
          <a:noFill/>
          <a:ln>
            <a:noFill/>
          </a:ln>
        </p:spPr>
      </p:pic>
      <p:pic>
        <p:nvPicPr>
          <p:cNvPr id="1068" name="Shape 1068"/>
          <p:cNvPicPr preferRelativeResize="0"/>
          <p:nvPr/>
        </p:nvPicPr>
        <p:blipFill rotWithShape="1">
          <a:blip r:embed="rId13">
            <a:alphaModFix/>
          </a:blip>
          <a:srcRect/>
          <a:stretch/>
        </p:blipFill>
        <p:spPr>
          <a:xfrm>
            <a:off x="6833009" y="2747883"/>
            <a:ext cx="1353644" cy="449306"/>
          </a:xfrm>
          <a:prstGeom prst="rect">
            <a:avLst/>
          </a:prstGeom>
          <a:noFill/>
          <a:ln>
            <a:noFill/>
          </a:ln>
        </p:spPr>
      </p:pic>
      <p:pic>
        <p:nvPicPr>
          <p:cNvPr id="1069" name="Shape 1069"/>
          <p:cNvPicPr preferRelativeResize="0"/>
          <p:nvPr/>
        </p:nvPicPr>
        <p:blipFill rotWithShape="1">
          <a:blip r:embed="rId13">
            <a:alphaModFix/>
          </a:blip>
          <a:srcRect/>
          <a:stretch/>
        </p:blipFill>
        <p:spPr>
          <a:xfrm>
            <a:off x="4125132" y="3197189"/>
            <a:ext cx="1353644" cy="449306"/>
          </a:xfrm>
          <a:prstGeom prst="rect">
            <a:avLst/>
          </a:prstGeom>
          <a:noFill/>
          <a:ln>
            <a:noFill/>
          </a:ln>
        </p:spPr>
      </p:pic>
      <p:pic>
        <p:nvPicPr>
          <p:cNvPr id="1070" name="Shape 1070"/>
          <p:cNvPicPr preferRelativeResize="0"/>
          <p:nvPr/>
        </p:nvPicPr>
        <p:blipFill rotWithShape="1">
          <a:blip r:embed="rId13">
            <a:alphaModFix/>
          </a:blip>
          <a:srcRect/>
          <a:stretch/>
        </p:blipFill>
        <p:spPr>
          <a:xfrm>
            <a:off x="5479071" y="3194150"/>
            <a:ext cx="1353644" cy="449305"/>
          </a:xfrm>
          <a:prstGeom prst="rect">
            <a:avLst/>
          </a:prstGeom>
          <a:noFill/>
          <a:ln>
            <a:noFill/>
          </a:ln>
        </p:spPr>
      </p:pic>
      <p:pic>
        <p:nvPicPr>
          <p:cNvPr id="1071" name="Shape 1071"/>
          <p:cNvPicPr preferRelativeResize="0"/>
          <p:nvPr/>
        </p:nvPicPr>
        <p:blipFill rotWithShape="1">
          <a:blip r:embed="rId13">
            <a:alphaModFix/>
          </a:blip>
          <a:srcRect/>
          <a:stretch/>
        </p:blipFill>
        <p:spPr>
          <a:xfrm>
            <a:off x="6841064" y="3186183"/>
            <a:ext cx="1353644" cy="449306"/>
          </a:xfrm>
          <a:prstGeom prst="rect">
            <a:avLst/>
          </a:prstGeom>
          <a:noFill/>
          <a:ln>
            <a:noFill/>
          </a:ln>
        </p:spPr>
      </p:pic>
      <p:pic>
        <p:nvPicPr>
          <p:cNvPr id="1072" name="Shape 1072"/>
          <p:cNvPicPr preferRelativeResize="0"/>
          <p:nvPr/>
        </p:nvPicPr>
        <p:blipFill rotWithShape="1">
          <a:blip r:embed="rId21">
            <a:alphaModFix/>
          </a:blip>
          <a:srcRect/>
          <a:stretch/>
        </p:blipFill>
        <p:spPr>
          <a:xfrm>
            <a:off x="6927897" y="3321407"/>
            <a:ext cx="1179979" cy="188219"/>
          </a:xfrm>
          <a:prstGeom prst="rect">
            <a:avLst/>
          </a:prstGeom>
          <a:noFill/>
          <a:ln>
            <a:noFill/>
          </a:ln>
        </p:spPr>
      </p:pic>
      <p:sp>
        <p:nvSpPr>
          <p:cNvPr id="1073" name="Shape 1073"/>
          <p:cNvSpPr/>
          <p:nvPr/>
        </p:nvSpPr>
        <p:spPr>
          <a:xfrm>
            <a:off x="5687014" y="3253100"/>
            <a:ext cx="999900" cy="341702"/>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Mobile Services</a:t>
            </a:r>
          </a:p>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for Pivotal CF</a:t>
            </a:r>
          </a:p>
        </p:txBody>
      </p:sp>
      <p:sp>
        <p:nvSpPr>
          <p:cNvPr id="1074" name="Shape 1074"/>
          <p:cNvSpPr/>
          <p:nvPr/>
        </p:nvSpPr>
        <p:spPr>
          <a:xfrm>
            <a:off x="4336182" y="3246164"/>
            <a:ext cx="917413" cy="341702"/>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ElasticSearch </a:t>
            </a:r>
          </a:p>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for Pivotal CF</a:t>
            </a:r>
          </a:p>
        </p:txBody>
      </p:sp>
      <p:sp>
        <p:nvSpPr>
          <p:cNvPr id="1075" name="Shape 1075"/>
          <p:cNvSpPr/>
          <p:nvPr/>
        </p:nvSpPr>
        <p:spPr>
          <a:xfrm>
            <a:off x="6882706" y="2347240"/>
            <a:ext cx="1190326" cy="341702"/>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CloudBees Jenkins</a:t>
            </a:r>
          </a:p>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Enterprise</a:t>
            </a:r>
          </a:p>
        </p:txBody>
      </p:sp>
      <p:sp>
        <p:nvSpPr>
          <p:cNvPr id="1076" name="Shape 1076"/>
          <p:cNvSpPr/>
          <p:nvPr/>
        </p:nvSpPr>
        <p:spPr>
          <a:xfrm>
            <a:off x="4334044" y="2792331"/>
            <a:ext cx="929702" cy="366687"/>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5A5A5A"/>
              </a:buClr>
              <a:buSzPct val="25000"/>
              <a:buFont typeface="Arial"/>
              <a:buNone/>
            </a:pPr>
            <a:r>
              <a:rPr lang="en-US" sz="1000" b="1" i="0" u="none" strike="noStrike" cap="none">
                <a:solidFill>
                  <a:srgbClr val="5A5A5A"/>
                </a:solidFill>
                <a:latin typeface="Arial"/>
                <a:ea typeface="Arial"/>
                <a:cs typeface="Arial"/>
                <a:sym typeface="Arial"/>
              </a:rPr>
              <a:t>Cassandra</a:t>
            </a:r>
          </a:p>
          <a:p>
            <a:pPr marL="0" marR="0" lvl="0" indent="0" algn="ctr" rtl="0">
              <a:lnSpc>
                <a:spcPct val="100000"/>
              </a:lnSpc>
              <a:spcBef>
                <a:spcPts val="0"/>
              </a:spcBef>
              <a:spcAft>
                <a:spcPts val="0"/>
              </a:spcAft>
              <a:buClr>
                <a:srgbClr val="5A5A5A"/>
              </a:buClr>
              <a:buSzPct val="25000"/>
              <a:buFont typeface="Arial"/>
              <a:buNone/>
            </a:pPr>
            <a:r>
              <a:rPr lang="en-US" sz="1000" b="1" i="0" u="none" strike="noStrike" cap="none">
                <a:solidFill>
                  <a:srgbClr val="5A5A5A"/>
                </a:solidFill>
                <a:latin typeface="Arial"/>
                <a:ea typeface="Arial"/>
                <a:cs typeface="Arial"/>
                <a:sym typeface="Arial"/>
              </a:rPr>
              <a:t>for Pivotal CF</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51"/>
                                        </p:tgtEl>
                                        <p:attrNameLst>
                                          <p:attrName>style.visibility</p:attrName>
                                        </p:attrNameLst>
                                      </p:cBhvr>
                                      <p:to>
                                        <p:strVal val="visible"/>
                                      </p:to>
                                    </p:set>
                                    <p:anim calcmode="lin" valueType="num">
                                      <p:cBhvr additive="base">
                                        <p:cTn id="7" dur="150"/>
                                        <p:tgtEl>
                                          <p:spTgt spid="1051"/>
                                        </p:tgtEl>
                                        <p:attrNameLst>
                                          <p:attrName>ppt_w</p:attrName>
                                        </p:attrNameLst>
                                      </p:cBhvr>
                                      <p:tavLst>
                                        <p:tav tm="0">
                                          <p:val>
                                            <p:strVal val="0"/>
                                          </p:val>
                                        </p:tav>
                                        <p:tav tm="100000">
                                          <p:val>
                                            <p:strVal val="#ppt_w"/>
                                          </p:val>
                                        </p:tav>
                                      </p:tavLst>
                                    </p:anim>
                                    <p:anim calcmode="lin" valueType="num">
                                      <p:cBhvr additive="base">
                                        <p:cTn id="8" dur="150"/>
                                        <p:tgtEl>
                                          <p:spTgt spid="1051"/>
                                        </p:tgtEl>
                                        <p:attrNameLst>
                                          <p:attrName>ppt_h</p:attrName>
                                        </p:attrNameLst>
                                      </p:cBhvr>
                                      <p:tavLst>
                                        <p:tav tm="0">
                                          <p:val>
                                            <p:strVal val="0"/>
                                          </p:val>
                                        </p:tav>
                                        <p:tav tm="100000">
                                          <p:val>
                                            <p:strVal val="#ppt_h"/>
                                          </p:val>
                                        </p:tav>
                                      </p:tavLst>
                                    </p:anim>
                                  </p:childTnLst>
                                </p:cTn>
                              </p:par>
                            </p:childTnLst>
                          </p:cTn>
                        </p:par>
                        <p:par>
                          <p:cTn id="9" fill="hold">
                            <p:stCondLst>
                              <p:cond delay="150"/>
                            </p:stCondLst>
                            <p:childTnLst>
                              <p:par>
                                <p:cTn id="10" presetID="23" presetClass="entr" presetSubtype="16" fill="hold" nodeType="afterEffect">
                                  <p:stCondLst>
                                    <p:cond delay="0"/>
                                  </p:stCondLst>
                                  <p:childTnLst>
                                    <p:set>
                                      <p:cBhvr>
                                        <p:cTn id="11" dur="1" fill="hold">
                                          <p:stCondLst>
                                            <p:cond delay="0"/>
                                          </p:stCondLst>
                                        </p:cTn>
                                        <p:tgtEl>
                                          <p:spTgt spid="1054"/>
                                        </p:tgtEl>
                                        <p:attrNameLst>
                                          <p:attrName>style.visibility</p:attrName>
                                        </p:attrNameLst>
                                      </p:cBhvr>
                                      <p:to>
                                        <p:strVal val="visible"/>
                                      </p:to>
                                    </p:set>
                                    <p:anim calcmode="lin" valueType="num">
                                      <p:cBhvr additive="base">
                                        <p:cTn id="12" dur="150"/>
                                        <p:tgtEl>
                                          <p:spTgt spid="1054"/>
                                        </p:tgtEl>
                                        <p:attrNameLst>
                                          <p:attrName>ppt_w</p:attrName>
                                        </p:attrNameLst>
                                      </p:cBhvr>
                                      <p:tavLst>
                                        <p:tav tm="0">
                                          <p:val>
                                            <p:strVal val="0"/>
                                          </p:val>
                                        </p:tav>
                                        <p:tav tm="100000">
                                          <p:val>
                                            <p:strVal val="#ppt_w"/>
                                          </p:val>
                                        </p:tav>
                                      </p:tavLst>
                                    </p:anim>
                                    <p:anim calcmode="lin" valueType="num">
                                      <p:cBhvr additive="base">
                                        <p:cTn id="13" dur="150"/>
                                        <p:tgtEl>
                                          <p:spTgt spid="1054"/>
                                        </p:tgtEl>
                                        <p:attrNameLst>
                                          <p:attrName>ppt_h</p:attrName>
                                        </p:attrNameLst>
                                      </p:cBhvr>
                                      <p:tavLst>
                                        <p:tav tm="0">
                                          <p:val>
                                            <p:strVal val="0"/>
                                          </p:val>
                                        </p:tav>
                                        <p:tav tm="100000">
                                          <p:val>
                                            <p:strVal val="#ppt_h"/>
                                          </p:val>
                                        </p:tav>
                                      </p:tavLst>
                                    </p:anim>
                                  </p:childTnLst>
                                </p:cTn>
                              </p:par>
                            </p:childTnLst>
                          </p:cTn>
                        </p:par>
                        <p:par>
                          <p:cTn id="14" fill="hold">
                            <p:stCondLst>
                              <p:cond delay="300"/>
                            </p:stCondLst>
                            <p:childTnLst>
                              <p:par>
                                <p:cTn id="15" presetID="23" presetClass="entr" presetSubtype="16" fill="hold" nodeType="afterEffect">
                                  <p:stCondLst>
                                    <p:cond delay="0"/>
                                  </p:stCondLst>
                                  <p:childTnLst>
                                    <p:set>
                                      <p:cBhvr>
                                        <p:cTn id="16" dur="1" fill="hold">
                                          <p:stCondLst>
                                            <p:cond delay="0"/>
                                          </p:stCondLst>
                                        </p:cTn>
                                        <p:tgtEl>
                                          <p:spTgt spid="1057"/>
                                        </p:tgtEl>
                                        <p:attrNameLst>
                                          <p:attrName>style.visibility</p:attrName>
                                        </p:attrNameLst>
                                      </p:cBhvr>
                                      <p:to>
                                        <p:strVal val="visible"/>
                                      </p:to>
                                    </p:set>
                                    <p:anim calcmode="lin" valueType="num">
                                      <p:cBhvr additive="base">
                                        <p:cTn id="17" dur="150"/>
                                        <p:tgtEl>
                                          <p:spTgt spid="1057"/>
                                        </p:tgtEl>
                                        <p:attrNameLst>
                                          <p:attrName>ppt_w</p:attrName>
                                        </p:attrNameLst>
                                      </p:cBhvr>
                                      <p:tavLst>
                                        <p:tav tm="0">
                                          <p:val>
                                            <p:strVal val="0"/>
                                          </p:val>
                                        </p:tav>
                                        <p:tav tm="100000">
                                          <p:val>
                                            <p:strVal val="#ppt_w"/>
                                          </p:val>
                                        </p:tav>
                                      </p:tavLst>
                                    </p:anim>
                                    <p:anim calcmode="lin" valueType="num">
                                      <p:cBhvr additive="base">
                                        <p:cTn id="18" dur="150"/>
                                        <p:tgtEl>
                                          <p:spTgt spid="1057"/>
                                        </p:tgtEl>
                                        <p:attrNameLst>
                                          <p:attrName>ppt_h</p:attrName>
                                        </p:attrNameLst>
                                      </p:cBhvr>
                                      <p:tavLst>
                                        <p:tav tm="0">
                                          <p:val>
                                            <p:strVal val="0"/>
                                          </p:val>
                                        </p:tav>
                                        <p:tav tm="100000">
                                          <p:val>
                                            <p:strVal val="#ppt_h"/>
                                          </p:val>
                                        </p:tav>
                                      </p:tavLst>
                                    </p:anim>
                                  </p:childTnLst>
                                </p:cTn>
                              </p:par>
                            </p:childTnLst>
                          </p:cTn>
                        </p:par>
                        <p:par>
                          <p:cTn id="19" fill="hold">
                            <p:stCondLst>
                              <p:cond delay="450"/>
                            </p:stCondLst>
                            <p:childTnLst>
                              <p:par>
                                <p:cTn id="20" presetID="23" presetClass="entr" presetSubtype="16" fill="hold" nodeType="afterEffect">
                                  <p:stCondLst>
                                    <p:cond delay="0"/>
                                  </p:stCondLst>
                                  <p:childTnLst>
                                    <p:set>
                                      <p:cBhvr>
                                        <p:cTn id="21" dur="1" fill="hold">
                                          <p:stCondLst>
                                            <p:cond delay="0"/>
                                          </p:stCondLst>
                                        </p:cTn>
                                        <p:tgtEl>
                                          <p:spTgt spid="1059"/>
                                        </p:tgtEl>
                                        <p:attrNameLst>
                                          <p:attrName>style.visibility</p:attrName>
                                        </p:attrNameLst>
                                      </p:cBhvr>
                                      <p:to>
                                        <p:strVal val="visible"/>
                                      </p:to>
                                    </p:set>
                                    <p:anim calcmode="lin" valueType="num">
                                      <p:cBhvr additive="base">
                                        <p:cTn id="22" dur="150"/>
                                        <p:tgtEl>
                                          <p:spTgt spid="1059"/>
                                        </p:tgtEl>
                                        <p:attrNameLst>
                                          <p:attrName>ppt_w</p:attrName>
                                        </p:attrNameLst>
                                      </p:cBhvr>
                                      <p:tavLst>
                                        <p:tav tm="0">
                                          <p:val>
                                            <p:strVal val="0"/>
                                          </p:val>
                                        </p:tav>
                                        <p:tav tm="100000">
                                          <p:val>
                                            <p:strVal val="#ppt_w"/>
                                          </p:val>
                                        </p:tav>
                                      </p:tavLst>
                                    </p:anim>
                                    <p:anim calcmode="lin" valueType="num">
                                      <p:cBhvr additive="base">
                                        <p:cTn id="23" dur="150"/>
                                        <p:tgtEl>
                                          <p:spTgt spid="1059"/>
                                        </p:tgtEl>
                                        <p:attrNameLst>
                                          <p:attrName>ppt_h</p:attrName>
                                        </p:attrNameLst>
                                      </p:cBhvr>
                                      <p:tavLst>
                                        <p:tav tm="0">
                                          <p:val>
                                            <p:strVal val="0"/>
                                          </p:val>
                                        </p:tav>
                                        <p:tav tm="100000">
                                          <p:val>
                                            <p:strVal val="#ppt_h"/>
                                          </p:val>
                                        </p:tav>
                                      </p:tavLst>
                                    </p:anim>
                                  </p:childTnLst>
                                </p:cTn>
                              </p:par>
                            </p:childTnLst>
                          </p:cTn>
                        </p:par>
                        <p:par>
                          <p:cTn id="24" fill="hold">
                            <p:stCondLst>
                              <p:cond delay="600"/>
                            </p:stCondLst>
                            <p:childTnLst>
                              <p:par>
                                <p:cTn id="25" presetID="23" presetClass="entr" presetSubtype="16" fill="hold" nodeType="afterEffect">
                                  <p:stCondLst>
                                    <p:cond delay="0"/>
                                  </p:stCondLst>
                                  <p:childTnLst>
                                    <p:set>
                                      <p:cBhvr>
                                        <p:cTn id="26" dur="1" fill="hold">
                                          <p:stCondLst>
                                            <p:cond delay="0"/>
                                          </p:stCondLst>
                                        </p:cTn>
                                        <p:tgtEl>
                                          <p:spTgt spid="1055"/>
                                        </p:tgtEl>
                                        <p:attrNameLst>
                                          <p:attrName>style.visibility</p:attrName>
                                        </p:attrNameLst>
                                      </p:cBhvr>
                                      <p:to>
                                        <p:strVal val="visible"/>
                                      </p:to>
                                    </p:set>
                                    <p:anim calcmode="lin" valueType="num">
                                      <p:cBhvr additive="base">
                                        <p:cTn id="27" dur="150"/>
                                        <p:tgtEl>
                                          <p:spTgt spid="1055"/>
                                        </p:tgtEl>
                                        <p:attrNameLst>
                                          <p:attrName>ppt_w</p:attrName>
                                        </p:attrNameLst>
                                      </p:cBhvr>
                                      <p:tavLst>
                                        <p:tav tm="0">
                                          <p:val>
                                            <p:strVal val="0"/>
                                          </p:val>
                                        </p:tav>
                                        <p:tav tm="100000">
                                          <p:val>
                                            <p:strVal val="#ppt_w"/>
                                          </p:val>
                                        </p:tav>
                                      </p:tavLst>
                                    </p:anim>
                                    <p:anim calcmode="lin" valueType="num">
                                      <p:cBhvr additive="base">
                                        <p:cTn id="28" dur="150"/>
                                        <p:tgtEl>
                                          <p:spTgt spid="1055"/>
                                        </p:tgtEl>
                                        <p:attrNameLst>
                                          <p:attrName>ppt_h</p:attrName>
                                        </p:attrNameLst>
                                      </p:cBhvr>
                                      <p:tavLst>
                                        <p:tav tm="0">
                                          <p:val>
                                            <p:strVal val="0"/>
                                          </p:val>
                                        </p:tav>
                                        <p:tav tm="100000">
                                          <p:val>
                                            <p:strVal val="#ppt_h"/>
                                          </p:val>
                                        </p:tav>
                                      </p:tavLst>
                                    </p:anim>
                                  </p:childTnLst>
                                </p:cTn>
                              </p:par>
                            </p:childTnLst>
                          </p:cTn>
                        </p:par>
                        <p:par>
                          <p:cTn id="29" fill="hold">
                            <p:stCondLst>
                              <p:cond delay="750"/>
                            </p:stCondLst>
                            <p:childTnLst>
                              <p:par>
                                <p:cTn id="30" presetID="23" presetClass="entr" presetSubtype="16" fill="hold" nodeType="afterEffect">
                                  <p:stCondLst>
                                    <p:cond delay="0"/>
                                  </p:stCondLst>
                                  <p:childTnLst>
                                    <p:set>
                                      <p:cBhvr>
                                        <p:cTn id="31" dur="1" fill="hold">
                                          <p:stCondLst>
                                            <p:cond delay="0"/>
                                          </p:stCondLst>
                                        </p:cTn>
                                        <p:tgtEl>
                                          <p:spTgt spid="1061"/>
                                        </p:tgtEl>
                                        <p:attrNameLst>
                                          <p:attrName>style.visibility</p:attrName>
                                        </p:attrNameLst>
                                      </p:cBhvr>
                                      <p:to>
                                        <p:strVal val="visible"/>
                                      </p:to>
                                    </p:set>
                                    <p:anim calcmode="lin" valueType="num">
                                      <p:cBhvr additive="base">
                                        <p:cTn id="32" dur="150"/>
                                        <p:tgtEl>
                                          <p:spTgt spid="1061"/>
                                        </p:tgtEl>
                                        <p:attrNameLst>
                                          <p:attrName>ppt_w</p:attrName>
                                        </p:attrNameLst>
                                      </p:cBhvr>
                                      <p:tavLst>
                                        <p:tav tm="0">
                                          <p:val>
                                            <p:strVal val="0"/>
                                          </p:val>
                                        </p:tav>
                                        <p:tav tm="100000">
                                          <p:val>
                                            <p:strVal val="#ppt_w"/>
                                          </p:val>
                                        </p:tav>
                                      </p:tavLst>
                                    </p:anim>
                                    <p:anim calcmode="lin" valueType="num">
                                      <p:cBhvr additive="base">
                                        <p:cTn id="33" dur="150"/>
                                        <p:tgtEl>
                                          <p:spTgt spid="1061"/>
                                        </p:tgtEl>
                                        <p:attrNameLst>
                                          <p:attrName>ppt_h</p:attrName>
                                        </p:attrNameLst>
                                      </p:cBhvr>
                                      <p:tavLst>
                                        <p:tav tm="0">
                                          <p:val>
                                            <p:strVal val="0"/>
                                          </p:val>
                                        </p:tav>
                                        <p:tav tm="100000">
                                          <p:val>
                                            <p:strVal val="#ppt_h"/>
                                          </p:val>
                                        </p:tav>
                                      </p:tavLst>
                                    </p:anim>
                                  </p:childTnLst>
                                </p:cTn>
                              </p:par>
                            </p:childTnLst>
                          </p:cTn>
                        </p:par>
                        <p:par>
                          <p:cTn id="34" fill="hold">
                            <p:stCondLst>
                              <p:cond delay="900"/>
                            </p:stCondLst>
                            <p:childTnLst>
                              <p:par>
                                <p:cTn id="35" presetID="23" presetClass="entr" presetSubtype="16" fill="hold" nodeType="afterEffect">
                                  <p:stCondLst>
                                    <p:cond delay="0"/>
                                  </p:stCondLst>
                                  <p:childTnLst>
                                    <p:set>
                                      <p:cBhvr>
                                        <p:cTn id="36" dur="1" fill="hold">
                                          <p:stCondLst>
                                            <p:cond delay="0"/>
                                          </p:stCondLst>
                                        </p:cTn>
                                        <p:tgtEl>
                                          <p:spTgt spid="1062"/>
                                        </p:tgtEl>
                                        <p:attrNameLst>
                                          <p:attrName>style.visibility</p:attrName>
                                        </p:attrNameLst>
                                      </p:cBhvr>
                                      <p:to>
                                        <p:strVal val="visible"/>
                                      </p:to>
                                    </p:set>
                                    <p:anim calcmode="lin" valueType="num">
                                      <p:cBhvr additive="base">
                                        <p:cTn id="37" dur="150"/>
                                        <p:tgtEl>
                                          <p:spTgt spid="1062"/>
                                        </p:tgtEl>
                                        <p:attrNameLst>
                                          <p:attrName>ppt_w</p:attrName>
                                        </p:attrNameLst>
                                      </p:cBhvr>
                                      <p:tavLst>
                                        <p:tav tm="0">
                                          <p:val>
                                            <p:strVal val="0"/>
                                          </p:val>
                                        </p:tav>
                                        <p:tav tm="100000">
                                          <p:val>
                                            <p:strVal val="#ppt_w"/>
                                          </p:val>
                                        </p:tav>
                                      </p:tavLst>
                                    </p:anim>
                                    <p:anim calcmode="lin" valueType="num">
                                      <p:cBhvr additive="base">
                                        <p:cTn id="38" dur="150"/>
                                        <p:tgtEl>
                                          <p:spTgt spid="1062"/>
                                        </p:tgtEl>
                                        <p:attrNameLst>
                                          <p:attrName>ppt_h</p:attrName>
                                        </p:attrNameLst>
                                      </p:cBhvr>
                                      <p:tavLst>
                                        <p:tav tm="0">
                                          <p:val>
                                            <p:strVal val="0"/>
                                          </p:val>
                                        </p:tav>
                                        <p:tav tm="100000">
                                          <p:val>
                                            <p:strVal val="#ppt_h"/>
                                          </p:val>
                                        </p:tav>
                                      </p:tavLst>
                                    </p:anim>
                                  </p:childTnLst>
                                </p:cTn>
                              </p:par>
                            </p:childTnLst>
                          </p:cTn>
                        </p:par>
                        <p:par>
                          <p:cTn id="39" fill="hold">
                            <p:stCondLst>
                              <p:cond delay="1050"/>
                            </p:stCondLst>
                            <p:childTnLst>
                              <p:par>
                                <p:cTn id="40" presetID="23" presetClass="entr" presetSubtype="16" fill="hold" nodeType="afterEffect">
                                  <p:stCondLst>
                                    <p:cond delay="0"/>
                                  </p:stCondLst>
                                  <p:childTnLst>
                                    <p:set>
                                      <p:cBhvr>
                                        <p:cTn id="41" dur="1" fill="hold">
                                          <p:stCondLst>
                                            <p:cond delay="0"/>
                                          </p:stCondLst>
                                        </p:cTn>
                                        <p:tgtEl>
                                          <p:spTgt spid="1063"/>
                                        </p:tgtEl>
                                        <p:attrNameLst>
                                          <p:attrName>style.visibility</p:attrName>
                                        </p:attrNameLst>
                                      </p:cBhvr>
                                      <p:to>
                                        <p:strVal val="visible"/>
                                      </p:to>
                                    </p:set>
                                    <p:anim calcmode="lin" valueType="num">
                                      <p:cBhvr additive="base">
                                        <p:cTn id="42" dur="150"/>
                                        <p:tgtEl>
                                          <p:spTgt spid="1063"/>
                                        </p:tgtEl>
                                        <p:attrNameLst>
                                          <p:attrName>ppt_w</p:attrName>
                                        </p:attrNameLst>
                                      </p:cBhvr>
                                      <p:tavLst>
                                        <p:tav tm="0">
                                          <p:val>
                                            <p:strVal val="0"/>
                                          </p:val>
                                        </p:tav>
                                        <p:tav tm="100000">
                                          <p:val>
                                            <p:strVal val="#ppt_w"/>
                                          </p:val>
                                        </p:tav>
                                      </p:tavLst>
                                    </p:anim>
                                    <p:anim calcmode="lin" valueType="num">
                                      <p:cBhvr additive="base">
                                        <p:cTn id="43" dur="150"/>
                                        <p:tgtEl>
                                          <p:spTgt spid="1063"/>
                                        </p:tgtEl>
                                        <p:attrNameLst>
                                          <p:attrName>ppt_h</p:attrName>
                                        </p:attrNameLst>
                                      </p:cBhvr>
                                      <p:tavLst>
                                        <p:tav tm="0">
                                          <p:val>
                                            <p:strVal val="0"/>
                                          </p:val>
                                        </p:tav>
                                        <p:tav tm="100000">
                                          <p:val>
                                            <p:strVal val="#ppt_h"/>
                                          </p:val>
                                        </p:tav>
                                      </p:tavLst>
                                    </p:anim>
                                  </p:childTnLst>
                                </p:cTn>
                              </p:par>
                            </p:childTnLst>
                          </p:cTn>
                        </p:par>
                        <p:par>
                          <p:cTn id="44" fill="hold">
                            <p:stCondLst>
                              <p:cond delay="1200"/>
                            </p:stCondLst>
                            <p:childTnLst>
                              <p:par>
                                <p:cTn id="45" presetID="23" presetClass="entr" presetSubtype="16" fill="hold" nodeType="afterEffect">
                                  <p:stCondLst>
                                    <p:cond delay="0"/>
                                  </p:stCondLst>
                                  <p:childTnLst>
                                    <p:set>
                                      <p:cBhvr>
                                        <p:cTn id="46" dur="1" fill="hold">
                                          <p:stCondLst>
                                            <p:cond delay="0"/>
                                          </p:stCondLst>
                                        </p:cTn>
                                        <p:tgtEl>
                                          <p:spTgt spid="1064"/>
                                        </p:tgtEl>
                                        <p:attrNameLst>
                                          <p:attrName>style.visibility</p:attrName>
                                        </p:attrNameLst>
                                      </p:cBhvr>
                                      <p:to>
                                        <p:strVal val="visible"/>
                                      </p:to>
                                    </p:set>
                                    <p:anim calcmode="lin" valueType="num">
                                      <p:cBhvr additive="base">
                                        <p:cTn id="47" dur="150"/>
                                        <p:tgtEl>
                                          <p:spTgt spid="1064"/>
                                        </p:tgtEl>
                                        <p:attrNameLst>
                                          <p:attrName>ppt_w</p:attrName>
                                        </p:attrNameLst>
                                      </p:cBhvr>
                                      <p:tavLst>
                                        <p:tav tm="0">
                                          <p:val>
                                            <p:strVal val="0"/>
                                          </p:val>
                                        </p:tav>
                                        <p:tav tm="100000">
                                          <p:val>
                                            <p:strVal val="#ppt_w"/>
                                          </p:val>
                                        </p:tav>
                                      </p:tavLst>
                                    </p:anim>
                                    <p:anim calcmode="lin" valueType="num">
                                      <p:cBhvr additive="base">
                                        <p:cTn id="48" dur="150"/>
                                        <p:tgtEl>
                                          <p:spTgt spid="1064"/>
                                        </p:tgtEl>
                                        <p:attrNameLst>
                                          <p:attrName>ppt_h</p:attrName>
                                        </p:attrNameLst>
                                      </p:cBhvr>
                                      <p:tavLst>
                                        <p:tav tm="0">
                                          <p:val>
                                            <p:strVal val="0"/>
                                          </p:val>
                                        </p:tav>
                                        <p:tav tm="100000">
                                          <p:val>
                                            <p:strVal val="#ppt_h"/>
                                          </p:val>
                                        </p:tav>
                                      </p:tavLst>
                                    </p:anim>
                                  </p:childTnLst>
                                </p:cTn>
                              </p:par>
                            </p:childTnLst>
                          </p:cTn>
                        </p:par>
                        <p:par>
                          <p:cTn id="49" fill="hold">
                            <p:stCondLst>
                              <p:cond delay="1350"/>
                            </p:stCondLst>
                            <p:childTnLst>
                              <p:par>
                                <p:cTn id="50" presetID="23" presetClass="entr" presetSubtype="16" fill="hold" nodeType="afterEffect">
                                  <p:stCondLst>
                                    <p:cond delay="0"/>
                                  </p:stCondLst>
                                  <p:childTnLst>
                                    <p:set>
                                      <p:cBhvr>
                                        <p:cTn id="51" dur="1" fill="hold">
                                          <p:stCondLst>
                                            <p:cond delay="0"/>
                                          </p:stCondLst>
                                        </p:cTn>
                                        <p:tgtEl>
                                          <p:spTgt spid="1065"/>
                                        </p:tgtEl>
                                        <p:attrNameLst>
                                          <p:attrName>style.visibility</p:attrName>
                                        </p:attrNameLst>
                                      </p:cBhvr>
                                      <p:to>
                                        <p:strVal val="visible"/>
                                      </p:to>
                                    </p:set>
                                    <p:anim calcmode="lin" valueType="num">
                                      <p:cBhvr additive="base">
                                        <p:cTn id="52" dur="150"/>
                                        <p:tgtEl>
                                          <p:spTgt spid="1065"/>
                                        </p:tgtEl>
                                        <p:attrNameLst>
                                          <p:attrName>ppt_w</p:attrName>
                                        </p:attrNameLst>
                                      </p:cBhvr>
                                      <p:tavLst>
                                        <p:tav tm="0">
                                          <p:val>
                                            <p:strVal val="0"/>
                                          </p:val>
                                        </p:tav>
                                        <p:tav tm="100000">
                                          <p:val>
                                            <p:strVal val="#ppt_w"/>
                                          </p:val>
                                        </p:tav>
                                      </p:tavLst>
                                    </p:anim>
                                    <p:anim calcmode="lin" valueType="num">
                                      <p:cBhvr additive="base">
                                        <p:cTn id="53" dur="150"/>
                                        <p:tgtEl>
                                          <p:spTgt spid="1065"/>
                                        </p:tgtEl>
                                        <p:attrNameLst>
                                          <p:attrName>ppt_h</p:attrName>
                                        </p:attrNameLst>
                                      </p:cBhvr>
                                      <p:tavLst>
                                        <p:tav tm="0">
                                          <p:val>
                                            <p:strVal val="0"/>
                                          </p:val>
                                        </p:tav>
                                        <p:tav tm="100000">
                                          <p:val>
                                            <p:strVal val="#ppt_h"/>
                                          </p:val>
                                        </p:tav>
                                      </p:tavLst>
                                    </p:anim>
                                  </p:childTnLst>
                                </p:cTn>
                              </p:par>
                            </p:childTnLst>
                          </p:cTn>
                        </p:par>
                        <p:par>
                          <p:cTn id="54" fill="hold">
                            <p:stCondLst>
                              <p:cond delay="1500"/>
                            </p:stCondLst>
                            <p:childTnLst>
                              <p:par>
                                <p:cTn id="55" presetID="23" presetClass="entr" presetSubtype="16" fill="hold" nodeType="afterEffect">
                                  <p:stCondLst>
                                    <p:cond delay="0"/>
                                  </p:stCondLst>
                                  <p:childTnLst>
                                    <p:set>
                                      <p:cBhvr>
                                        <p:cTn id="56" dur="1" fill="hold">
                                          <p:stCondLst>
                                            <p:cond delay="0"/>
                                          </p:stCondLst>
                                        </p:cTn>
                                        <p:tgtEl>
                                          <p:spTgt spid="1066"/>
                                        </p:tgtEl>
                                        <p:attrNameLst>
                                          <p:attrName>style.visibility</p:attrName>
                                        </p:attrNameLst>
                                      </p:cBhvr>
                                      <p:to>
                                        <p:strVal val="visible"/>
                                      </p:to>
                                    </p:set>
                                    <p:anim calcmode="lin" valueType="num">
                                      <p:cBhvr additive="base">
                                        <p:cTn id="57" dur="150"/>
                                        <p:tgtEl>
                                          <p:spTgt spid="1066"/>
                                        </p:tgtEl>
                                        <p:attrNameLst>
                                          <p:attrName>ppt_w</p:attrName>
                                        </p:attrNameLst>
                                      </p:cBhvr>
                                      <p:tavLst>
                                        <p:tav tm="0">
                                          <p:val>
                                            <p:strVal val="0"/>
                                          </p:val>
                                        </p:tav>
                                        <p:tav tm="100000">
                                          <p:val>
                                            <p:strVal val="#ppt_w"/>
                                          </p:val>
                                        </p:tav>
                                      </p:tavLst>
                                    </p:anim>
                                    <p:anim calcmode="lin" valueType="num">
                                      <p:cBhvr additive="base">
                                        <p:cTn id="58" dur="150"/>
                                        <p:tgtEl>
                                          <p:spTgt spid="1066"/>
                                        </p:tgtEl>
                                        <p:attrNameLst>
                                          <p:attrName>ppt_h</p:attrName>
                                        </p:attrNameLst>
                                      </p:cBhvr>
                                      <p:tavLst>
                                        <p:tav tm="0">
                                          <p:val>
                                            <p:strVal val="0"/>
                                          </p:val>
                                        </p:tav>
                                        <p:tav tm="100000">
                                          <p:val>
                                            <p:strVal val="#ppt_h"/>
                                          </p:val>
                                        </p:tav>
                                      </p:tavLst>
                                    </p:anim>
                                  </p:childTnLst>
                                </p:cTn>
                              </p:par>
                            </p:childTnLst>
                          </p:cTn>
                        </p:par>
                        <p:par>
                          <p:cTn id="59" fill="hold">
                            <p:stCondLst>
                              <p:cond delay="1650"/>
                            </p:stCondLst>
                            <p:childTnLst>
                              <p:par>
                                <p:cTn id="60" presetID="23" presetClass="entr" presetSubtype="16" fill="hold" nodeType="afterEffect">
                                  <p:stCondLst>
                                    <p:cond delay="0"/>
                                  </p:stCondLst>
                                  <p:childTnLst>
                                    <p:set>
                                      <p:cBhvr>
                                        <p:cTn id="61" dur="1" fill="hold">
                                          <p:stCondLst>
                                            <p:cond delay="0"/>
                                          </p:stCondLst>
                                        </p:cTn>
                                        <p:tgtEl>
                                          <p:spTgt spid="1068"/>
                                        </p:tgtEl>
                                        <p:attrNameLst>
                                          <p:attrName>style.visibility</p:attrName>
                                        </p:attrNameLst>
                                      </p:cBhvr>
                                      <p:to>
                                        <p:strVal val="visible"/>
                                      </p:to>
                                    </p:set>
                                    <p:anim calcmode="lin" valueType="num">
                                      <p:cBhvr additive="base">
                                        <p:cTn id="62" dur="150"/>
                                        <p:tgtEl>
                                          <p:spTgt spid="1068"/>
                                        </p:tgtEl>
                                        <p:attrNameLst>
                                          <p:attrName>ppt_w</p:attrName>
                                        </p:attrNameLst>
                                      </p:cBhvr>
                                      <p:tavLst>
                                        <p:tav tm="0">
                                          <p:val>
                                            <p:strVal val="0"/>
                                          </p:val>
                                        </p:tav>
                                        <p:tav tm="100000">
                                          <p:val>
                                            <p:strVal val="#ppt_w"/>
                                          </p:val>
                                        </p:tav>
                                      </p:tavLst>
                                    </p:anim>
                                    <p:anim calcmode="lin" valueType="num">
                                      <p:cBhvr additive="base">
                                        <p:cTn id="63" dur="150"/>
                                        <p:tgtEl>
                                          <p:spTgt spid="1068"/>
                                        </p:tgtEl>
                                        <p:attrNameLst>
                                          <p:attrName>ppt_h</p:attrName>
                                        </p:attrNameLst>
                                      </p:cBhvr>
                                      <p:tavLst>
                                        <p:tav tm="0">
                                          <p:val>
                                            <p:strVal val="0"/>
                                          </p:val>
                                        </p:tav>
                                        <p:tav tm="100000">
                                          <p:val>
                                            <p:strVal val="#ppt_h"/>
                                          </p:val>
                                        </p:tav>
                                      </p:tavLst>
                                    </p:anim>
                                  </p:childTnLst>
                                </p:cTn>
                              </p:par>
                            </p:childTnLst>
                          </p:cTn>
                        </p:par>
                        <p:par>
                          <p:cTn id="64" fill="hold">
                            <p:stCondLst>
                              <p:cond delay="1800"/>
                            </p:stCondLst>
                            <p:childTnLst>
                              <p:par>
                                <p:cTn id="65" presetID="23" presetClass="entr" presetSubtype="16" fill="hold" nodeType="afterEffect">
                                  <p:stCondLst>
                                    <p:cond delay="0"/>
                                  </p:stCondLst>
                                  <p:childTnLst>
                                    <p:set>
                                      <p:cBhvr>
                                        <p:cTn id="66" dur="1" fill="hold">
                                          <p:stCondLst>
                                            <p:cond delay="0"/>
                                          </p:stCondLst>
                                        </p:cTn>
                                        <p:tgtEl>
                                          <p:spTgt spid="1069"/>
                                        </p:tgtEl>
                                        <p:attrNameLst>
                                          <p:attrName>style.visibility</p:attrName>
                                        </p:attrNameLst>
                                      </p:cBhvr>
                                      <p:to>
                                        <p:strVal val="visible"/>
                                      </p:to>
                                    </p:set>
                                    <p:anim calcmode="lin" valueType="num">
                                      <p:cBhvr additive="base">
                                        <p:cTn id="67" dur="150"/>
                                        <p:tgtEl>
                                          <p:spTgt spid="1069"/>
                                        </p:tgtEl>
                                        <p:attrNameLst>
                                          <p:attrName>ppt_w</p:attrName>
                                        </p:attrNameLst>
                                      </p:cBhvr>
                                      <p:tavLst>
                                        <p:tav tm="0">
                                          <p:val>
                                            <p:strVal val="0"/>
                                          </p:val>
                                        </p:tav>
                                        <p:tav tm="100000">
                                          <p:val>
                                            <p:strVal val="#ppt_w"/>
                                          </p:val>
                                        </p:tav>
                                      </p:tavLst>
                                    </p:anim>
                                    <p:anim calcmode="lin" valueType="num">
                                      <p:cBhvr additive="base">
                                        <p:cTn id="68" dur="150"/>
                                        <p:tgtEl>
                                          <p:spTgt spid="1069"/>
                                        </p:tgtEl>
                                        <p:attrNameLst>
                                          <p:attrName>ppt_h</p:attrName>
                                        </p:attrNameLst>
                                      </p:cBhvr>
                                      <p:tavLst>
                                        <p:tav tm="0">
                                          <p:val>
                                            <p:strVal val="0"/>
                                          </p:val>
                                        </p:tav>
                                        <p:tav tm="100000">
                                          <p:val>
                                            <p:strVal val="#ppt_h"/>
                                          </p:val>
                                        </p:tav>
                                      </p:tavLst>
                                    </p:anim>
                                  </p:childTnLst>
                                </p:cTn>
                              </p:par>
                            </p:childTnLst>
                          </p:cTn>
                        </p:par>
                        <p:par>
                          <p:cTn id="69" fill="hold">
                            <p:stCondLst>
                              <p:cond delay="1950"/>
                            </p:stCondLst>
                            <p:childTnLst>
                              <p:par>
                                <p:cTn id="70" presetID="23" presetClass="entr" presetSubtype="16" fill="hold" nodeType="afterEffect">
                                  <p:stCondLst>
                                    <p:cond delay="0"/>
                                  </p:stCondLst>
                                  <p:childTnLst>
                                    <p:set>
                                      <p:cBhvr>
                                        <p:cTn id="71" dur="1" fill="hold">
                                          <p:stCondLst>
                                            <p:cond delay="0"/>
                                          </p:stCondLst>
                                        </p:cTn>
                                        <p:tgtEl>
                                          <p:spTgt spid="1070"/>
                                        </p:tgtEl>
                                        <p:attrNameLst>
                                          <p:attrName>style.visibility</p:attrName>
                                        </p:attrNameLst>
                                      </p:cBhvr>
                                      <p:to>
                                        <p:strVal val="visible"/>
                                      </p:to>
                                    </p:set>
                                    <p:anim calcmode="lin" valueType="num">
                                      <p:cBhvr additive="base">
                                        <p:cTn id="72" dur="150"/>
                                        <p:tgtEl>
                                          <p:spTgt spid="1070"/>
                                        </p:tgtEl>
                                        <p:attrNameLst>
                                          <p:attrName>ppt_w</p:attrName>
                                        </p:attrNameLst>
                                      </p:cBhvr>
                                      <p:tavLst>
                                        <p:tav tm="0">
                                          <p:val>
                                            <p:strVal val="0"/>
                                          </p:val>
                                        </p:tav>
                                        <p:tav tm="100000">
                                          <p:val>
                                            <p:strVal val="#ppt_w"/>
                                          </p:val>
                                        </p:tav>
                                      </p:tavLst>
                                    </p:anim>
                                    <p:anim calcmode="lin" valueType="num">
                                      <p:cBhvr additive="base">
                                        <p:cTn id="73" dur="150"/>
                                        <p:tgtEl>
                                          <p:spTgt spid="1070"/>
                                        </p:tgtEl>
                                        <p:attrNameLst>
                                          <p:attrName>ppt_h</p:attrName>
                                        </p:attrNameLst>
                                      </p:cBhvr>
                                      <p:tavLst>
                                        <p:tav tm="0">
                                          <p:val>
                                            <p:strVal val="0"/>
                                          </p:val>
                                        </p:tav>
                                        <p:tav tm="100000">
                                          <p:val>
                                            <p:strVal val="#ppt_h"/>
                                          </p:val>
                                        </p:tav>
                                      </p:tavLst>
                                    </p:anim>
                                  </p:childTnLst>
                                </p:cTn>
                              </p:par>
                            </p:childTnLst>
                          </p:cTn>
                        </p:par>
                        <p:par>
                          <p:cTn id="74" fill="hold">
                            <p:stCondLst>
                              <p:cond delay="2100"/>
                            </p:stCondLst>
                            <p:childTnLst>
                              <p:par>
                                <p:cTn id="75" presetID="23" presetClass="entr" presetSubtype="16" fill="hold" nodeType="afterEffect">
                                  <p:stCondLst>
                                    <p:cond delay="0"/>
                                  </p:stCondLst>
                                  <p:childTnLst>
                                    <p:set>
                                      <p:cBhvr>
                                        <p:cTn id="76" dur="1" fill="hold">
                                          <p:stCondLst>
                                            <p:cond delay="0"/>
                                          </p:stCondLst>
                                        </p:cTn>
                                        <p:tgtEl>
                                          <p:spTgt spid="1071"/>
                                        </p:tgtEl>
                                        <p:attrNameLst>
                                          <p:attrName>style.visibility</p:attrName>
                                        </p:attrNameLst>
                                      </p:cBhvr>
                                      <p:to>
                                        <p:strVal val="visible"/>
                                      </p:to>
                                    </p:set>
                                    <p:anim calcmode="lin" valueType="num">
                                      <p:cBhvr additive="base">
                                        <p:cTn id="77" dur="150"/>
                                        <p:tgtEl>
                                          <p:spTgt spid="1071"/>
                                        </p:tgtEl>
                                        <p:attrNameLst>
                                          <p:attrName>ppt_w</p:attrName>
                                        </p:attrNameLst>
                                      </p:cBhvr>
                                      <p:tavLst>
                                        <p:tav tm="0">
                                          <p:val>
                                            <p:strVal val="0"/>
                                          </p:val>
                                        </p:tav>
                                        <p:tav tm="100000">
                                          <p:val>
                                            <p:strVal val="#ppt_w"/>
                                          </p:val>
                                        </p:tav>
                                      </p:tavLst>
                                    </p:anim>
                                    <p:anim calcmode="lin" valueType="num">
                                      <p:cBhvr additive="base">
                                        <p:cTn id="78" dur="150"/>
                                        <p:tgtEl>
                                          <p:spTgt spid="107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Shape 1081"/>
          <p:cNvSpPr/>
          <p:nvPr/>
        </p:nvSpPr>
        <p:spPr>
          <a:xfrm>
            <a:off x="536714" y="267128"/>
            <a:ext cx="3616580" cy="4267025"/>
          </a:xfrm>
          <a:prstGeom prst="roundRect">
            <a:avLst>
              <a:gd name="adj" fmla="val 4171"/>
            </a:avLst>
          </a:prstGeom>
          <a:gradFill>
            <a:gsLst>
              <a:gs pos="0">
                <a:srgbClr val="DDDDDD">
                  <a:alpha val="73725"/>
                </a:srgbClr>
              </a:gs>
              <a:gs pos="100000">
                <a:srgbClr val="FFFFFF">
                  <a:alpha val="73725"/>
                </a:srgbClr>
              </a:gs>
            </a:gsLst>
            <a:lin ang="20987188" scaled="0"/>
          </a:gradFill>
          <a:ln>
            <a:noFill/>
          </a:ln>
        </p:spPr>
        <p:txBody>
          <a:bodyPr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a:buNone/>
            </a:pPr>
            <a:endParaRPr sz="1800" b="0" i="0" u="none" strike="noStrike" cap="none">
              <a:solidFill>
                <a:srgbClr val="FFFFFF"/>
              </a:solidFill>
              <a:latin typeface="Helvetica Neue"/>
              <a:ea typeface="Helvetica Neue"/>
              <a:cs typeface="Helvetica Neue"/>
              <a:sym typeface="Helvetica Neue"/>
            </a:endParaRPr>
          </a:p>
        </p:txBody>
      </p:sp>
      <p:pic>
        <p:nvPicPr>
          <p:cNvPr id="1082" name="Shape 1082"/>
          <p:cNvPicPr preferRelativeResize="0"/>
          <p:nvPr/>
        </p:nvPicPr>
        <p:blipFill rotWithShape="1">
          <a:blip r:embed="rId3">
            <a:alphaModFix/>
          </a:blip>
          <a:srcRect/>
          <a:stretch/>
        </p:blipFill>
        <p:spPr>
          <a:xfrm>
            <a:off x="5679146" y="2819039"/>
            <a:ext cx="1082121" cy="310314"/>
          </a:xfrm>
          <a:prstGeom prst="rect">
            <a:avLst/>
          </a:prstGeom>
          <a:noFill/>
          <a:ln>
            <a:noFill/>
          </a:ln>
        </p:spPr>
      </p:pic>
      <p:pic>
        <p:nvPicPr>
          <p:cNvPr id="1083" name="Shape 1083"/>
          <p:cNvPicPr preferRelativeResize="0"/>
          <p:nvPr/>
        </p:nvPicPr>
        <p:blipFill rotWithShape="1">
          <a:blip r:embed="rId4">
            <a:alphaModFix/>
          </a:blip>
          <a:srcRect/>
          <a:stretch/>
        </p:blipFill>
        <p:spPr>
          <a:xfrm>
            <a:off x="5538714" y="2342123"/>
            <a:ext cx="1272458" cy="336121"/>
          </a:xfrm>
          <a:prstGeom prst="rect">
            <a:avLst/>
          </a:prstGeom>
          <a:noFill/>
          <a:ln>
            <a:noFill/>
          </a:ln>
        </p:spPr>
      </p:pic>
      <p:pic>
        <p:nvPicPr>
          <p:cNvPr id="1084" name="Shape 1084"/>
          <p:cNvPicPr preferRelativeResize="0"/>
          <p:nvPr/>
        </p:nvPicPr>
        <p:blipFill rotWithShape="1">
          <a:blip r:embed="rId5">
            <a:alphaModFix/>
          </a:blip>
          <a:srcRect/>
          <a:stretch/>
        </p:blipFill>
        <p:spPr>
          <a:xfrm>
            <a:off x="4171673" y="2372640"/>
            <a:ext cx="1260564" cy="339382"/>
          </a:xfrm>
          <a:prstGeom prst="rect">
            <a:avLst/>
          </a:prstGeom>
          <a:noFill/>
          <a:ln>
            <a:noFill/>
          </a:ln>
        </p:spPr>
      </p:pic>
      <p:pic>
        <p:nvPicPr>
          <p:cNvPr id="1085" name="Shape 1085"/>
          <p:cNvPicPr preferRelativeResize="0"/>
          <p:nvPr/>
        </p:nvPicPr>
        <p:blipFill rotWithShape="1">
          <a:blip r:embed="rId6">
            <a:alphaModFix/>
          </a:blip>
          <a:srcRect/>
          <a:stretch/>
        </p:blipFill>
        <p:spPr>
          <a:xfrm>
            <a:off x="4238689" y="1456955"/>
            <a:ext cx="1117967" cy="336121"/>
          </a:xfrm>
          <a:prstGeom prst="rect">
            <a:avLst/>
          </a:prstGeom>
          <a:noFill/>
          <a:ln>
            <a:noFill/>
          </a:ln>
        </p:spPr>
      </p:pic>
      <p:sp>
        <p:nvSpPr>
          <p:cNvPr id="1086" name="Shape 1086"/>
          <p:cNvSpPr txBox="1">
            <a:spLocks noGrp="1"/>
          </p:cNvSpPr>
          <p:nvPr>
            <p:ph type="sldNum" idx="12"/>
          </p:nvPr>
        </p:nvSpPr>
        <p:spPr>
          <a:xfrm>
            <a:off x="8553450" y="5021494"/>
            <a:ext cx="533399" cy="127000"/>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808080"/>
              </a:buClr>
              <a:buSzPct val="25000"/>
              <a:buFont typeface="Arial"/>
              <a:buNone/>
            </a:pPr>
            <a:fld id="{00000000-1234-1234-1234-123412341234}" type="slidenum">
              <a:rPr lang="en-US" sz="800" b="0" i="0" u="none" strike="noStrike" cap="none">
                <a:solidFill>
                  <a:srgbClr val="808080"/>
                </a:solidFill>
                <a:latin typeface="Arial"/>
                <a:ea typeface="Arial"/>
                <a:cs typeface="Arial"/>
                <a:sym typeface="Arial"/>
              </a:rPr>
              <a:t>53</a:t>
            </a:fld>
            <a:endParaRPr lang="en-US" sz="800" b="0" i="0" u="none" strike="noStrike" cap="none">
              <a:solidFill>
                <a:srgbClr val="808080"/>
              </a:solidFill>
              <a:latin typeface="Arial"/>
              <a:ea typeface="Arial"/>
              <a:cs typeface="Arial"/>
              <a:sym typeface="Arial"/>
            </a:endParaRPr>
          </a:p>
        </p:txBody>
      </p:sp>
      <p:pic>
        <p:nvPicPr>
          <p:cNvPr id="1087" name="Shape 1087"/>
          <p:cNvPicPr preferRelativeResize="0"/>
          <p:nvPr/>
        </p:nvPicPr>
        <p:blipFill rotWithShape="1">
          <a:blip r:embed="rId7">
            <a:alphaModFix/>
          </a:blip>
          <a:srcRect/>
          <a:stretch/>
        </p:blipFill>
        <p:spPr>
          <a:xfrm>
            <a:off x="4140625" y="288340"/>
            <a:ext cx="4021751" cy="1009148"/>
          </a:xfrm>
          <a:prstGeom prst="rect">
            <a:avLst/>
          </a:prstGeom>
          <a:noFill/>
          <a:ln>
            <a:noFill/>
          </a:ln>
        </p:spPr>
      </p:pic>
      <p:sp>
        <p:nvSpPr>
          <p:cNvPr id="1088" name="Shape 1088"/>
          <p:cNvSpPr/>
          <p:nvPr/>
        </p:nvSpPr>
        <p:spPr>
          <a:xfrm>
            <a:off x="4156480" y="4064680"/>
            <a:ext cx="4021749" cy="456772"/>
          </a:xfrm>
          <a:prstGeom prst="roundRect">
            <a:avLst>
              <a:gd name="adj" fmla="val 11122"/>
            </a:avLst>
          </a:prstGeom>
          <a:solidFill>
            <a:srgbClr val="5E5E5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800" b="0" i="0" u="none" strike="noStrike" cap="none">
                <a:solidFill>
                  <a:srgbClr val="FFFFFF"/>
                </a:solidFill>
                <a:latin typeface="Arial"/>
                <a:ea typeface="Arial"/>
                <a:cs typeface="Arial"/>
                <a:sym typeface="Arial"/>
              </a:rPr>
              <a:t>  </a:t>
            </a:r>
            <a:r>
              <a:rPr lang="en-US" sz="1400" b="0" i="0" u="none" strike="noStrike" cap="none">
                <a:solidFill>
                  <a:srgbClr val="FFFFFF"/>
                </a:solidFill>
                <a:latin typeface="Arial"/>
                <a:ea typeface="Arial"/>
                <a:cs typeface="Arial"/>
                <a:sym typeface="Arial"/>
              </a:rPr>
              <a:t>IaaS</a:t>
            </a:r>
          </a:p>
        </p:txBody>
      </p:sp>
      <p:grpSp>
        <p:nvGrpSpPr>
          <p:cNvPr id="1089" name="Shape 1089"/>
          <p:cNvGrpSpPr/>
          <p:nvPr/>
        </p:nvGrpSpPr>
        <p:grpSpPr>
          <a:xfrm>
            <a:off x="4757039" y="4109648"/>
            <a:ext cx="3366050" cy="320518"/>
            <a:chOff x="0" y="0"/>
            <a:chExt cx="3366050" cy="320517"/>
          </a:xfrm>
        </p:grpSpPr>
        <p:pic>
          <p:nvPicPr>
            <p:cNvPr id="1090" name="Shape 1090"/>
            <p:cNvPicPr preferRelativeResize="0"/>
            <p:nvPr/>
          </p:nvPicPr>
          <p:blipFill rotWithShape="1">
            <a:blip r:embed="rId8">
              <a:alphaModFix/>
            </a:blip>
            <a:srcRect/>
            <a:stretch/>
          </p:blipFill>
          <p:spPr>
            <a:xfrm>
              <a:off x="0" y="984"/>
              <a:ext cx="318548" cy="318548"/>
            </a:xfrm>
            <a:prstGeom prst="rect">
              <a:avLst/>
            </a:prstGeom>
            <a:noFill/>
            <a:ln>
              <a:noFill/>
            </a:ln>
          </p:spPr>
        </p:pic>
        <p:pic>
          <p:nvPicPr>
            <p:cNvPr id="1091" name="Shape 1091"/>
            <p:cNvPicPr preferRelativeResize="0"/>
            <p:nvPr/>
          </p:nvPicPr>
          <p:blipFill rotWithShape="1">
            <a:blip r:embed="rId9">
              <a:alphaModFix/>
            </a:blip>
            <a:srcRect/>
            <a:stretch/>
          </p:blipFill>
          <p:spPr>
            <a:xfrm>
              <a:off x="478716" y="0"/>
              <a:ext cx="319533" cy="319532"/>
            </a:xfrm>
            <a:prstGeom prst="rect">
              <a:avLst/>
            </a:prstGeom>
            <a:noFill/>
            <a:ln>
              <a:noFill/>
            </a:ln>
          </p:spPr>
        </p:pic>
        <p:pic>
          <p:nvPicPr>
            <p:cNvPr id="1092" name="Shape 1092"/>
            <p:cNvPicPr preferRelativeResize="0"/>
            <p:nvPr/>
          </p:nvPicPr>
          <p:blipFill rotWithShape="1">
            <a:blip r:embed="rId10">
              <a:alphaModFix/>
            </a:blip>
            <a:srcRect/>
            <a:stretch/>
          </p:blipFill>
          <p:spPr>
            <a:xfrm>
              <a:off x="958420" y="492"/>
              <a:ext cx="865944" cy="319533"/>
            </a:xfrm>
            <a:prstGeom prst="rect">
              <a:avLst/>
            </a:prstGeom>
            <a:noFill/>
            <a:ln>
              <a:noFill/>
            </a:ln>
          </p:spPr>
        </p:pic>
        <p:pic>
          <p:nvPicPr>
            <p:cNvPr id="1093" name="Shape 1093"/>
            <p:cNvPicPr preferRelativeResize="0"/>
            <p:nvPr/>
          </p:nvPicPr>
          <p:blipFill/>
          <p:spPr>
            <a:xfrm>
              <a:off x="1984532" y="984"/>
              <a:ext cx="319533" cy="319533"/>
            </a:xfrm>
            <a:prstGeom prst="rect">
              <a:avLst/>
            </a:prstGeom>
            <a:solidFill>
              <a:srgbClr val="FFFFFF"/>
            </a:solidFill>
            <a:ln>
              <a:noFill/>
            </a:ln>
          </p:spPr>
        </p:pic>
        <p:pic>
          <p:nvPicPr>
            <p:cNvPr id="1094" name="Shape 1094"/>
            <p:cNvPicPr preferRelativeResize="0"/>
            <p:nvPr/>
          </p:nvPicPr>
          <p:blipFill rotWithShape="1">
            <a:blip r:embed="rId11">
              <a:alphaModFix/>
            </a:blip>
            <a:srcRect l="29202" t="14258" r="29202" b="28295"/>
            <a:stretch/>
          </p:blipFill>
          <p:spPr>
            <a:xfrm>
              <a:off x="2464233" y="984"/>
              <a:ext cx="347033" cy="319533"/>
            </a:xfrm>
            <a:prstGeom prst="rect">
              <a:avLst/>
            </a:prstGeom>
            <a:noFill/>
            <a:ln>
              <a:noFill/>
            </a:ln>
          </p:spPr>
        </p:pic>
        <p:pic>
          <p:nvPicPr>
            <p:cNvPr id="1095" name="Shape 1095"/>
            <p:cNvPicPr preferRelativeResize="0"/>
            <p:nvPr/>
          </p:nvPicPr>
          <p:blipFill rotWithShape="1">
            <a:blip r:embed="rId12">
              <a:alphaModFix/>
            </a:blip>
            <a:srcRect/>
            <a:stretch/>
          </p:blipFill>
          <p:spPr>
            <a:xfrm>
              <a:off x="2971332" y="0"/>
              <a:ext cx="394717" cy="319532"/>
            </a:xfrm>
            <a:prstGeom prst="rect">
              <a:avLst/>
            </a:prstGeom>
            <a:noFill/>
            <a:ln>
              <a:noFill/>
            </a:ln>
          </p:spPr>
        </p:pic>
      </p:grpSp>
      <p:sp>
        <p:nvSpPr>
          <p:cNvPr id="1096" name="Shape 1096"/>
          <p:cNvSpPr/>
          <p:nvPr/>
        </p:nvSpPr>
        <p:spPr>
          <a:xfrm>
            <a:off x="4153048" y="3676278"/>
            <a:ext cx="2015390" cy="320518"/>
          </a:xfrm>
          <a:prstGeom prst="roundRect">
            <a:avLst>
              <a:gd name="adj" fmla="val 1307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600" b="0" i="0" u="none" strike="noStrike" cap="none">
                <a:solidFill>
                  <a:srgbClr val="FFFFFF"/>
                </a:solidFill>
                <a:latin typeface="Arial"/>
                <a:ea typeface="Arial"/>
                <a:cs typeface="Arial"/>
                <a:sym typeface="Arial"/>
              </a:rPr>
              <a:t>        BOSH Director</a:t>
            </a:r>
          </a:p>
        </p:txBody>
      </p:sp>
      <p:sp>
        <p:nvSpPr>
          <p:cNvPr id="1097" name="Shape 1097"/>
          <p:cNvSpPr/>
          <p:nvPr/>
        </p:nvSpPr>
        <p:spPr>
          <a:xfrm>
            <a:off x="6244391" y="3676278"/>
            <a:ext cx="1933426" cy="320518"/>
          </a:xfrm>
          <a:prstGeom prst="roundRect">
            <a:avLst>
              <a:gd name="adj" fmla="val 13079"/>
            </a:avLst>
          </a:prstGeom>
          <a:solidFill>
            <a:srgbClr val="28746E"/>
          </a:solidFill>
          <a:ln>
            <a:noFill/>
          </a:ln>
        </p:spPr>
        <p:txBody>
          <a:bodyPr lIns="0" tIns="0" rIns="0" bIns="0" anchor="ctr" anchorCtr="0">
            <a:noAutofit/>
          </a:bodyPr>
          <a:lstStyle/>
          <a:p>
            <a:pPr marL="0" marR="0" lvl="0" indent="0" algn="l" rtl="0">
              <a:lnSpc>
                <a:spcPct val="100000"/>
              </a:lnSpc>
              <a:spcBef>
                <a:spcPts val="0"/>
              </a:spcBef>
              <a:spcAft>
                <a:spcPts val="0"/>
              </a:spcAft>
              <a:buClr>
                <a:srgbClr val="FFFFFF"/>
              </a:buClr>
              <a:buSzPct val="25000"/>
              <a:buFont typeface="Arial"/>
              <a:buNone/>
            </a:pPr>
            <a:r>
              <a:rPr lang="en-US" sz="1400" b="0" i="0" u="none" strike="noStrike" cap="none">
                <a:solidFill>
                  <a:srgbClr val="FFFFFF"/>
                </a:solidFill>
                <a:latin typeface="Arial"/>
                <a:ea typeface="Arial"/>
                <a:cs typeface="Arial"/>
                <a:sym typeface="Arial"/>
              </a:rPr>
              <a:t>        BOSH Agent</a:t>
            </a:r>
          </a:p>
        </p:txBody>
      </p:sp>
      <p:pic>
        <p:nvPicPr>
          <p:cNvPr id="1098" name="Shape 1098"/>
          <p:cNvPicPr preferRelativeResize="0"/>
          <p:nvPr/>
        </p:nvPicPr>
        <p:blipFill rotWithShape="1">
          <a:blip r:embed="rId13">
            <a:alphaModFix/>
          </a:blip>
          <a:srcRect/>
          <a:stretch/>
        </p:blipFill>
        <p:spPr>
          <a:xfrm>
            <a:off x="4112432" y="1394013"/>
            <a:ext cx="1353644" cy="449306"/>
          </a:xfrm>
          <a:prstGeom prst="rect">
            <a:avLst/>
          </a:prstGeom>
          <a:noFill/>
          <a:ln>
            <a:noFill/>
          </a:ln>
        </p:spPr>
      </p:pic>
      <p:pic>
        <p:nvPicPr>
          <p:cNvPr id="1099" name="Shape 1099"/>
          <p:cNvPicPr preferRelativeResize="0"/>
          <p:nvPr/>
        </p:nvPicPr>
        <p:blipFill rotWithShape="1">
          <a:blip r:embed="rId14">
            <a:alphaModFix/>
          </a:blip>
          <a:srcRect/>
          <a:stretch/>
        </p:blipFill>
        <p:spPr>
          <a:xfrm>
            <a:off x="6899595" y="1460809"/>
            <a:ext cx="1220472" cy="296690"/>
          </a:xfrm>
          <a:prstGeom prst="rect">
            <a:avLst/>
          </a:prstGeom>
          <a:noFill/>
          <a:ln>
            <a:noFill/>
          </a:ln>
        </p:spPr>
      </p:pic>
      <p:pic>
        <p:nvPicPr>
          <p:cNvPr id="1100" name="Shape 1100"/>
          <p:cNvPicPr preferRelativeResize="0"/>
          <p:nvPr/>
        </p:nvPicPr>
        <p:blipFill rotWithShape="1">
          <a:blip r:embed="rId15">
            <a:alphaModFix/>
          </a:blip>
          <a:srcRect/>
          <a:stretch/>
        </p:blipFill>
        <p:spPr>
          <a:xfrm>
            <a:off x="5596301" y="1466645"/>
            <a:ext cx="1129096" cy="320518"/>
          </a:xfrm>
          <a:prstGeom prst="rect">
            <a:avLst/>
          </a:prstGeom>
          <a:noFill/>
          <a:ln>
            <a:noFill/>
          </a:ln>
        </p:spPr>
      </p:pic>
      <p:pic>
        <p:nvPicPr>
          <p:cNvPr id="1101" name="Shape 1101"/>
          <p:cNvPicPr preferRelativeResize="0"/>
          <p:nvPr/>
        </p:nvPicPr>
        <p:blipFill rotWithShape="1">
          <a:blip r:embed="rId16">
            <a:alphaModFix/>
          </a:blip>
          <a:srcRect/>
          <a:stretch/>
        </p:blipFill>
        <p:spPr>
          <a:xfrm>
            <a:off x="5487378" y="1381313"/>
            <a:ext cx="1349731" cy="449306"/>
          </a:xfrm>
          <a:prstGeom prst="rect">
            <a:avLst/>
          </a:prstGeom>
          <a:noFill/>
          <a:ln>
            <a:noFill/>
          </a:ln>
        </p:spPr>
      </p:pic>
      <p:pic>
        <p:nvPicPr>
          <p:cNvPr id="1102" name="Shape 1102"/>
          <p:cNvPicPr preferRelativeResize="0"/>
          <p:nvPr/>
        </p:nvPicPr>
        <p:blipFill rotWithShape="1">
          <a:blip r:embed="rId13">
            <a:alphaModFix/>
          </a:blip>
          <a:srcRect/>
          <a:stretch/>
        </p:blipFill>
        <p:spPr>
          <a:xfrm>
            <a:off x="6833009" y="1394013"/>
            <a:ext cx="1353644" cy="449306"/>
          </a:xfrm>
          <a:prstGeom prst="rect">
            <a:avLst/>
          </a:prstGeom>
          <a:noFill/>
          <a:ln>
            <a:noFill/>
          </a:ln>
        </p:spPr>
      </p:pic>
      <p:pic>
        <p:nvPicPr>
          <p:cNvPr id="1103" name="Shape 1103"/>
          <p:cNvPicPr preferRelativeResize="0"/>
          <p:nvPr/>
        </p:nvPicPr>
        <p:blipFill rotWithShape="1">
          <a:blip r:embed="rId17">
            <a:alphaModFix/>
          </a:blip>
          <a:srcRect/>
          <a:stretch/>
        </p:blipFill>
        <p:spPr>
          <a:xfrm>
            <a:off x="4180535" y="1901644"/>
            <a:ext cx="1217440" cy="338578"/>
          </a:xfrm>
          <a:prstGeom prst="rect">
            <a:avLst/>
          </a:prstGeom>
          <a:noFill/>
          <a:ln>
            <a:noFill/>
          </a:ln>
        </p:spPr>
      </p:pic>
      <p:pic>
        <p:nvPicPr>
          <p:cNvPr id="1104" name="Shape 1104"/>
          <p:cNvPicPr preferRelativeResize="0"/>
          <p:nvPr/>
        </p:nvPicPr>
        <p:blipFill rotWithShape="1">
          <a:blip r:embed="rId13">
            <a:alphaModFix/>
          </a:blip>
          <a:srcRect/>
          <a:stretch/>
        </p:blipFill>
        <p:spPr>
          <a:xfrm>
            <a:off x="4112432" y="1846281"/>
            <a:ext cx="1353644" cy="449306"/>
          </a:xfrm>
          <a:prstGeom prst="rect">
            <a:avLst/>
          </a:prstGeom>
          <a:noFill/>
          <a:ln>
            <a:noFill/>
          </a:ln>
        </p:spPr>
      </p:pic>
      <p:pic>
        <p:nvPicPr>
          <p:cNvPr id="1105" name="Shape 1105"/>
          <p:cNvPicPr preferRelativeResize="0"/>
          <p:nvPr/>
        </p:nvPicPr>
        <p:blipFill rotWithShape="1">
          <a:blip r:embed="rId18">
            <a:alphaModFix/>
          </a:blip>
          <a:srcRect/>
          <a:stretch/>
        </p:blipFill>
        <p:spPr>
          <a:xfrm>
            <a:off x="5515369" y="1946630"/>
            <a:ext cx="1268347" cy="296690"/>
          </a:xfrm>
          <a:prstGeom prst="rect">
            <a:avLst/>
          </a:prstGeom>
          <a:noFill/>
          <a:ln>
            <a:noFill/>
          </a:ln>
        </p:spPr>
      </p:pic>
      <p:pic>
        <p:nvPicPr>
          <p:cNvPr id="1106" name="Shape 1106"/>
          <p:cNvPicPr preferRelativeResize="0"/>
          <p:nvPr/>
        </p:nvPicPr>
        <p:blipFill rotWithShape="1">
          <a:blip r:embed="rId13">
            <a:alphaModFix/>
          </a:blip>
          <a:srcRect/>
          <a:stretch/>
        </p:blipFill>
        <p:spPr>
          <a:xfrm>
            <a:off x="5474678" y="1846281"/>
            <a:ext cx="1353644" cy="449306"/>
          </a:xfrm>
          <a:prstGeom prst="rect">
            <a:avLst/>
          </a:prstGeom>
          <a:noFill/>
          <a:ln>
            <a:noFill/>
          </a:ln>
        </p:spPr>
      </p:pic>
      <p:pic>
        <p:nvPicPr>
          <p:cNvPr id="1107" name="Shape 1107"/>
          <p:cNvPicPr preferRelativeResize="0"/>
          <p:nvPr/>
        </p:nvPicPr>
        <p:blipFill rotWithShape="1">
          <a:blip r:embed="rId19">
            <a:alphaModFix/>
          </a:blip>
          <a:srcRect/>
          <a:stretch/>
        </p:blipFill>
        <p:spPr>
          <a:xfrm>
            <a:off x="6875711" y="1910616"/>
            <a:ext cx="1397365" cy="356017"/>
          </a:xfrm>
          <a:prstGeom prst="rect">
            <a:avLst/>
          </a:prstGeom>
          <a:noFill/>
          <a:ln>
            <a:noFill/>
          </a:ln>
        </p:spPr>
      </p:pic>
      <p:pic>
        <p:nvPicPr>
          <p:cNvPr id="1108" name="Shape 1108"/>
          <p:cNvPicPr preferRelativeResize="0"/>
          <p:nvPr/>
        </p:nvPicPr>
        <p:blipFill rotWithShape="1">
          <a:blip r:embed="rId13">
            <a:alphaModFix/>
          </a:blip>
          <a:srcRect/>
          <a:stretch/>
        </p:blipFill>
        <p:spPr>
          <a:xfrm>
            <a:off x="6833009" y="1847861"/>
            <a:ext cx="1353644" cy="449305"/>
          </a:xfrm>
          <a:prstGeom prst="rect">
            <a:avLst/>
          </a:prstGeom>
          <a:noFill/>
          <a:ln>
            <a:noFill/>
          </a:ln>
        </p:spPr>
      </p:pic>
      <p:pic>
        <p:nvPicPr>
          <p:cNvPr id="1109" name="Shape 1109"/>
          <p:cNvPicPr preferRelativeResize="0"/>
          <p:nvPr/>
        </p:nvPicPr>
        <p:blipFill rotWithShape="1">
          <a:blip r:embed="rId13">
            <a:alphaModFix/>
          </a:blip>
          <a:srcRect/>
          <a:stretch/>
        </p:blipFill>
        <p:spPr>
          <a:xfrm>
            <a:off x="4112432" y="2307518"/>
            <a:ext cx="1353644" cy="449306"/>
          </a:xfrm>
          <a:prstGeom prst="rect">
            <a:avLst/>
          </a:prstGeom>
          <a:noFill/>
          <a:ln>
            <a:noFill/>
          </a:ln>
        </p:spPr>
      </p:pic>
      <p:pic>
        <p:nvPicPr>
          <p:cNvPr id="1110" name="Shape 1110"/>
          <p:cNvPicPr preferRelativeResize="0"/>
          <p:nvPr/>
        </p:nvPicPr>
        <p:blipFill rotWithShape="1">
          <a:blip r:embed="rId13">
            <a:alphaModFix/>
          </a:blip>
          <a:srcRect/>
          <a:stretch/>
        </p:blipFill>
        <p:spPr>
          <a:xfrm>
            <a:off x="5478453" y="2295622"/>
            <a:ext cx="1353644" cy="449306"/>
          </a:xfrm>
          <a:prstGeom prst="rect">
            <a:avLst/>
          </a:prstGeom>
          <a:noFill/>
          <a:ln>
            <a:noFill/>
          </a:ln>
        </p:spPr>
      </p:pic>
      <p:pic>
        <p:nvPicPr>
          <p:cNvPr id="1111" name="Shape 1111"/>
          <p:cNvPicPr preferRelativeResize="0"/>
          <p:nvPr/>
        </p:nvPicPr>
        <p:blipFill rotWithShape="1">
          <a:blip r:embed="rId13">
            <a:alphaModFix/>
          </a:blip>
          <a:srcRect/>
          <a:stretch/>
        </p:blipFill>
        <p:spPr>
          <a:xfrm>
            <a:off x="6833009" y="2287791"/>
            <a:ext cx="1353644" cy="449306"/>
          </a:xfrm>
          <a:prstGeom prst="rect">
            <a:avLst/>
          </a:prstGeom>
          <a:noFill/>
          <a:ln>
            <a:noFill/>
          </a:ln>
        </p:spPr>
      </p:pic>
      <p:pic>
        <p:nvPicPr>
          <p:cNvPr id="1112" name="Shape 1112"/>
          <p:cNvPicPr preferRelativeResize="0"/>
          <p:nvPr/>
        </p:nvPicPr>
        <p:blipFill rotWithShape="1">
          <a:blip r:embed="rId13">
            <a:alphaModFix/>
          </a:blip>
          <a:srcRect/>
          <a:stretch/>
        </p:blipFill>
        <p:spPr>
          <a:xfrm>
            <a:off x="4125132" y="2750975"/>
            <a:ext cx="1353644" cy="449305"/>
          </a:xfrm>
          <a:prstGeom prst="rect">
            <a:avLst/>
          </a:prstGeom>
          <a:noFill/>
          <a:ln>
            <a:noFill/>
          </a:ln>
        </p:spPr>
      </p:pic>
      <p:pic>
        <p:nvPicPr>
          <p:cNvPr id="1113" name="Shape 1113"/>
          <p:cNvPicPr preferRelativeResize="0"/>
          <p:nvPr/>
        </p:nvPicPr>
        <p:blipFill rotWithShape="1">
          <a:blip r:embed="rId13">
            <a:alphaModFix/>
          </a:blip>
          <a:srcRect/>
          <a:stretch/>
        </p:blipFill>
        <p:spPr>
          <a:xfrm>
            <a:off x="5494071" y="2750975"/>
            <a:ext cx="1353644" cy="449305"/>
          </a:xfrm>
          <a:prstGeom prst="rect">
            <a:avLst/>
          </a:prstGeom>
          <a:noFill/>
          <a:ln>
            <a:noFill/>
          </a:ln>
        </p:spPr>
      </p:pic>
      <p:pic>
        <p:nvPicPr>
          <p:cNvPr id="1114" name="Shape 1114"/>
          <p:cNvPicPr preferRelativeResize="0"/>
          <p:nvPr/>
        </p:nvPicPr>
        <p:blipFill rotWithShape="1">
          <a:blip r:embed="rId20">
            <a:alphaModFix/>
          </a:blip>
          <a:srcRect/>
          <a:stretch/>
        </p:blipFill>
        <p:spPr>
          <a:xfrm>
            <a:off x="6899595" y="2840047"/>
            <a:ext cx="1236583" cy="253103"/>
          </a:xfrm>
          <a:prstGeom prst="rect">
            <a:avLst/>
          </a:prstGeom>
          <a:noFill/>
          <a:ln>
            <a:noFill/>
          </a:ln>
        </p:spPr>
      </p:pic>
      <p:pic>
        <p:nvPicPr>
          <p:cNvPr id="1115" name="Shape 1115"/>
          <p:cNvPicPr preferRelativeResize="0"/>
          <p:nvPr/>
        </p:nvPicPr>
        <p:blipFill rotWithShape="1">
          <a:blip r:embed="rId13">
            <a:alphaModFix/>
          </a:blip>
          <a:srcRect/>
          <a:stretch/>
        </p:blipFill>
        <p:spPr>
          <a:xfrm>
            <a:off x="6833009" y="2747883"/>
            <a:ext cx="1353644" cy="449306"/>
          </a:xfrm>
          <a:prstGeom prst="rect">
            <a:avLst/>
          </a:prstGeom>
          <a:noFill/>
          <a:ln>
            <a:noFill/>
          </a:ln>
        </p:spPr>
      </p:pic>
      <p:pic>
        <p:nvPicPr>
          <p:cNvPr id="1116" name="Shape 1116"/>
          <p:cNvPicPr preferRelativeResize="0"/>
          <p:nvPr/>
        </p:nvPicPr>
        <p:blipFill rotWithShape="1">
          <a:blip r:embed="rId13">
            <a:alphaModFix/>
          </a:blip>
          <a:srcRect/>
          <a:stretch/>
        </p:blipFill>
        <p:spPr>
          <a:xfrm>
            <a:off x="4125132" y="3197189"/>
            <a:ext cx="1353644" cy="449306"/>
          </a:xfrm>
          <a:prstGeom prst="rect">
            <a:avLst/>
          </a:prstGeom>
          <a:noFill/>
          <a:ln>
            <a:noFill/>
          </a:ln>
        </p:spPr>
      </p:pic>
      <p:pic>
        <p:nvPicPr>
          <p:cNvPr id="1117" name="Shape 1117"/>
          <p:cNvPicPr preferRelativeResize="0"/>
          <p:nvPr/>
        </p:nvPicPr>
        <p:blipFill rotWithShape="1">
          <a:blip r:embed="rId13">
            <a:alphaModFix/>
          </a:blip>
          <a:srcRect/>
          <a:stretch/>
        </p:blipFill>
        <p:spPr>
          <a:xfrm>
            <a:off x="5479071" y="3194150"/>
            <a:ext cx="1353644" cy="449305"/>
          </a:xfrm>
          <a:prstGeom prst="rect">
            <a:avLst/>
          </a:prstGeom>
          <a:noFill/>
          <a:ln>
            <a:noFill/>
          </a:ln>
        </p:spPr>
      </p:pic>
      <p:pic>
        <p:nvPicPr>
          <p:cNvPr id="1118" name="Shape 1118"/>
          <p:cNvPicPr preferRelativeResize="0"/>
          <p:nvPr/>
        </p:nvPicPr>
        <p:blipFill rotWithShape="1">
          <a:blip r:embed="rId13">
            <a:alphaModFix/>
          </a:blip>
          <a:srcRect/>
          <a:stretch/>
        </p:blipFill>
        <p:spPr>
          <a:xfrm>
            <a:off x="6841064" y="3186183"/>
            <a:ext cx="1353644" cy="449306"/>
          </a:xfrm>
          <a:prstGeom prst="rect">
            <a:avLst/>
          </a:prstGeom>
          <a:noFill/>
          <a:ln>
            <a:noFill/>
          </a:ln>
        </p:spPr>
      </p:pic>
      <p:pic>
        <p:nvPicPr>
          <p:cNvPr id="1119" name="Shape 1119"/>
          <p:cNvPicPr preferRelativeResize="0"/>
          <p:nvPr/>
        </p:nvPicPr>
        <p:blipFill rotWithShape="1">
          <a:blip r:embed="rId21">
            <a:alphaModFix/>
          </a:blip>
          <a:srcRect/>
          <a:stretch/>
        </p:blipFill>
        <p:spPr>
          <a:xfrm>
            <a:off x="6927897" y="3321407"/>
            <a:ext cx="1179979" cy="188219"/>
          </a:xfrm>
          <a:prstGeom prst="rect">
            <a:avLst/>
          </a:prstGeom>
          <a:noFill/>
          <a:ln>
            <a:noFill/>
          </a:ln>
        </p:spPr>
      </p:pic>
      <p:sp>
        <p:nvSpPr>
          <p:cNvPr id="1120" name="Shape 1120"/>
          <p:cNvSpPr/>
          <p:nvPr/>
        </p:nvSpPr>
        <p:spPr>
          <a:xfrm>
            <a:off x="5687014" y="3253100"/>
            <a:ext cx="999900" cy="341702"/>
          </a:xfrm>
          <a:prstGeom prst="rect">
            <a:avLst/>
          </a:prstGeom>
          <a:no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Mobile Services</a:t>
            </a:r>
          </a:p>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for Pivotal CF</a:t>
            </a:r>
          </a:p>
        </p:txBody>
      </p:sp>
      <p:sp>
        <p:nvSpPr>
          <p:cNvPr id="1121" name="Shape 1121"/>
          <p:cNvSpPr/>
          <p:nvPr/>
        </p:nvSpPr>
        <p:spPr>
          <a:xfrm>
            <a:off x="4336182" y="3246164"/>
            <a:ext cx="917413" cy="341702"/>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ElasticSearch </a:t>
            </a:r>
          </a:p>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for Pivotal CF</a:t>
            </a:r>
          </a:p>
        </p:txBody>
      </p:sp>
      <p:sp>
        <p:nvSpPr>
          <p:cNvPr id="1122" name="Shape 1122"/>
          <p:cNvSpPr/>
          <p:nvPr/>
        </p:nvSpPr>
        <p:spPr>
          <a:xfrm>
            <a:off x="6882706" y="2347240"/>
            <a:ext cx="1190326" cy="341702"/>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CloudBees Jenkins</a:t>
            </a:r>
          </a:p>
          <a:p>
            <a:pPr marL="0" marR="0" lvl="0" indent="0" algn="ctr" rtl="0">
              <a:lnSpc>
                <a:spcPct val="100000"/>
              </a:lnSpc>
              <a:spcBef>
                <a:spcPts val="0"/>
              </a:spcBef>
              <a:spcAft>
                <a:spcPts val="0"/>
              </a:spcAft>
              <a:buClr>
                <a:srgbClr val="5A5A5A"/>
              </a:buClr>
              <a:buSzPct val="25000"/>
              <a:buFont typeface="Arial"/>
              <a:buNone/>
            </a:pPr>
            <a:r>
              <a:rPr lang="en-US" sz="900" b="1" i="0" u="none" strike="noStrike" cap="none">
                <a:solidFill>
                  <a:srgbClr val="5A5A5A"/>
                </a:solidFill>
                <a:latin typeface="Arial"/>
                <a:ea typeface="Arial"/>
                <a:cs typeface="Arial"/>
                <a:sym typeface="Arial"/>
              </a:rPr>
              <a:t>Enterprise</a:t>
            </a:r>
          </a:p>
        </p:txBody>
      </p:sp>
      <p:sp>
        <p:nvSpPr>
          <p:cNvPr id="1123" name="Shape 1123"/>
          <p:cNvSpPr/>
          <p:nvPr/>
        </p:nvSpPr>
        <p:spPr>
          <a:xfrm>
            <a:off x="4334044" y="2792331"/>
            <a:ext cx="929702" cy="366687"/>
          </a:xfrm>
          <a:prstGeom prst="rect">
            <a:avLst/>
          </a:prstGeom>
          <a:noFill/>
          <a:ln>
            <a:noFill/>
          </a:ln>
        </p:spPr>
        <p:txBody>
          <a:bodyPr lIns="45700" tIns="45700" rIns="45700" bIns="45700" anchor="t" anchorCtr="0">
            <a:noAutofit/>
          </a:bodyPr>
          <a:lstStyle/>
          <a:p>
            <a:pPr marL="0" marR="0" lvl="0" indent="0" algn="ctr" rtl="0">
              <a:lnSpc>
                <a:spcPct val="100000"/>
              </a:lnSpc>
              <a:spcBef>
                <a:spcPts val="0"/>
              </a:spcBef>
              <a:spcAft>
                <a:spcPts val="0"/>
              </a:spcAft>
              <a:buClr>
                <a:srgbClr val="5A5A5A"/>
              </a:buClr>
              <a:buSzPct val="25000"/>
              <a:buFont typeface="Arial"/>
              <a:buNone/>
            </a:pPr>
            <a:r>
              <a:rPr lang="en-US" sz="1000" b="1" i="0" u="none" strike="noStrike" cap="none">
                <a:solidFill>
                  <a:srgbClr val="5A5A5A"/>
                </a:solidFill>
                <a:latin typeface="Arial"/>
                <a:ea typeface="Arial"/>
                <a:cs typeface="Arial"/>
                <a:sym typeface="Arial"/>
              </a:rPr>
              <a:t>Cassandra</a:t>
            </a:r>
          </a:p>
          <a:p>
            <a:pPr marL="0" marR="0" lvl="0" indent="0" algn="ctr" rtl="0">
              <a:lnSpc>
                <a:spcPct val="100000"/>
              </a:lnSpc>
              <a:spcBef>
                <a:spcPts val="0"/>
              </a:spcBef>
              <a:spcAft>
                <a:spcPts val="0"/>
              </a:spcAft>
              <a:buClr>
                <a:srgbClr val="5A5A5A"/>
              </a:buClr>
              <a:buSzPct val="25000"/>
              <a:buFont typeface="Arial"/>
              <a:buNone/>
            </a:pPr>
            <a:r>
              <a:rPr lang="en-US" sz="1000" b="1" i="0" u="none" strike="noStrike" cap="none">
                <a:solidFill>
                  <a:srgbClr val="5A5A5A"/>
                </a:solidFill>
                <a:latin typeface="Arial"/>
                <a:ea typeface="Arial"/>
                <a:cs typeface="Arial"/>
                <a:sym typeface="Arial"/>
              </a:rPr>
              <a:t>for Pivotal CF</a:t>
            </a:r>
          </a:p>
        </p:txBody>
      </p:sp>
      <p:sp>
        <p:nvSpPr>
          <p:cNvPr id="1124" name="Shape 1124"/>
          <p:cNvSpPr/>
          <p:nvPr/>
        </p:nvSpPr>
        <p:spPr>
          <a:xfrm>
            <a:off x="673179" y="444020"/>
            <a:ext cx="1684898" cy="411364"/>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800" b="0" i="0" u="none" strike="noStrike" cap="none" dirty="0">
                <a:solidFill>
                  <a:srgbClr val="000000"/>
                </a:solidFill>
                <a:latin typeface="Helvetica Neue"/>
                <a:ea typeface="Helvetica Neue"/>
                <a:cs typeface="Helvetica Neue"/>
                <a:sym typeface="Helvetica Neue"/>
              </a:rPr>
              <a:t>Click to install</a:t>
            </a:r>
          </a:p>
        </p:txBody>
      </p:sp>
      <p:sp>
        <p:nvSpPr>
          <p:cNvPr id="1125" name="Shape 1125"/>
          <p:cNvSpPr/>
          <p:nvPr/>
        </p:nvSpPr>
        <p:spPr>
          <a:xfrm>
            <a:off x="671560" y="967784"/>
            <a:ext cx="2663152" cy="411364"/>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800" dirty="0" smtClean="0">
                <a:latin typeface="Helvetica Neue"/>
                <a:ea typeface="Helvetica Neue"/>
                <a:cs typeface="Helvetica Neue"/>
                <a:sym typeface="Helvetica Neue"/>
              </a:rPr>
              <a:t>Zero </a:t>
            </a:r>
            <a:r>
              <a:rPr lang="en-US" sz="1800" b="0" i="0" u="none" strike="noStrike" cap="none" dirty="0" smtClean="0">
                <a:solidFill>
                  <a:srgbClr val="000000"/>
                </a:solidFill>
                <a:latin typeface="Helvetica Neue"/>
                <a:ea typeface="Helvetica Neue"/>
                <a:cs typeface="Helvetica Neue"/>
                <a:sym typeface="Helvetica Neue"/>
              </a:rPr>
              <a:t>downtime </a:t>
            </a:r>
            <a:r>
              <a:rPr lang="en-US" sz="1800" b="0" i="0" u="none" strike="noStrike" cap="none" dirty="0">
                <a:solidFill>
                  <a:srgbClr val="000000"/>
                </a:solidFill>
                <a:latin typeface="Helvetica Neue"/>
                <a:ea typeface="Helvetica Neue"/>
                <a:cs typeface="Helvetica Neue"/>
                <a:sym typeface="Helvetica Neue"/>
              </a:rPr>
              <a:t>updates</a:t>
            </a:r>
          </a:p>
        </p:txBody>
      </p:sp>
      <p:sp>
        <p:nvSpPr>
          <p:cNvPr id="1126" name="Shape 1126"/>
          <p:cNvSpPr/>
          <p:nvPr/>
        </p:nvSpPr>
        <p:spPr>
          <a:xfrm>
            <a:off x="693039" y="1526329"/>
            <a:ext cx="2228431" cy="411364"/>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800" b="0" i="0" u="none" strike="noStrike" cap="none" dirty="0">
                <a:solidFill>
                  <a:srgbClr val="000000"/>
                </a:solidFill>
                <a:latin typeface="Helvetica Neue"/>
                <a:ea typeface="Helvetica Neue"/>
                <a:cs typeface="Helvetica Neue"/>
                <a:sym typeface="Helvetica Neue"/>
              </a:rPr>
              <a:t>Explore install logs</a:t>
            </a:r>
          </a:p>
        </p:txBody>
      </p:sp>
      <p:sp>
        <p:nvSpPr>
          <p:cNvPr id="1127" name="Shape 1127"/>
          <p:cNvSpPr/>
          <p:nvPr/>
        </p:nvSpPr>
        <p:spPr>
          <a:xfrm>
            <a:off x="681668" y="2120588"/>
            <a:ext cx="2951227" cy="399032"/>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800" b="0" i="0" u="none" strike="noStrike" cap="none" dirty="0">
                <a:solidFill>
                  <a:srgbClr val="000000"/>
                </a:solidFill>
                <a:latin typeface="Helvetica Neue"/>
                <a:ea typeface="Helvetica Neue"/>
                <a:cs typeface="Helvetica Neue"/>
                <a:sym typeface="Helvetica Neue"/>
              </a:rPr>
              <a:t>Click to scale the platform</a:t>
            </a:r>
          </a:p>
        </p:txBody>
      </p:sp>
      <p:sp>
        <p:nvSpPr>
          <p:cNvPr id="1128" name="Shape 1128"/>
          <p:cNvSpPr/>
          <p:nvPr/>
        </p:nvSpPr>
        <p:spPr>
          <a:xfrm>
            <a:off x="692370" y="2687505"/>
            <a:ext cx="2621534" cy="399032"/>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800" b="0" i="0" u="none" strike="noStrike" cap="none">
                <a:solidFill>
                  <a:srgbClr val="000000"/>
                </a:solidFill>
                <a:latin typeface="Helvetica Neue"/>
                <a:ea typeface="Helvetica Neue"/>
                <a:cs typeface="Helvetica Neue"/>
                <a:sym typeface="Helvetica Neue"/>
              </a:rPr>
              <a:t>Built-in High Availability</a:t>
            </a:r>
          </a:p>
        </p:txBody>
      </p:sp>
      <p:sp>
        <p:nvSpPr>
          <p:cNvPr id="1129" name="Shape 1129"/>
          <p:cNvSpPr/>
          <p:nvPr/>
        </p:nvSpPr>
        <p:spPr>
          <a:xfrm>
            <a:off x="690375" y="3250332"/>
            <a:ext cx="3074670" cy="399032"/>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800" b="0" i="0" u="none" strike="noStrike" cap="none" dirty="0">
                <a:solidFill>
                  <a:srgbClr val="000000"/>
                </a:solidFill>
                <a:latin typeface="Helvetica Neue"/>
                <a:ea typeface="Helvetica Neue"/>
                <a:cs typeface="Helvetica Neue"/>
                <a:sym typeface="Helvetica Neue"/>
              </a:rPr>
              <a:t>Built-in Platform Monitoring</a:t>
            </a:r>
          </a:p>
        </p:txBody>
      </p:sp>
      <p:sp>
        <p:nvSpPr>
          <p:cNvPr id="1130" name="Shape 1130"/>
          <p:cNvSpPr/>
          <p:nvPr/>
        </p:nvSpPr>
        <p:spPr>
          <a:xfrm>
            <a:off x="719754" y="3813157"/>
            <a:ext cx="2175002" cy="399032"/>
          </a:xfrm>
          <a:prstGeom prst="rect">
            <a:avLst/>
          </a:prstGeom>
          <a:noFill/>
          <a:ln>
            <a:noFill/>
          </a:ln>
        </p:spPr>
        <p:txBody>
          <a:bodyPr lIns="50800" tIns="50800" rIns="50800" bIns="50800" anchor="ctr"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US" sz="1800" b="0" i="0" u="none" strike="noStrike" cap="none">
                <a:solidFill>
                  <a:srgbClr val="000000"/>
                </a:solidFill>
                <a:latin typeface="Helvetica Neue"/>
                <a:ea typeface="Helvetica Neue"/>
                <a:cs typeface="Helvetica Neue"/>
                <a:sym typeface="Helvetica Neue"/>
              </a:rPr>
              <a:t>Integrated services</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1"/>
                                        </p:tgtEl>
                                        <p:attrNameLst>
                                          <p:attrName>style.visibility</p:attrName>
                                        </p:attrNameLst>
                                      </p:cBhvr>
                                      <p:to>
                                        <p:strVal val="visible"/>
                                      </p:to>
                                    </p:set>
                                    <p:animEffect transition="in" filter="fade">
                                      <p:cBhvr>
                                        <p:cTn id="7" dur="500"/>
                                        <p:tgtEl>
                                          <p:spTgt spid="1081"/>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124"/>
                                        </p:tgtEl>
                                        <p:attrNameLst>
                                          <p:attrName>style.visibility</p:attrName>
                                        </p:attrNameLst>
                                      </p:cBhvr>
                                      <p:to>
                                        <p:strVal val="visible"/>
                                      </p:to>
                                    </p:set>
                                    <p:anim calcmode="lin" valueType="num">
                                      <p:cBhvr additive="base">
                                        <p:cTn id="11" dur="300"/>
                                        <p:tgtEl>
                                          <p:spTgt spid="1124"/>
                                        </p:tgtEl>
                                        <p:attrNameLst>
                                          <p:attrName>ppt_w</p:attrName>
                                        </p:attrNameLst>
                                      </p:cBhvr>
                                      <p:tavLst>
                                        <p:tav tm="0">
                                          <p:val>
                                            <p:strVal val="0"/>
                                          </p:val>
                                        </p:tav>
                                        <p:tav tm="100000">
                                          <p:val>
                                            <p:strVal val="#ppt_w"/>
                                          </p:val>
                                        </p:tav>
                                      </p:tavLst>
                                    </p:anim>
                                    <p:anim calcmode="lin" valueType="num">
                                      <p:cBhvr additive="base">
                                        <p:cTn id="12" dur="300"/>
                                        <p:tgtEl>
                                          <p:spTgt spid="1124"/>
                                        </p:tgtEl>
                                        <p:attrNameLst>
                                          <p:attrName>ppt_h</p:attrName>
                                        </p:attrNameLst>
                                      </p:cBhvr>
                                      <p:tavLst>
                                        <p:tav tm="0">
                                          <p:val>
                                            <p:strVal val="0"/>
                                          </p:val>
                                        </p:tav>
                                        <p:tav tm="100000">
                                          <p:val>
                                            <p:strVal val="#ppt_h"/>
                                          </p:val>
                                        </p:tav>
                                      </p:tavLst>
                                    </p:anim>
                                  </p:childTnLst>
                                </p:cTn>
                              </p:par>
                            </p:childTnLst>
                          </p:cTn>
                        </p:par>
                        <p:par>
                          <p:cTn id="13" fill="hold">
                            <p:stCondLst>
                              <p:cond delay="800"/>
                            </p:stCondLst>
                            <p:childTnLst>
                              <p:par>
                                <p:cTn id="14" presetID="23" presetClass="entr" presetSubtype="16" fill="hold" nodeType="afterEffect">
                                  <p:stCondLst>
                                    <p:cond delay="0"/>
                                  </p:stCondLst>
                                  <p:childTnLst>
                                    <p:set>
                                      <p:cBhvr>
                                        <p:cTn id="15" dur="1" fill="hold">
                                          <p:stCondLst>
                                            <p:cond delay="0"/>
                                          </p:stCondLst>
                                        </p:cTn>
                                        <p:tgtEl>
                                          <p:spTgt spid="1125"/>
                                        </p:tgtEl>
                                        <p:attrNameLst>
                                          <p:attrName>style.visibility</p:attrName>
                                        </p:attrNameLst>
                                      </p:cBhvr>
                                      <p:to>
                                        <p:strVal val="visible"/>
                                      </p:to>
                                    </p:set>
                                    <p:anim calcmode="lin" valueType="num">
                                      <p:cBhvr additive="base">
                                        <p:cTn id="16" dur="300"/>
                                        <p:tgtEl>
                                          <p:spTgt spid="1125"/>
                                        </p:tgtEl>
                                        <p:attrNameLst>
                                          <p:attrName>ppt_w</p:attrName>
                                        </p:attrNameLst>
                                      </p:cBhvr>
                                      <p:tavLst>
                                        <p:tav tm="0">
                                          <p:val>
                                            <p:strVal val="0"/>
                                          </p:val>
                                        </p:tav>
                                        <p:tav tm="100000">
                                          <p:val>
                                            <p:strVal val="#ppt_w"/>
                                          </p:val>
                                        </p:tav>
                                      </p:tavLst>
                                    </p:anim>
                                    <p:anim calcmode="lin" valueType="num">
                                      <p:cBhvr additive="base">
                                        <p:cTn id="17" dur="300"/>
                                        <p:tgtEl>
                                          <p:spTgt spid="1125"/>
                                        </p:tgtEl>
                                        <p:attrNameLst>
                                          <p:attrName>ppt_h</p:attrName>
                                        </p:attrNameLst>
                                      </p:cBhvr>
                                      <p:tavLst>
                                        <p:tav tm="0">
                                          <p:val>
                                            <p:strVal val="0"/>
                                          </p:val>
                                        </p:tav>
                                        <p:tav tm="100000">
                                          <p:val>
                                            <p:strVal val="#ppt_h"/>
                                          </p:val>
                                        </p:tav>
                                      </p:tavLst>
                                    </p:anim>
                                  </p:childTnLst>
                                </p:cTn>
                              </p:par>
                            </p:childTnLst>
                          </p:cTn>
                        </p:par>
                        <p:par>
                          <p:cTn id="18" fill="hold">
                            <p:stCondLst>
                              <p:cond delay="1100"/>
                            </p:stCondLst>
                            <p:childTnLst>
                              <p:par>
                                <p:cTn id="19" presetID="23" presetClass="entr" presetSubtype="16" fill="hold" nodeType="afterEffect">
                                  <p:stCondLst>
                                    <p:cond delay="0"/>
                                  </p:stCondLst>
                                  <p:childTnLst>
                                    <p:set>
                                      <p:cBhvr>
                                        <p:cTn id="20" dur="1" fill="hold">
                                          <p:stCondLst>
                                            <p:cond delay="0"/>
                                          </p:stCondLst>
                                        </p:cTn>
                                        <p:tgtEl>
                                          <p:spTgt spid="1126"/>
                                        </p:tgtEl>
                                        <p:attrNameLst>
                                          <p:attrName>style.visibility</p:attrName>
                                        </p:attrNameLst>
                                      </p:cBhvr>
                                      <p:to>
                                        <p:strVal val="visible"/>
                                      </p:to>
                                    </p:set>
                                    <p:anim calcmode="lin" valueType="num">
                                      <p:cBhvr additive="base">
                                        <p:cTn id="21" dur="300"/>
                                        <p:tgtEl>
                                          <p:spTgt spid="1126"/>
                                        </p:tgtEl>
                                        <p:attrNameLst>
                                          <p:attrName>ppt_w</p:attrName>
                                        </p:attrNameLst>
                                      </p:cBhvr>
                                      <p:tavLst>
                                        <p:tav tm="0">
                                          <p:val>
                                            <p:strVal val="0"/>
                                          </p:val>
                                        </p:tav>
                                        <p:tav tm="100000">
                                          <p:val>
                                            <p:strVal val="#ppt_w"/>
                                          </p:val>
                                        </p:tav>
                                      </p:tavLst>
                                    </p:anim>
                                    <p:anim calcmode="lin" valueType="num">
                                      <p:cBhvr additive="base">
                                        <p:cTn id="22" dur="300"/>
                                        <p:tgtEl>
                                          <p:spTgt spid="1126"/>
                                        </p:tgtEl>
                                        <p:attrNameLst>
                                          <p:attrName>ppt_h</p:attrName>
                                        </p:attrNameLst>
                                      </p:cBhvr>
                                      <p:tavLst>
                                        <p:tav tm="0">
                                          <p:val>
                                            <p:strVal val="0"/>
                                          </p:val>
                                        </p:tav>
                                        <p:tav tm="100000">
                                          <p:val>
                                            <p:strVal val="#ppt_h"/>
                                          </p:val>
                                        </p:tav>
                                      </p:tavLst>
                                    </p:anim>
                                  </p:childTnLst>
                                </p:cTn>
                              </p:par>
                            </p:childTnLst>
                          </p:cTn>
                        </p:par>
                        <p:par>
                          <p:cTn id="23" fill="hold">
                            <p:stCondLst>
                              <p:cond delay="1400"/>
                            </p:stCondLst>
                            <p:childTnLst>
                              <p:par>
                                <p:cTn id="24" presetID="23" presetClass="entr" presetSubtype="16" fill="hold" nodeType="afterEffect">
                                  <p:stCondLst>
                                    <p:cond delay="0"/>
                                  </p:stCondLst>
                                  <p:childTnLst>
                                    <p:set>
                                      <p:cBhvr>
                                        <p:cTn id="25" dur="1" fill="hold">
                                          <p:stCondLst>
                                            <p:cond delay="0"/>
                                          </p:stCondLst>
                                        </p:cTn>
                                        <p:tgtEl>
                                          <p:spTgt spid="1127"/>
                                        </p:tgtEl>
                                        <p:attrNameLst>
                                          <p:attrName>style.visibility</p:attrName>
                                        </p:attrNameLst>
                                      </p:cBhvr>
                                      <p:to>
                                        <p:strVal val="visible"/>
                                      </p:to>
                                    </p:set>
                                    <p:anim calcmode="lin" valueType="num">
                                      <p:cBhvr additive="base">
                                        <p:cTn id="26" dur="300"/>
                                        <p:tgtEl>
                                          <p:spTgt spid="1127"/>
                                        </p:tgtEl>
                                        <p:attrNameLst>
                                          <p:attrName>ppt_w</p:attrName>
                                        </p:attrNameLst>
                                      </p:cBhvr>
                                      <p:tavLst>
                                        <p:tav tm="0">
                                          <p:val>
                                            <p:strVal val="0"/>
                                          </p:val>
                                        </p:tav>
                                        <p:tav tm="100000">
                                          <p:val>
                                            <p:strVal val="#ppt_w"/>
                                          </p:val>
                                        </p:tav>
                                      </p:tavLst>
                                    </p:anim>
                                    <p:anim calcmode="lin" valueType="num">
                                      <p:cBhvr additive="base">
                                        <p:cTn id="27" dur="300"/>
                                        <p:tgtEl>
                                          <p:spTgt spid="1127"/>
                                        </p:tgtEl>
                                        <p:attrNameLst>
                                          <p:attrName>ppt_h</p:attrName>
                                        </p:attrNameLst>
                                      </p:cBhvr>
                                      <p:tavLst>
                                        <p:tav tm="0">
                                          <p:val>
                                            <p:strVal val="0"/>
                                          </p:val>
                                        </p:tav>
                                        <p:tav tm="100000">
                                          <p:val>
                                            <p:strVal val="#ppt_h"/>
                                          </p:val>
                                        </p:tav>
                                      </p:tavLst>
                                    </p:anim>
                                  </p:childTnLst>
                                </p:cTn>
                              </p:par>
                            </p:childTnLst>
                          </p:cTn>
                        </p:par>
                        <p:par>
                          <p:cTn id="28" fill="hold">
                            <p:stCondLst>
                              <p:cond delay="1700"/>
                            </p:stCondLst>
                            <p:childTnLst>
                              <p:par>
                                <p:cTn id="29" presetID="23" presetClass="entr" presetSubtype="16" fill="hold" nodeType="afterEffect">
                                  <p:stCondLst>
                                    <p:cond delay="0"/>
                                  </p:stCondLst>
                                  <p:childTnLst>
                                    <p:set>
                                      <p:cBhvr>
                                        <p:cTn id="30" dur="1" fill="hold">
                                          <p:stCondLst>
                                            <p:cond delay="0"/>
                                          </p:stCondLst>
                                        </p:cTn>
                                        <p:tgtEl>
                                          <p:spTgt spid="1128"/>
                                        </p:tgtEl>
                                        <p:attrNameLst>
                                          <p:attrName>style.visibility</p:attrName>
                                        </p:attrNameLst>
                                      </p:cBhvr>
                                      <p:to>
                                        <p:strVal val="visible"/>
                                      </p:to>
                                    </p:set>
                                    <p:anim calcmode="lin" valueType="num">
                                      <p:cBhvr additive="base">
                                        <p:cTn id="31" dur="300"/>
                                        <p:tgtEl>
                                          <p:spTgt spid="1128"/>
                                        </p:tgtEl>
                                        <p:attrNameLst>
                                          <p:attrName>ppt_w</p:attrName>
                                        </p:attrNameLst>
                                      </p:cBhvr>
                                      <p:tavLst>
                                        <p:tav tm="0">
                                          <p:val>
                                            <p:strVal val="0"/>
                                          </p:val>
                                        </p:tav>
                                        <p:tav tm="100000">
                                          <p:val>
                                            <p:strVal val="#ppt_w"/>
                                          </p:val>
                                        </p:tav>
                                      </p:tavLst>
                                    </p:anim>
                                    <p:anim calcmode="lin" valueType="num">
                                      <p:cBhvr additive="base">
                                        <p:cTn id="32" dur="300"/>
                                        <p:tgtEl>
                                          <p:spTgt spid="1128"/>
                                        </p:tgtEl>
                                        <p:attrNameLst>
                                          <p:attrName>ppt_h</p:attrName>
                                        </p:attrNameLst>
                                      </p:cBhvr>
                                      <p:tavLst>
                                        <p:tav tm="0">
                                          <p:val>
                                            <p:strVal val="0"/>
                                          </p:val>
                                        </p:tav>
                                        <p:tav tm="100000">
                                          <p:val>
                                            <p:strVal val="#ppt_h"/>
                                          </p:val>
                                        </p:tav>
                                      </p:tavLst>
                                    </p:anim>
                                  </p:childTnLst>
                                </p:cTn>
                              </p:par>
                            </p:childTnLst>
                          </p:cTn>
                        </p:par>
                        <p:par>
                          <p:cTn id="33" fill="hold">
                            <p:stCondLst>
                              <p:cond delay="2000"/>
                            </p:stCondLst>
                            <p:childTnLst>
                              <p:par>
                                <p:cTn id="34" presetID="23" presetClass="entr" presetSubtype="16" fill="hold" nodeType="afterEffect">
                                  <p:stCondLst>
                                    <p:cond delay="0"/>
                                  </p:stCondLst>
                                  <p:childTnLst>
                                    <p:set>
                                      <p:cBhvr>
                                        <p:cTn id="35" dur="1" fill="hold">
                                          <p:stCondLst>
                                            <p:cond delay="0"/>
                                          </p:stCondLst>
                                        </p:cTn>
                                        <p:tgtEl>
                                          <p:spTgt spid="1129"/>
                                        </p:tgtEl>
                                        <p:attrNameLst>
                                          <p:attrName>style.visibility</p:attrName>
                                        </p:attrNameLst>
                                      </p:cBhvr>
                                      <p:to>
                                        <p:strVal val="visible"/>
                                      </p:to>
                                    </p:set>
                                    <p:anim calcmode="lin" valueType="num">
                                      <p:cBhvr additive="base">
                                        <p:cTn id="36" dur="300"/>
                                        <p:tgtEl>
                                          <p:spTgt spid="1129"/>
                                        </p:tgtEl>
                                        <p:attrNameLst>
                                          <p:attrName>ppt_w</p:attrName>
                                        </p:attrNameLst>
                                      </p:cBhvr>
                                      <p:tavLst>
                                        <p:tav tm="0">
                                          <p:val>
                                            <p:strVal val="0"/>
                                          </p:val>
                                        </p:tav>
                                        <p:tav tm="100000">
                                          <p:val>
                                            <p:strVal val="#ppt_w"/>
                                          </p:val>
                                        </p:tav>
                                      </p:tavLst>
                                    </p:anim>
                                    <p:anim calcmode="lin" valueType="num">
                                      <p:cBhvr additive="base">
                                        <p:cTn id="37" dur="300"/>
                                        <p:tgtEl>
                                          <p:spTgt spid="1129"/>
                                        </p:tgtEl>
                                        <p:attrNameLst>
                                          <p:attrName>ppt_h</p:attrName>
                                        </p:attrNameLst>
                                      </p:cBhvr>
                                      <p:tavLst>
                                        <p:tav tm="0">
                                          <p:val>
                                            <p:strVal val="0"/>
                                          </p:val>
                                        </p:tav>
                                        <p:tav tm="100000">
                                          <p:val>
                                            <p:strVal val="#ppt_h"/>
                                          </p:val>
                                        </p:tav>
                                      </p:tavLst>
                                    </p:anim>
                                  </p:childTnLst>
                                </p:cTn>
                              </p:par>
                            </p:childTnLst>
                          </p:cTn>
                        </p:par>
                        <p:par>
                          <p:cTn id="38" fill="hold">
                            <p:stCondLst>
                              <p:cond delay="2300"/>
                            </p:stCondLst>
                            <p:childTnLst>
                              <p:par>
                                <p:cTn id="39" presetID="23" presetClass="entr" presetSubtype="16" fill="hold" nodeType="afterEffect">
                                  <p:stCondLst>
                                    <p:cond delay="0"/>
                                  </p:stCondLst>
                                  <p:childTnLst>
                                    <p:set>
                                      <p:cBhvr>
                                        <p:cTn id="40" dur="1" fill="hold">
                                          <p:stCondLst>
                                            <p:cond delay="0"/>
                                          </p:stCondLst>
                                        </p:cTn>
                                        <p:tgtEl>
                                          <p:spTgt spid="1130"/>
                                        </p:tgtEl>
                                        <p:attrNameLst>
                                          <p:attrName>style.visibility</p:attrName>
                                        </p:attrNameLst>
                                      </p:cBhvr>
                                      <p:to>
                                        <p:strVal val="visible"/>
                                      </p:to>
                                    </p:set>
                                    <p:anim calcmode="lin" valueType="num">
                                      <p:cBhvr additive="base">
                                        <p:cTn id="41" dur="300"/>
                                        <p:tgtEl>
                                          <p:spTgt spid="1130"/>
                                        </p:tgtEl>
                                        <p:attrNameLst>
                                          <p:attrName>ppt_w</p:attrName>
                                        </p:attrNameLst>
                                      </p:cBhvr>
                                      <p:tavLst>
                                        <p:tav tm="0">
                                          <p:val>
                                            <p:strVal val="0"/>
                                          </p:val>
                                        </p:tav>
                                        <p:tav tm="100000">
                                          <p:val>
                                            <p:strVal val="#ppt_w"/>
                                          </p:val>
                                        </p:tav>
                                      </p:tavLst>
                                    </p:anim>
                                    <p:anim calcmode="lin" valueType="num">
                                      <p:cBhvr additive="base">
                                        <p:cTn id="42" dur="300"/>
                                        <p:tgtEl>
                                          <p:spTgt spid="1130"/>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11133" y="-160867"/>
            <a:ext cx="184666" cy="307777"/>
          </a:xfrm>
          <a:prstGeom prst="rect">
            <a:avLst/>
          </a:prstGeom>
          <a:noFill/>
        </p:spPr>
        <p:txBody>
          <a:bodyPr wrap="none" rtlCol="0">
            <a:spAutoFit/>
          </a:bodyPr>
          <a:lstStyle/>
          <a:p>
            <a:endParaRPr lang="en-US"/>
          </a:p>
        </p:txBody>
      </p:sp>
      <p:sp>
        <p:nvSpPr>
          <p:cNvPr id="4" name="Rectangle 3"/>
          <p:cNvSpPr/>
          <p:nvPr/>
        </p:nvSpPr>
        <p:spPr>
          <a:xfrm>
            <a:off x="812799" y="80433"/>
            <a:ext cx="1735666" cy="452966"/>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Culture</a:t>
            </a:r>
            <a:endParaRPr lang="en-US" dirty="0">
              <a:solidFill>
                <a:srgbClr val="FFFFFF"/>
              </a:solidFill>
              <a:latin typeface="Arial"/>
            </a:endParaRPr>
          </a:p>
        </p:txBody>
      </p:sp>
      <p:sp>
        <p:nvSpPr>
          <p:cNvPr id="5" name="Rectangle 4"/>
          <p:cNvSpPr/>
          <p:nvPr/>
        </p:nvSpPr>
        <p:spPr>
          <a:xfrm>
            <a:off x="2908299" y="80433"/>
            <a:ext cx="3225801" cy="452966"/>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Cloud Native Framework</a:t>
            </a:r>
            <a:endParaRPr lang="en-US" dirty="0">
              <a:solidFill>
                <a:srgbClr val="FFFFFF"/>
              </a:solidFill>
              <a:latin typeface="Arial"/>
            </a:endParaRPr>
          </a:p>
        </p:txBody>
      </p:sp>
      <p:sp>
        <p:nvSpPr>
          <p:cNvPr id="6" name="Rectangle 5"/>
          <p:cNvSpPr/>
          <p:nvPr/>
        </p:nvSpPr>
        <p:spPr>
          <a:xfrm>
            <a:off x="6460067" y="80433"/>
            <a:ext cx="2438400" cy="452966"/>
          </a:xfrm>
          <a:prstGeom prst="rect">
            <a:avLst/>
          </a:prstGeom>
          <a:solidFill>
            <a:schemeClr val="accent5">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Tools</a:t>
            </a:r>
            <a:endParaRPr lang="en-US" dirty="0">
              <a:solidFill>
                <a:srgbClr val="FFFFFF"/>
              </a:solidFill>
              <a:latin typeface="Arial"/>
            </a:endParaRPr>
          </a:p>
        </p:txBody>
      </p:sp>
      <p:sp>
        <p:nvSpPr>
          <p:cNvPr id="7" name="Rectangle 6"/>
          <p:cNvSpPr/>
          <p:nvPr/>
        </p:nvSpPr>
        <p:spPr>
          <a:xfrm>
            <a:off x="812799" y="697736"/>
            <a:ext cx="745066" cy="694266"/>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8" name="Rectangle 7"/>
          <p:cNvSpPr/>
          <p:nvPr/>
        </p:nvSpPr>
        <p:spPr>
          <a:xfrm>
            <a:off x="812799" y="1713736"/>
            <a:ext cx="745066" cy="694266"/>
          </a:xfrm>
          <a:prstGeom prst="rect">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9" name="Rectangle 8"/>
          <p:cNvSpPr/>
          <p:nvPr/>
        </p:nvSpPr>
        <p:spPr>
          <a:xfrm>
            <a:off x="1744131" y="1713736"/>
            <a:ext cx="745066"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10" name="Rectangle 9"/>
          <p:cNvSpPr/>
          <p:nvPr/>
        </p:nvSpPr>
        <p:spPr>
          <a:xfrm>
            <a:off x="812799" y="3085335"/>
            <a:ext cx="745066"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cxnSp>
        <p:nvCxnSpPr>
          <p:cNvPr id="12" name="Straight Connector 11"/>
          <p:cNvCxnSpPr/>
          <p:nvPr/>
        </p:nvCxnSpPr>
        <p:spPr>
          <a:xfrm>
            <a:off x="2709334" y="215900"/>
            <a:ext cx="25400" cy="4745567"/>
          </a:xfrm>
          <a:prstGeom prst="line">
            <a:avLst/>
          </a:prstGeom>
          <a:ln>
            <a:solidFill>
              <a:schemeClr val="accent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307667" y="215900"/>
            <a:ext cx="50800" cy="4745567"/>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849031" y="697736"/>
            <a:ext cx="3225801"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Application Framework</a:t>
            </a:r>
            <a:endParaRPr lang="en-US" dirty="0">
              <a:solidFill>
                <a:srgbClr val="FFFFFF"/>
              </a:solidFill>
              <a:latin typeface="Arial"/>
            </a:endParaRPr>
          </a:p>
        </p:txBody>
      </p:sp>
      <p:sp>
        <p:nvSpPr>
          <p:cNvPr id="15" name="Rectangle 14"/>
          <p:cNvSpPr/>
          <p:nvPr/>
        </p:nvSpPr>
        <p:spPr>
          <a:xfrm>
            <a:off x="2849031" y="1739137"/>
            <a:ext cx="3225801"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Runtime Platform</a:t>
            </a:r>
            <a:endParaRPr lang="en-US" dirty="0">
              <a:solidFill>
                <a:srgbClr val="FFFFFF"/>
              </a:solidFill>
              <a:latin typeface="Arial"/>
            </a:endParaRPr>
          </a:p>
        </p:txBody>
      </p:sp>
      <p:sp>
        <p:nvSpPr>
          <p:cNvPr id="16" name="Rectangle 15"/>
          <p:cNvSpPr/>
          <p:nvPr/>
        </p:nvSpPr>
        <p:spPr>
          <a:xfrm>
            <a:off x="2849031" y="2738202"/>
            <a:ext cx="3225801"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Infrastructure Automation</a:t>
            </a:r>
            <a:endParaRPr lang="en-US" dirty="0">
              <a:solidFill>
                <a:srgbClr val="FFFFFF"/>
              </a:solidFill>
              <a:latin typeface="Arial"/>
            </a:endParaRPr>
          </a:p>
        </p:txBody>
      </p:sp>
      <p:sp>
        <p:nvSpPr>
          <p:cNvPr id="17" name="Rectangle 16"/>
          <p:cNvSpPr/>
          <p:nvPr/>
        </p:nvSpPr>
        <p:spPr>
          <a:xfrm>
            <a:off x="2849031" y="3779601"/>
            <a:ext cx="3225801" cy="69426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FFFFFF"/>
                </a:solidFill>
                <a:latin typeface="Arial"/>
              </a:rPr>
              <a:t>Infrastructure</a:t>
            </a:r>
            <a:endParaRPr lang="en-US" dirty="0">
              <a:solidFill>
                <a:srgbClr val="FFFFFF"/>
              </a:solidFill>
              <a:latin typeface="Arial"/>
            </a:endParaRPr>
          </a:p>
        </p:txBody>
      </p:sp>
      <p:cxnSp>
        <p:nvCxnSpPr>
          <p:cNvPr id="26" name="Straight Arrow Connector 25"/>
          <p:cNvCxnSpPr/>
          <p:nvPr/>
        </p:nvCxnSpPr>
        <p:spPr>
          <a:xfrm>
            <a:off x="3115736" y="1417402"/>
            <a:ext cx="0" cy="296334"/>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3115740" y="2441868"/>
            <a:ext cx="0" cy="296334"/>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115740" y="3483267"/>
            <a:ext cx="0" cy="296334"/>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6400799" y="697736"/>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32" name="Rectangle 31"/>
          <p:cNvSpPr/>
          <p:nvPr/>
        </p:nvSpPr>
        <p:spPr>
          <a:xfrm>
            <a:off x="7374466" y="697736"/>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33" name="Rectangle 32"/>
          <p:cNvSpPr/>
          <p:nvPr/>
        </p:nvSpPr>
        <p:spPr>
          <a:xfrm>
            <a:off x="6400799" y="1713736"/>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34" name="Rectangle 33"/>
          <p:cNvSpPr/>
          <p:nvPr/>
        </p:nvSpPr>
        <p:spPr>
          <a:xfrm>
            <a:off x="6400799" y="2738202"/>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35" name="Rectangle 34"/>
          <p:cNvSpPr/>
          <p:nvPr/>
        </p:nvSpPr>
        <p:spPr>
          <a:xfrm>
            <a:off x="6400799" y="3779601"/>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36" name="Rectangle 35"/>
          <p:cNvSpPr/>
          <p:nvPr/>
        </p:nvSpPr>
        <p:spPr>
          <a:xfrm>
            <a:off x="7374466" y="3779601"/>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sp>
        <p:nvSpPr>
          <p:cNvPr id="37" name="Rectangle 36"/>
          <p:cNvSpPr/>
          <p:nvPr/>
        </p:nvSpPr>
        <p:spPr>
          <a:xfrm>
            <a:off x="8255000" y="3779601"/>
            <a:ext cx="745066" cy="69426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latin typeface="Arial"/>
            </a:endParaRPr>
          </a:p>
        </p:txBody>
      </p:sp>
      <p:pic>
        <p:nvPicPr>
          <p:cNvPr id="38" name="Picture 37" descr="Screen Shot 2015-09-27 at 9.16.0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04223" y="3940405"/>
            <a:ext cx="497417" cy="533462"/>
          </a:xfrm>
          <a:prstGeom prst="rect">
            <a:avLst/>
          </a:prstGeom>
        </p:spPr>
      </p:pic>
      <p:pic>
        <p:nvPicPr>
          <p:cNvPr id="39" name="Picture 38" descr="Screen Shot 2015-09-27 at 9.15.56 P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90882" y="3955284"/>
            <a:ext cx="518583" cy="518583"/>
          </a:xfrm>
          <a:prstGeom prst="rect">
            <a:avLst/>
          </a:prstGeom>
        </p:spPr>
      </p:pic>
      <p:pic>
        <p:nvPicPr>
          <p:cNvPr id="40" name="Picture 39" descr="Screen Shot 2015-09-27 at 9.15.51 PM.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81769" y="3896017"/>
            <a:ext cx="664096" cy="577850"/>
          </a:xfrm>
          <a:prstGeom prst="rect">
            <a:avLst/>
          </a:prstGeom>
        </p:spPr>
      </p:pic>
      <p:pic>
        <p:nvPicPr>
          <p:cNvPr id="41" name="Picture 40" descr="Screen Shot 2015-09-27 at 9.15.47 PM.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481769" y="2738202"/>
            <a:ext cx="647700" cy="598632"/>
          </a:xfrm>
          <a:prstGeom prst="rect">
            <a:avLst/>
          </a:prstGeom>
        </p:spPr>
      </p:pic>
      <p:pic>
        <p:nvPicPr>
          <p:cNvPr id="42" name="Picture 41" descr="Screen Shot 2015-09-27 at 9.15.35 P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9132" y="850136"/>
            <a:ext cx="550333" cy="469136"/>
          </a:xfrm>
          <a:prstGeom prst="rect">
            <a:avLst/>
          </a:prstGeom>
        </p:spPr>
      </p:pic>
      <p:pic>
        <p:nvPicPr>
          <p:cNvPr id="43" name="Picture 42" descr="Screen Shot 2015-09-27 at 9.15.31 PM.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481769" y="777405"/>
            <a:ext cx="605085" cy="541867"/>
          </a:xfrm>
          <a:prstGeom prst="rect">
            <a:avLst/>
          </a:prstGeom>
        </p:spPr>
      </p:pic>
      <p:pic>
        <p:nvPicPr>
          <p:cNvPr id="44" name="Picture 43" descr="Screen Shot 2015-09-27 at 9.15.41 PM.png"/>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463143" y="1739137"/>
            <a:ext cx="623711" cy="577850"/>
          </a:xfrm>
          <a:prstGeom prst="rect">
            <a:avLst/>
          </a:prstGeom>
        </p:spPr>
      </p:pic>
      <p:pic>
        <p:nvPicPr>
          <p:cNvPr id="46" name="Picture 45" descr="clipart_of_17592_sm_2.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44131" y="1713736"/>
            <a:ext cx="745066" cy="706032"/>
          </a:xfrm>
          <a:prstGeom prst="rect">
            <a:avLst/>
          </a:prstGeom>
        </p:spPr>
      </p:pic>
      <p:pic>
        <p:nvPicPr>
          <p:cNvPr id="47" name="Picture 46" descr="clipart_of_17592_sm_2.jp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12799" y="3085335"/>
            <a:ext cx="745066" cy="706032"/>
          </a:xfrm>
          <a:prstGeom prst="rect">
            <a:avLst/>
          </a:prstGeom>
        </p:spPr>
      </p:pic>
      <p:pic>
        <p:nvPicPr>
          <p:cNvPr id="48" name="Picture 47" descr="clipart_of_11154_sm_2.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2799" y="699469"/>
            <a:ext cx="745066" cy="692533"/>
          </a:xfrm>
          <a:prstGeom prst="rect">
            <a:avLst/>
          </a:prstGeom>
        </p:spPr>
      </p:pic>
      <p:pic>
        <p:nvPicPr>
          <p:cNvPr id="49" name="Picture 48" descr="clipart_of_11154_sm_2.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12799" y="1713736"/>
            <a:ext cx="745066" cy="692533"/>
          </a:xfrm>
          <a:prstGeom prst="rect">
            <a:avLst/>
          </a:prstGeom>
        </p:spPr>
      </p:pic>
      <p:sp>
        <p:nvSpPr>
          <p:cNvPr id="50" name="TextBox 49"/>
          <p:cNvSpPr txBox="1"/>
          <p:nvPr/>
        </p:nvSpPr>
        <p:spPr>
          <a:xfrm>
            <a:off x="3387466" y="1431360"/>
            <a:ext cx="1546091" cy="246221"/>
          </a:xfrm>
          <a:prstGeom prst="rect">
            <a:avLst/>
          </a:prstGeom>
          <a:noFill/>
        </p:spPr>
        <p:txBody>
          <a:bodyPr wrap="none" rtlCol="0">
            <a:spAutoFit/>
          </a:bodyPr>
          <a:lstStyle/>
          <a:p>
            <a:r>
              <a:rPr lang="en-US" sz="1000" dirty="0" smtClean="0">
                <a:solidFill>
                  <a:srgbClr val="FFFFFF"/>
                </a:solidFill>
              </a:rPr>
              <a:t>Contract: 12 Factor App</a:t>
            </a:r>
            <a:endParaRPr lang="en-US" sz="1000" dirty="0">
              <a:solidFill>
                <a:srgbClr val="FFFFFF"/>
              </a:solidFill>
            </a:endParaRPr>
          </a:p>
        </p:txBody>
      </p:sp>
      <p:sp>
        <p:nvSpPr>
          <p:cNvPr id="51" name="TextBox 50"/>
          <p:cNvSpPr txBox="1"/>
          <p:nvPr/>
        </p:nvSpPr>
        <p:spPr>
          <a:xfrm>
            <a:off x="3387466" y="2463605"/>
            <a:ext cx="1610149" cy="246221"/>
          </a:xfrm>
          <a:prstGeom prst="rect">
            <a:avLst/>
          </a:prstGeom>
          <a:noFill/>
        </p:spPr>
        <p:txBody>
          <a:bodyPr wrap="none" rtlCol="0">
            <a:spAutoFit/>
          </a:bodyPr>
          <a:lstStyle/>
          <a:p>
            <a:r>
              <a:rPr lang="en-US" sz="1000" dirty="0" smtClean="0">
                <a:solidFill>
                  <a:srgbClr val="FFFFFF"/>
                </a:solidFill>
              </a:rPr>
              <a:t>Contract: BOSH Release</a:t>
            </a:r>
            <a:endParaRPr lang="en-US" sz="1000" dirty="0">
              <a:solidFill>
                <a:srgbClr val="FFFFFF"/>
              </a:solidFill>
            </a:endParaRPr>
          </a:p>
        </p:txBody>
      </p:sp>
      <p:sp>
        <p:nvSpPr>
          <p:cNvPr id="52" name="TextBox 51"/>
          <p:cNvSpPr txBox="1"/>
          <p:nvPr/>
        </p:nvSpPr>
        <p:spPr>
          <a:xfrm>
            <a:off x="3387466" y="3499837"/>
            <a:ext cx="2123423" cy="246221"/>
          </a:xfrm>
          <a:prstGeom prst="rect">
            <a:avLst/>
          </a:prstGeom>
          <a:noFill/>
        </p:spPr>
        <p:txBody>
          <a:bodyPr wrap="none" rtlCol="0">
            <a:spAutoFit/>
          </a:bodyPr>
          <a:lstStyle/>
          <a:p>
            <a:r>
              <a:rPr lang="en-US" sz="1000" dirty="0" smtClean="0">
                <a:solidFill>
                  <a:srgbClr val="FFFFFF"/>
                </a:solidFill>
              </a:rPr>
              <a:t>Contract: Cloud Provider Interface</a:t>
            </a:r>
            <a:endParaRPr lang="en-US" sz="1000" dirty="0">
              <a:solidFill>
                <a:srgbClr val="FFFFFF"/>
              </a:solidFill>
            </a:endParaRPr>
          </a:p>
        </p:txBody>
      </p:sp>
      <p:sp>
        <p:nvSpPr>
          <p:cNvPr id="54" name="TextBox 53"/>
          <p:cNvSpPr txBox="1"/>
          <p:nvPr/>
        </p:nvSpPr>
        <p:spPr>
          <a:xfrm>
            <a:off x="882133" y="1417402"/>
            <a:ext cx="415498" cy="246221"/>
          </a:xfrm>
          <a:prstGeom prst="rect">
            <a:avLst/>
          </a:prstGeom>
          <a:noFill/>
        </p:spPr>
        <p:txBody>
          <a:bodyPr wrap="none" rtlCol="0">
            <a:spAutoFit/>
          </a:bodyPr>
          <a:lstStyle/>
          <a:p>
            <a:r>
              <a:rPr lang="en-US" sz="1000" dirty="0" smtClean="0">
                <a:solidFill>
                  <a:srgbClr val="FFFFFF"/>
                </a:solidFill>
              </a:rPr>
              <a:t>Dev</a:t>
            </a:r>
            <a:endParaRPr lang="en-US" sz="1000" dirty="0">
              <a:solidFill>
                <a:srgbClr val="FFFFFF"/>
              </a:solidFill>
            </a:endParaRPr>
          </a:p>
        </p:txBody>
      </p:sp>
      <p:sp>
        <p:nvSpPr>
          <p:cNvPr id="55" name="TextBox 54"/>
          <p:cNvSpPr txBox="1"/>
          <p:nvPr/>
        </p:nvSpPr>
        <p:spPr>
          <a:xfrm>
            <a:off x="882133" y="2441868"/>
            <a:ext cx="415498" cy="246221"/>
          </a:xfrm>
          <a:prstGeom prst="rect">
            <a:avLst/>
          </a:prstGeom>
          <a:noFill/>
        </p:spPr>
        <p:txBody>
          <a:bodyPr wrap="none" rtlCol="0">
            <a:spAutoFit/>
          </a:bodyPr>
          <a:lstStyle/>
          <a:p>
            <a:r>
              <a:rPr lang="en-US" sz="1000" dirty="0" smtClean="0">
                <a:solidFill>
                  <a:srgbClr val="FFFFFF"/>
                </a:solidFill>
              </a:rPr>
              <a:t>Dev</a:t>
            </a:r>
            <a:endParaRPr lang="en-US" sz="1000" dirty="0">
              <a:solidFill>
                <a:srgbClr val="FFFFFF"/>
              </a:solidFill>
            </a:endParaRPr>
          </a:p>
        </p:txBody>
      </p:sp>
      <p:sp>
        <p:nvSpPr>
          <p:cNvPr id="56" name="TextBox 55"/>
          <p:cNvSpPr txBox="1"/>
          <p:nvPr/>
        </p:nvSpPr>
        <p:spPr>
          <a:xfrm>
            <a:off x="1881199" y="2475734"/>
            <a:ext cx="569449" cy="246221"/>
          </a:xfrm>
          <a:prstGeom prst="rect">
            <a:avLst/>
          </a:prstGeom>
          <a:noFill/>
        </p:spPr>
        <p:txBody>
          <a:bodyPr wrap="none" rtlCol="0">
            <a:spAutoFit/>
          </a:bodyPr>
          <a:lstStyle/>
          <a:p>
            <a:r>
              <a:rPr lang="en-US" sz="1000" dirty="0" smtClean="0">
                <a:solidFill>
                  <a:srgbClr val="FFFFFF"/>
                </a:solidFill>
              </a:rPr>
              <a:t>IT Ops</a:t>
            </a:r>
            <a:endParaRPr lang="en-US" sz="1000" dirty="0">
              <a:solidFill>
                <a:srgbClr val="FFFFFF"/>
              </a:solidFill>
            </a:endParaRPr>
          </a:p>
        </p:txBody>
      </p:sp>
      <p:sp>
        <p:nvSpPr>
          <p:cNvPr id="57" name="TextBox 56"/>
          <p:cNvSpPr txBox="1"/>
          <p:nvPr/>
        </p:nvSpPr>
        <p:spPr>
          <a:xfrm>
            <a:off x="949867" y="3896017"/>
            <a:ext cx="569449" cy="246221"/>
          </a:xfrm>
          <a:prstGeom prst="rect">
            <a:avLst/>
          </a:prstGeom>
          <a:noFill/>
        </p:spPr>
        <p:txBody>
          <a:bodyPr wrap="none" rtlCol="0">
            <a:spAutoFit/>
          </a:bodyPr>
          <a:lstStyle/>
          <a:p>
            <a:r>
              <a:rPr lang="en-US" sz="1000" dirty="0" smtClean="0">
                <a:solidFill>
                  <a:srgbClr val="FFFFFF"/>
                </a:solidFill>
              </a:rPr>
              <a:t>IT Ops</a:t>
            </a:r>
            <a:endParaRPr lang="en-US" sz="1000" dirty="0">
              <a:solidFill>
                <a:srgbClr val="FFFFFF"/>
              </a:solidFill>
            </a:endParaRPr>
          </a:p>
        </p:txBody>
      </p:sp>
      <p:sp>
        <p:nvSpPr>
          <p:cNvPr id="58" name="TextBox 57"/>
          <p:cNvSpPr txBox="1"/>
          <p:nvPr/>
        </p:nvSpPr>
        <p:spPr>
          <a:xfrm>
            <a:off x="6349999" y="1405960"/>
            <a:ext cx="926055" cy="246221"/>
          </a:xfrm>
          <a:prstGeom prst="rect">
            <a:avLst/>
          </a:prstGeom>
          <a:noFill/>
        </p:spPr>
        <p:txBody>
          <a:bodyPr wrap="none" rtlCol="0">
            <a:spAutoFit/>
          </a:bodyPr>
          <a:lstStyle/>
          <a:p>
            <a:r>
              <a:rPr lang="en-US" sz="1000" dirty="0" smtClean="0">
                <a:solidFill>
                  <a:srgbClr val="FFFFFF"/>
                </a:solidFill>
              </a:rPr>
              <a:t>Spring Cloud</a:t>
            </a:r>
            <a:endParaRPr lang="en-US" sz="1000" dirty="0">
              <a:solidFill>
                <a:srgbClr val="FFFFFF"/>
              </a:solidFill>
            </a:endParaRPr>
          </a:p>
        </p:txBody>
      </p:sp>
      <p:sp>
        <p:nvSpPr>
          <p:cNvPr id="59" name="TextBox 58"/>
          <p:cNvSpPr txBox="1"/>
          <p:nvPr/>
        </p:nvSpPr>
        <p:spPr>
          <a:xfrm>
            <a:off x="7328945" y="1392002"/>
            <a:ext cx="926055" cy="246221"/>
          </a:xfrm>
          <a:prstGeom prst="rect">
            <a:avLst/>
          </a:prstGeom>
          <a:noFill/>
        </p:spPr>
        <p:txBody>
          <a:bodyPr wrap="none" rtlCol="0">
            <a:spAutoFit/>
          </a:bodyPr>
          <a:lstStyle/>
          <a:p>
            <a:r>
              <a:rPr lang="en-US" sz="1000" dirty="0" smtClean="0">
                <a:solidFill>
                  <a:srgbClr val="FFFFFF"/>
                </a:solidFill>
              </a:rPr>
              <a:t>Spring Cloud</a:t>
            </a:r>
            <a:endParaRPr lang="en-US" sz="1000" dirty="0">
              <a:solidFill>
                <a:srgbClr val="FFFFFF"/>
              </a:solidFill>
            </a:endParaRPr>
          </a:p>
        </p:txBody>
      </p:sp>
      <p:sp>
        <p:nvSpPr>
          <p:cNvPr id="60" name="TextBox 59"/>
          <p:cNvSpPr txBox="1"/>
          <p:nvPr/>
        </p:nvSpPr>
        <p:spPr>
          <a:xfrm>
            <a:off x="6323295" y="2450332"/>
            <a:ext cx="1031051" cy="246221"/>
          </a:xfrm>
          <a:prstGeom prst="rect">
            <a:avLst/>
          </a:prstGeom>
          <a:noFill/>
        </p:spPr>
        <p:txBody>
          <a:bodyPr wrap="none" rtlCol="0">
            <a:spAutoFit/>
          </a:bodyPr>
          <a:lstStyle/>
          <a:p>
            <a:r>
              <a:rPr lang="en-US" sz="1000" dirty="0" smtClean="0">
                <a:solidFill>
                  <a:srgbClr val="FFFFFF"/>
                </a:solidFill>
              </a:rPr>
              <a:t>Cloud Foundry</a:t>
            </a:r>
            <a:endParaRPr lang="en-US" sz="1000" dirty="0">
              <a:solidFill>
                <a:srgbClr val="FFFFFF"/>
              </a:solidFill>
            </a:endParaRPr>
          </a:p>
        </p:txBody>
      </p:sp>
      <p:sp>
        <p:nvSpPr>
          <p:cNvPr id="61" name="TextBox 60"/>
          <p:cNvSpPr txBox="1"/>
          <p:nvPr/>
        </p:nvSpPr>
        <p:spPr>
          <a:xfrm>
            <a:off x="6355280" y="3437959"/>
            <a:ext cx="548097" cy="246221"/>
          </a:xfrm>
          <a:prstGeom prst="rect">
            <a:avLst/>
          </a:prstGeom>
          <a:noFill/>
        </p:spPr>
        <p:txBody>
          <a:bodyPr wrap="none" rtlCol="0">
            <a:spAutoFit/>
          </a:bodyPr>
          <a:lstStyle/>
          <a:p>
            <a:r>
              <a:rPr lang="en-US" sz="1000" dirty="0" smtClean="0">
                <a:solidFill>
                  <a:srgbClr val="FFFFFF"/>
                </a:solidFill>
              </a:rPr>
              <a:t>BOSH</a:t>
            </a:r>
            <a:endParaRPr lang="en-US" sz="1000" dirty="0">
              <a:solidFill>
                <a:srgbClr val="FFFFFF"/>
              </a:solidFill>
            </a:endParaRPr>
          </a:p>
        </p:txBody>
      </p:sp>
      <p:sp>
        <p:nvSpPr>
          <p:cNvPr id="65" name="TextBox 64"/>
          <p:cNvSpPr txBox="1"/>
          <p:nvPr/>
        </p:nvSpPr>
        <p:spPr>
          <a:xfrm>
            <a:off x="6397612" y="4490531"/>
            <a:ext cx="2597176" cy="246221"/>
          </a:xfrm>
          <a:prstGeom prst="rect">
            <a:avLst/>
          </a:prstGeom>
          <a:noFill/>
        </p:spPr>
        <p:txBody>
          <a:bodyPr wrap="square" rtlCol="0">
            <a:spAutoFit/>
          </a:bodyPr>
          <a:lstStyle/>
          <a:p>
            <a:r>
              <a:rPr lang="en-US" sz="1000" dirty="0" smtClean="0">
                <a:solidFill>
                  <a:srgbClr val="FFFFFF"/>
                </a:solidFill>
              </a:rPr>
              <a:t>   AWS                 VMWare        OpenStack</a:t>
            </a:r>
            <a:endParaRPr lang="en-US" sz="1000" dirty="0">
              <a:solidFill>
                <a:srgbClr val="FFFFFF"/>
              </a:solidFill>
            </a:endParaRPr>
          </a:p>
        </p:txBody>
      </p:sp>
    </p:spTree>
    <p:extLst>
      <p:ext uri="{BB962C8B-B14F-4D97-AF65-F5344CB8AC3E}">
        <p14:creationId xmlns:p14="http://schemas.microsoft.com/office/powerpoint/2010/main" val="2616427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341331" y="-838090"/>
            <a:ext cx="2860182" cy="1917236"/>
          </a:xfrm>
          <a:prstGeom prst="rect">
            <a:avLst/>
          </a:prstGeom>
        </p:spPr>
      </p:pic>
      <p:sp>
        <p:nvSpPr>
          <p:cNvPr id="7" name="Rectangle 6"/>
          <p:cNvSpPr/>
          <p:nvPr/>
        </p:nvSpPr>
        <p:spPr>
          <a:xfrm>
            <a:off x="553013" y="1338643"/>
            <a:ext cx="8032646" cy="922535"/>
          </a:xfrm>
          <a:prstGeom prst="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14" name="Rectangle 13"/>
          <p:cNvSpPr/>
          <p:nvPr/>
        </p:nvSpPr>
        <p:spPr>
          <a:xfrm>
            <a:off x="768491" y="1538009"/>
            <a:ext cx="1740871" cy="400110"/>
          </a:xfrm>
          <a:prstGeom prst="rect">
            <a:avLst/>
          </a:prstGeom>
        </p:spPr>
        <p:txBody>
          <a:bodyPr wrap="square">
            <a:spAutoFit/>
          </a:bodyPr>
          <a:lstStyle/>
          <a:p>
            <a:r>
              <a:rPr lang="en-US" sz="2000" dirty="0" smtClean="0">
                <a:solidFill>
                  <a:srgbClr val="FFFFFF"/>
                </a:solidFill>
                <a:latin typeface="Roboto Light"/>
                <a:cs typeface="Roboto Light"/>
              </a:rPr>
              <a:t>Spring</a:t>
            </a:r>
            <a:endParaRPr lang="en-US" sz="2000" dirty="0">
              <a:solidFill>
                <a:srgbClr val="FFFFFF"/>
              </a:solidFill>
              <a:latin typeface="Roboto Light"/>
              <a:cs typeface="Roboto Light"/>
            </a:endParaRPr>
          </a:p>
        </p:txBody>
      </p:sp>
      <p:sp>
        <p:nvSpPr>
          <p:cNvPr id="15" name="Rectangle 14"/>
          <p:cNvSpPr/>
          <p:nvPr/>
        </p:nvSpPr>
        <p:spPr>
          <a:xfrm>
            <a:off x="660348" y="3834137"/>
            <a:ext cx="2069946" cy="400110"/>
          </a:xfrm>
          <a:prstGeom prst="rect">
            <a:avLst/>
          </a:prstGeom>
        </p:spPr>
        <p:txBody>
          <a:bodyPr wrap="square">
            <a:spAutoFit/>
          </a:bodyPr>
          <a:lstStyle/>
          <a:p>
            <a:r>
              <a:rPr lang="en-US" sz="2000" dirty="0" smtClean="0">
                <a:solidFill>
                  <a:srgbClr val="FFFFFF"/>
                </a:solidFill>
                <a:latin typeface="Roboto Light"/>
                <a:cs typeface="Roboto Light"/>
              </a:rPr>
              <a:t>Spring Cloud</a:t>
            </a:r>
            <a:endParaRPr lang="en-US" sz="2000" dirty="0">
              <a:solidFill>
                <a:srgbClr val="FFFFFF"/>
              </a:solidFill>
              <a:latin typeface="Roboto Light"/>
              <a:cs typeface="Roboto Light"/>
            </a:endParaRPr>
          </a:p>
        </p:txBody>
      </p:sp>
      <p:sp>
        <p:nvSpPr>
          <p:cNvPr id="16" name="Rectangle 15"/>
          <p:cNvSpPr/>
          <p:nvPr/>
        </p:nvSpPr>
        <p:spPr>
          <a:xfrm>
            <a:off x="727188" y="2632754"/>
            <a:ext cx="1607191" cy="400110"/>
          </a:xfrm>
          <a:prstGeom prst="rect">
            <a:avLst/>
          </a:prstGeom>
        </p:spPr>
        <p:txBody>
          <a:bodyPr wrap="square">
            <a:spAutoFit/>
          </a:bodyPr>
          <a:lstStyle/>
          <a:p>
            <a:r>
              <a:rPr lang="en-US" sz="2000" dirty="0" smtClean="0">
                <a:solidFill>
                  <a:srgbClr val="FFFFFF"/>
                </a:solidFill>
                <a:latin typeface="Roboto Light"/>
                <a:cs typeface="Roboto Light"/>
              </a:rPr>
              <a:t>Spring Boot</a:t>
            </a:r>
            <a:endParaRPr lang="en-US" sz="2000" dirty="0">
              <a:solidFill>
                <a:srgbClr val="FFFFFF"/>
              </a:solidFill>
              <a:latin typeface="Roboto Light"/>
              <a:cs typeface="Roboto Light"/>
            </a:endParaRPr>
          </a:p>
        </p:txBody>
      </p:sp>
      <p:sp>
        <p:nvSpPr>
          <p:cNvPr id="17" name="Rectangle 16"/>
          <p:cNvSpPr/>
          <p:nvPr/>
        </p:nvSpPr>
        <p:spPr>
          <a:xfrm>
            <a:off x="3815586" y="1608569"/>
            <a:ext cx="4607525" cy="400110"/>
          </a:xfrm>
          <a:prstGeom prst="rect">
            <a:avLst/>
          </a:prstGeom>
        </p:spPr>
        <p:txBody>
          <a:bodyPr wrap="square">
            <a:spAutoFit/>
          </a:bodyPr>
          <a:lstStyle/>
          <a:p>
            <a:pPr algn="r"/>
            <a:r>
              <a:rPr lang="en-US" sz="2000" dirty="0">
                <a:solidFill>
                  <a:srgbClr val="FFFFFF"/>
                </a:solidFill>
                <a:latin typeface="Roboto Light"/>
                <a:cs typeface="Roboto Light"/>
              </a:rPr>
              <a:t>Leader in Enterprise Java</a:t>
            </a:r>
          </a:p>
        </p:txBody>
      </p:sp>
      <p:sp>
        <p:nvSpPr>
          <p:cNvPr id="27" name="Rectangle 26"/>
          <p:cNvSpPr/>
          <p:nvPr/>
        </p:nvSpPr>
        <p:spPr>
          <a:xfrm>
            <a:off x="563708" y="2431541"/>
            <a:ext cx="8032646" cy="922535"/>
          </a:xfrm>
          <a:prstGeom prst="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28" name="Rectangle 27"/>
          <p:cNvSpPr/>
          <p:nvPr/>
        </p:nvSpPr>
        <p:spPr>
          <a:xfrm>
            <a:off x="563708" y="3510518"/>
            <a:ext cx="8032646" cy="1044959"/>
          </a:xfrm>
          <a:prstGeom prst="rect">
            <a:avLst/>
          </a:prstGeom>
          <a:noFill/>
          <a:ln w="28575"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rial"/>
            </a:endParaRPr>
          </a:p>
        </p:txBody>
      </p:sp>
      <p:sp>
        <p:nvSpPr>
          <p:cNvPr id="32" name="Rectangle 31"/>
          <p:cNvSpPr/>
          <p:nvPr/>
        </p:nvSpPr>
        <p:spPr>
          <a:xfrm>
            <a:off x="553014" y="771369"/>
            <a:ext cx="7925312" cy="307777"/>
          </a:xfrm>
          <a:prstGeom prst="rect">
            <a:avLst/>
          </a:prstGeom>
        </p:spPr>
        <p:txBody>
          <a:bodyPr wrap="square">
            <a:spAutoFit/>
          </a:bodyPr>
          <a:lstStyle/>
          <a:p>
            <a:pPr algn="ctr"/>
            <a:r>
              <a:rPr lang="en-US" dirty="0" smtClean="0">
                <a:solidFill>
                  <a:srgbClr val="FFFFFF"/>
                </a:solidFill>
                <a:latin typeface="Roboto Light"/>
                <a:cs typeface="Roboto Light"/>
              </a:rPr>
              <a:t>Cloud native application patters need a modern design paradigm</a:t>
            </a:r>
            <a:endParaRPr lang="en-US" dirty="0">
              <a:solidFill>
                <a:srgbClr val="FFFFFF"/>
              </a:solidFill>
              <a:latin typeface="Roboto Light"/>
              <a:cs typeface="Roboto Light"/>
            </a:endParaRPr>
          </a:p>
        </p:txBody>
      </p:sp>
      <p:sp>
        <p:nvSpPr>
          <p:cNvPr id="34" name="Rectangle 33"/>
          <p:cNvSpPr/>
          <p:nvPr/>
        </p:nvSpPr>
        <p:spPr>
          <a:xfrm>
            <a:off x="553014" y="26003"/>
            <a:ext cx="8360266" cy="646331"/>
          </a:xfrm>
          <a:prstGeom prst="rect">
            <a:avLst/>
          </a:prstGeom>
        </p:spPr>
        <p:txBody>
          <a:bodyPr wrap="square">
            <a:spAutoFit/>
          </a:bodyPr>
          <a:lstStyle/>
          <a:p>
            <a:pPr algn="ctr"/>
            <a:r>
              <a:rPr lang="en-US" sz="3600" dirty="0" smtClean="0">
                <a:solidFill>
                  <a:srgbClr val="FFFFFF"/>
                </a:solidFill>
                <a:latin typeface="Roboto Light"/>
                <a:cs typeface="Roboto Light"/>
              </a:rPr>
              <a:t>Application Framework</a:t>
            </a:r>
            <a:endParaRPr lang="en-US" sz="3600" dirty="0">
              <a:solidFill>
                <a:srgbClr val="FFFFFF"/>
              </a:solidFill>
              <a:latin typeface="Roboto Light"/>
              <a:cs typeface="Roboto Ligh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49699" y="3678840"/>
            <a:ext cx="803539" cy="803539"/>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509362" y="2519231"/>
            <a:ext cx="672813" cy="67281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19984" y="1538009"/>
            <a:ext cx="1356729" cy="457080"/>
          </a:xfrm>
          <a:prstGeom prst="rect">
            <a:avLst/>
          </a:prstGeom>
        </p:spPr>
      </p:pic>
      <p:sp>
        <p:nvSpPr>
          <p:cNvPr id="18" name="Rectangle 17"/>
          <p:cNvSpPr/>
          <p:nvPr/>
        </p:nvSpPr>
        <p:spPr>
          <a:xfrm>
            <a:off x="3815586" y="2677045"/>
            <a:ext cx="4607525" cy="400110"/>
          </a:xfrm>
          <a:prstGeom prst="rect">
            <a:avLst/>
          </a:prstGeom>
        </p:spPr>
        <p:txBody>
          <a:bodyPr wrap="square">
            <a:spAutoFit/>
          </a:bodyPr>
          <a:lstStyle/>
          <a:p>
            <a:pPr algn="r"/>
            <a:r>
              <a:rPr lang="en-US" sz="2000" dirty="0">
                <a:solidFill>
                  <a:srgbClr val="FFFFFF"/>
                </a:solidFill>
                <a:latin typeface="Roboto Light"/>
                <a:cs typeface="Roboto Light"/>
              </a:rPr>
              <a:t>Productivity Accelerator</a:t>
            </a:r>
          </a:p>
        </p:txBody>
      </p:sp>
      <p:sp>
        <p:nvSpPr>
          <p:cNvPr id="19" name="Rectangle 18"/>
          <p:cNvSpPr/>
          <p:nvPr/>
        </p:nvSpPr>
        <p:spPr>
          <a:xfrm>
            <a:off x="3870801" y="3813302"/>
            <a:ext cx="4607525" cy="400110"/>
          </a:xfrm>
          <a:prstGeom prst="rect">
            <a:avLst/>
          </a:prstGeom>
        </p:spPr>
        <p:txBody>
          <a:bodyPr wrap="square">
            <a:spAutoFit/>
          </a:bodyPr>
          <a:lstStyle/>
          <a:p>
            <a:pPr algn="r"/>
            <a:r>
              <a:rPr lang="en-US" sz="2000" dirty="0">
                <a:solidFill>
                  <a:srgbClr val="FFFFFF"/>
                </a:solidFill>
                <a:latin typeface="Roboto Light"/>
                <a:cs typeface="Roboto Light"/>
              </a:rPr>
              <a:t>Anti-Fragility Made Easy</a:t>
            </a:r>
          </a:p>
        </p:txBody>
      </p:sp>
    </p:spTree>
    <p:extLst>
      <p:ext uri="{BB962C8B-B14F-4D97-AF65-F5344CB8AC3E}">
        <p14:creationId xmlns:p14="http://schemas.microsoft.com/office/powerpoint/2010/main" val="229939733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p:nvPr/>
        </p:nvSpPr>
        <p:spPr>
          <a:xfrm>
            <a:off x="5942012" y="3300412"/>
            <a:ext cx="2743199" cy="1143000"/>
          </a:xfrm>
          <a:prstGeom prst="roundRect">
            <a:avLst>
              <a:gd name="adj" fmla="val 16667"/>
            </a:avLst>
          </a:prstGeom>
          <a:solidFill>
            <a:srgbClr val="949494">
              <a:alpha val="32941"/>
            </a:srgbClr>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4D4D4D"/>
              </a:solidFill>
              <a:latin typeface="Arial"/>
              <a:ea typeface="Arial"/>
              <a:cs typeface="Arial"/>
              <a:sym typeface="Arial"/>
            </a:endParaRPr>
          </a:p>
        </p:txBody>
      </p:sp>
      <p:sp>
        <p:nvSpPr>
          <p:cNvPr id="202" name="Shape 202"/>
          <p:cNvSpPr/>
          <p:nvPr/>
        </p:nvSpPr>
        <p:spPr>
          <a:xfrm>
            <a:off x="3197225" y="3302000"/>
            <a:ext cx="2743199" cy="1143000"/>
          </a:xfrm>
          <a:prstGeom prst="roundRect">
            <a:avLst>
              <a:gd name="adj" fmla="val 16667"/>
            </a:avLst>
          </a:prstGeom>
          <a:solidFill>
            <a:srgbClr val="949494">
              <a:alpha val="32941"/>
            </a:srgbClr>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4D4D4D"/>
              </a:solidFill>
              <a:latin typeface="Arial"/>
              <a:ea typeface="Arial"/>
              <a:cs typeface="Arial"/>
              <a:sym typeface="Arial"/>
            </a:endParaRPr>
          </a:p>
        </p:txBody>
      </p:sp>
      <p:sp>
        <p:nvSpPr>
          <p:cNvPr id="203" name="Shape 203"/>
          <p:cNvSpPr/>
          <p:nvPr/>
        </p:nvSpPr>
        <p:spPr>
          <a:xfrm>
            <a:off x="468312" y="3330575"/>
            <a:ext cx="2743199" cy="1143000"/>
          </a:xfrm>
          <a:prstGeom prst="roundRect">
            <a:avLst>
              <a:gd name="adj" fmla="val 16667"/>
            </a:avLst>
          </a:prstGeom>
          <a:solidFill>
            <a:srgbClr val="008881">
              <a:alpha val="27843"/>
            </a:srgbClr>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4D4D4D"/>
              </a:solidFill>
              <a:latin typeface="Arial"/>
              <a:ea typeface="Arial"/>
              <a:cs typeface="Arial"/>
              <a:sym typeface="Arial"/>
            </a:endParaRPr>
          </a:p>
        </p:txBody>
      </p:sp>
      <p:sp>
        <p:nvSpPr>
          <p:cNvPr id="204" name="Shape 204"/>
          <p:cNvSpPr/>
          <p:nvPr/>
        </p:nvSpPr>
        <p:spPr>
          <a:xfrm>
            <a:off x="467083" y="2178050"/>
            <a:ext cx="2743199" cy="1143000"/>
          </a:xfrm>
          <a:prstGeom prst="roundRect">
            <a:avLst>
              <a:gd name="adj" fmla="val 16667"/>
            </a:avLst>
          </a:prstGeom>
          <a:solidFill>
            <a:srgbClr val="008881">
              <a:alpha val="27843"/>
            </a:srgbClr>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4D4D4D"/>
              </a:solidFill>
              <a:latin typeface="Arial"/>
              <a:ea typeface="Arial"/>
              <a:cs typeface="Arial"/>
              <a:sym typeface="Arial"/>
            </a:endParaRPr>
          </a:p>
        </p:txBody>
      </p:sp>
      <p:sp>
        <p:nvSpPr>
          <p:cNvPr id="205" name="Shape 205"/>
          <p:cNvSpPr/>
          <p:nvPr/>
        </p:nvSpPr>
        <p:spPr>
          <a:xfrm>
            <a:off x="3208696" y="2149475"/>
            <a:ext cx="2743199" cy="1143000"/>
          </a:xfrm>
          <a:prstGeom prst="roundRect">
            <a:avLst>
              <a:gd name="adj" fmla="val 16667"/>
            </a:avLst>
          </a:prstGeom>
          <a:solidFill>
            <a:srgbClr val="949494">
              <a:alpha val="32941"/>
            </a:srgbClr>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4D4D4D"/>
              </a:solidFill>
              <a:latin typeface="Arial"/>
              <a:ea typeface="Arial"/>
              <a:cs typeface="Arial"/>
              <a:sym typeface="Arial"/>
            </a:endParaRPr>
          </a:p>
        </p:txBody>
      </p:sp>
      <p:sp>
        <p:nvSpPr>
          <p:cNvPr id="206" name="Shape 206"/>
          <p:cNvSpPr/>
          <p:nvPr/>
        </p:nvSpPr>
        <p:spPr>
          <a:xfrm>
            <a:off x="5978239" y="2147888"/>
            <a:ext cx="2743199" cy="1143000"/>
          </a:xfrm>
          <a:prstGeom prst="roundRect">
            <a:avLst>
              <a:gd name="adj" fmla="val 16667"/>
            </a:avLst>
          </a:prstGeom>
          <a:solidFill>
            <a:srgbClr val="949494">
              <a:alpha val="32941"/>
            </a:srgbClr>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4D4D4D"/>
              </a:solidFill>
              <a:latin typeface="Arial"/>
              <a:ea typeface="Arial"/>
              <a:cs typeface="Arial"/>
              <a:sym typeface="Arial"/>
            </a:endParaRPr>
          </a:p>
        </p:txBody>
      </p:sp>
      <p:sp>
        <p:nvSpPr>
          <p:cNvPr id="207" name="Shape 207"/>
          <p:cNvSpPr/>
          <p:nvPr/>
        </p:nvSpPr>
        <p:spPr>
          <a:xfrm>
            <a:off x="5966125" y="1012124"/>
            <a:ext cx="2743199" cy="1143000"/>
          </a:xfrm>
          <a:prstGeom prst="roundRect">
            <a:avLst>
              <a:gd name="adj" fmla="val 16667"/>
            </a:avLst>
          </a:prstGeom>
          <a:solidFill>
            <a:srgbClr val="949494">
              <a:alpha val="32941"/>
            </a:srgbClr>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4D4D4D"/>
              </a:solidFill>
              <a:latin typeface="Arial"/>
              <a:ea typeface="Arial"/>
              <a:cs typeface="Arial"/>
              <a:sym typeface="Arial"/>
            </a:endParaRPr>
          </a:p>
        </p:txBody>
      </p:sp>
      <p:sp>
        <p:nvSpPr>
          <p:cNvPr id="208" name="Shape 208"/>
          <p:cNvSpPr/>
          <p:nvPr/>
        </p:nvSpPr>
        <p:spPr>
          <a:xfrm>
            <a:off x="3205461" y="1009650"/>
            <a:ext cx="2743199" cy="1143000"/>
          </a:xfrm>
          <a:prstGeom prst="roundRect">
            <a:avLst>
              <a:gd name="adj" fmla="val 16667"/>
            </a:avLst>
          </a:prstGeom>
          <a:solidFill>
            <a:srgbClr val="949494">
              <a:alpha val="32941"/>
            </a:srgbClr>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4D4D4D"/>
              </a:solidFill>
              <a:latin typeface="Arial"/>
              <a:ea typeface="Arial"/>
              <a:cs typeface="Arial"/>
              <a:sym typeface="Arial"/>
            </a:endParaRPr>
          </a:p>
        </p:txBody>
      </p:sp>
      <p:sp>
        <p:nvSpPr>
          <p:cNvPr id="209" name="Shape 209"/>
          <p:cNvSpPr/>
          <p:nvPr/>
        </p:nvSpPr>
        <p:spPr>
          <a:xfrm>
            <a:off x="463147" y="1019175"/>
            <a:ext cx="2743199" cy="1143000"/>
          </a:xfrm>
          <a:prstGeom prst="roundRect">
            <a:avLst>
              <a:gd name="adj" fmla="val 16667"/>
            </a:avLst>
          </a:prstGeom>
          <a:solidFill>
            <a:srgbClr val="008881">
              <a:alpha val="27843"/>
            </a:srgbClr>
          </a:solidFill>
          <a:ln w="25400" cap="flat" cmpd="sng">
            <a:solidFill>
              <a:schemeClr val="dk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4D4D4D"/>
              </a:solidFill>
              <a:latin typeface="Arial"/>
              <a:ea typeface="Arial"/>
              <a:cs typeface="Arial"/>
              <a:sym typeface="Arial"/>
            </a:endParaRPr>
          </a:p>
        </p:txBody>
      </p:sp>
      <p:sp>
        <p:nvSpPr>
          <p:cNvPr id="210" name="Shape 210"/>
          <p:cNvSpPr txBox="1">
            <a:spLocks noGrp="1"/>
          </p:cNvSpPr>
          <p:nvPr>
            <p:ph type="title"/>
          </p:nvPr>
        </p:nvSpPr>
        <p:spPr>
          <a:xfrm>
            <a:off x="366726" y="325450"/>
            <a:ext cx="7325700" cy="460500"/>
          </a:xfrm>
          <a:prstGeom prst="rect">
            <a:avLst/>
          </a:prstGeom>
          <a:noFill/>
          <a:ln>
            <a:noFill/>
          </a:ln>
        </p:spPr>
        <p:txBody>
          <a:bodyPr lIns="0" tIns="0" rIns="0" bIns="0" anchor="t" anchorCtr="0">
            <a:noAutofit/>
          </a:bodyPr>
          <a:lstStyle/>
          <a:p>
            <a:pPr marL="0" marR="0" lvl="0" indent="-69850" algn="l" rtl="0">
              <a:lnSpc>
                <a:spcPct val="100000"/>
              </a:lnSpc>
              <a:spcBef>
                <a:spcPts val="0"/>
              </a:spcBef>
              <a:spcAft>
                <a:spcPts val="0"/>
              </a:spcAft>
              <a:buClr>
                <a:srgbClr val="000000"/>
              </a:buClr>
              <a:buSzPct val="30555"/>
              <a:buFont typeface="Arial"/>
              <a:buNone/>
            </a:pPr>
            <a:r>
              <a:rPr lang="en-US" sz="3600">
                <a:solidFill>
                  <a:srgbClr val="199F80"/>
                </a:solidFill>
              </a:rPr>
              <a:t>Pivotal CF Capabilities At A Glance </a:t>
            </a:r>
          </a:p>
        </p:txBody>
      </p:sp>
      <p:sp>
        <p:nvSpPr>
          <p:cNvPr id="211" name="Shape 211"/>
          <p:cNvSpPr txBox="1"/>
          <p:nvPr/>
        </p:nvSpPr>
        <p:spPr>
          <a:xfrm>
            <a:off x="3249321" y="1400816"/>
            <a:ext cx="1838099" cy="3303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0" i="0" strike="noStrike" cap="none">
                <a:solidFill>
                  <a:srgbClr val="4D4D4D"/>
                </a:solidFill>
                <a:latin typeface="Arial"/>
                <a:ea typeface="Arial"/>
                <a:cs typeface="Arial"/>
                <a:sym typeface="Arial"/>
              </a:rPr>
              <a:t>Containerization</a:t>
            </a:r>
          </a:p>
        </p:txBody>
      </p:sp>
      <p:sp>
        <p:nvSpPr>
          <p:cNvPr id="212" name="Shape 212"/>
          <p:cNvSpPr txBox="1"/>
          <p:nvPr/>
        </p:nvSpPr>
        <p:spPr>
          <a:xfrm>
            <a:off x="523875" y="3535394"/>
            <a:ext cx="1498500" cy="7385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0" i="0" strike="noStrike" cap="none">
                <a:latin typeface="Arial"/>
                <a:ea typeface="Arial"/>
                <a:cs typeface="Arial"/>
                <a:sym typeface="Arial"/>
              </a:rPr>
              <a:t>Services Binding and Access</a:t>
            </a:r>
          </a:p>
        </p:txBody>
      </p:sp>
      <p:sp>
        <p:nvSpPr>
          <p:cNvPr id="213" name="Shape 213"/>
          <p:cNvSpPr txBox="1"/>
          <p:nvPr/>
        </p:nvSpPr>
        <p:spPr>
          <a:xfrm>
            <a:off x="523875" y="1231209"/>
            <a:ext cx="2500200" cy="7127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0" i="0" strike="noStrike" cap="none">
                <a:latin typeface="Arial"/>
                <a:ea typeface="Arial"/>
                <a:cs typeface="Arial"/>
                <a:sym typeface="Arial"/>
              </a:rPr>
              <a:t>Automatic</a:t>
            </a:r>
          </a:p>
          <a:p>
            <a:pPr marL="0" marR="0" lvl="0" indent="0" algn="l" rtl="0">
              <a:spcBef>
                <a:spcPts val="0"/>
              </a:spcBef>
              <a:spcAft>
                <a:spcPts val="0"/>
              </a:spcAft>
              <a:buSzPct val="25000"/>
              <a:buNone/>
            </a:pPr>
            <a:r>
              <a:rPr lang="en-US" sz="1400" b="0" i="0" strike="noStrike" cap="none">
                <a:latin typeface="Arial"/>
                <a:ea typeface="Arial"/>
                <a:cs typeface="Arial"/>
                <a:sym typeface="Arial"/>
              </a:rPr>
              <a:t>Configuration with Buildpacks</a:t>
            </a:r>
          </a:p>
        </p:txBody>
      </p:sp>
      <p:sp>
        <p:nvSpPr>
          <p:cNvPr id="214" name="Shape 214"/>
          <p:cNvSpPr txBox="1"/>
          <p:nvPr/>
        </p:nvSpPr>
        <p:spPr>
          <a:xfrm>
            <a:off x="5988306" y="1326009"/>
            <a:ext cx="1555799" cy="523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0" i="0" strike="noStrike" cap="none">
                <a:latin typeface="Arial"/>
                <a:ea typeface="Arial"/>
                <a:cs typeface="Arial"/>
                <a:sym typeface="Arial"/>
              </a:rPr>
              <a:t>Role Management</a:t>
            </a:r>
          </a:p>
        </p:txBody>
      </p:sp>
      <p:sp>
        <p:nvSpPr>
          <p:cNvPr id="215" name="Shape 215"/>
          <p:cNvSpPr txBox="1"/>
          <p:nvPr/>
        </p:nvSpPr>
        <p:spPr>
          <a:xfrm>
            <a:off x="3249321" y="3537586"/>
            <a:ext cx="1719299" cy="73829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0" i="0" strike="noStrike" cap="none">
                <a:latin typeface="Arial"/>
                <a:ea typeface="Arial"/>
                <a:cs typeface="Arial"/>
                <a:sym typeface="Arial"/>
              </a:rPr>
              <a:t>High Availability</a:t>
            </a:r>
          </a:p>
          <a:p>
            <a:pPr marL="0" marR="0" lvl="0" indent="0" algn="l" rtl="0">
              <a:spcBef>
                <a:spcPts val="0"/>
              </a:spcBef>
              <a:spcAft>
                <a:spcPts val="0"/>
              </a:spcAft>
              <a:buSzPct val="25000"/>
              <a:buNone/>
            </a:pPr>
            <a:r>
              <a:rPr lang="en-US" sz="1400" b="0" i="0" strike="noStrike" cap="none">
                <a:latin typeface="Arial"/>
                <a:ea typeface="Arial"/>
                <a:cs typeface="Arial"/>
                <a:sym typeface="Arial"/>
              </a:rPr>
              <a:t>Load Balancing, </a:t>
            </a:r>
          </a:p>
          <a:p>
            <a:pPr marL="0" marR="0" lvl="0" indent="0" algn="l" rtl="0">
              <a:spcBef>
                <a:spcPts val="0"/>
              </a:spcBef>
              <a:spcAft>
                <a:spcPts val="0"/>
              </a:spcAft>
              <a:buSzPct val="25000"/>
              <a:buNone/>
            </a:pPr>
            <a:r>
              <a:rPr lang="en-US" sz="1400" b="0" i="0" strike="noStrike" cap="none">
                <a:latin typeface="Arial"/>
                <a:ea typeface="Arial"/>
                <a:cs typeface="Arial"/>
                <a:sym typeface="Arial"/>
              </a:rPr>
              <a:t>Rapid Scaling</a:t>
            </a:r>
          </a:p>
        </p:txBody>
      </p:sp>
      <p:sp>
        <p:nvSpPr>
          <p:cNvPr id="216" name="Shape 216"/>
          <p:cNvSpPr txBox="1"/>
          <p:nvPr/>
        </p:nvSpPr>
        <p:spPr>
          <a:xfrm>
            <a:off x="5988306" y="3617312"/>
            <a:ext cx="1874699" cy="523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0" i="0" strike="noStrike" cap="none">
                <a:latin typeface="Arial"/>
                <a:ea typeface="Arial"/>
                <a:cs typeface="Arial"/>
                <a:sym typeface="Arial"/>
              </a:rPr>
              <a:t>IaaS Provisioning</a:t>
            </a:r>
          </a:p>
          <a:p>
            <a:pPr marL="0" marR="0" lvl="0" indent="0" algn="l" rtl="0">
              <a:spcBef>
                <a:spcPts val="0"/>
              </a:spcBef>
              <a:spcAft>
                <a:spcPts val="0"/>
              </a:spcAft>
              <a:buSzPct val="25000"/>
              <a:buNone/>
            </a:pPr>
            <a:r>
              <a:rPr lang="en-US" sz="1400" b="0" i="0" strike="noStrike" cap="none">
                <a:latin typeface="Arial"/>
                <a:ea typeface="Arial"/>
                <a:cs typeface="Arial"/>
                <a:sym typeface="Arial"/>
              </a:rPr>
              <a:t>&amp; Configuration</a:t>
            </a:r>
          </a:p>
        </p:txBody>
      </p:sp>
      <p:sp>
        <p:nvSpPr>
          <p:cNvPr id="217" name="Shape 217"/>
          <p:cNvSpPr txBox="1"/>
          <p:nvPr/>
        </p:nvSpPr>
        <p:spPr>
          <a:xfrm>
            <a:off x="3249321" y="2491084"/>
            <a:ext cx="1892400" cy="523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0" i="0" strike="noStrike" cap="none">
                <a:latin typeface="Arial"/>
                <a:ea typeface="Arial"/>
                <a:cs typeface="Arial"/>
                <a:sym typeface="Arial"/>
              </a:rPr>
              <a:t>Application Security Groups</a:t>
            </a:r>
          </a:p>
        </p:txBody>
      </p:sp>
      <p:sp>
        <p:nvSpPr>
          <p:cNvPr id="218" name="Shape 218"/>
          <p:cNvSpPr txBox="1"/>
          <p:nvPr/>
        </p:nvSpPr>
        <p:spPr>
          <a:xfrm>
            <a:off x="523875" y="2516859"/>
            <a:ext cx="1717800" cy="523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0" i="0" strike="noStrike" cap="none">
                <a:latin typeface="Arial"/>
                <a:ea typeface="Arial"/>
                <a:cs typeface="Arial"/>
                <a:sym typeface="Arial"/>
              </a:rPr>
              <a:t>Services: Data, Mobile &amp; Platform</a:t>
            </a:r>
          </a:p>
        </p:txBody>
      </p:sp>
      <p:sp>
        <p:nvSpPr>
          <p:cNvPr id="219" name="Shape 219"/>
          <p:cNvSpPr txBox="1"/>
          <p:nvPr/>
        </p:nvSpPr>
        <p:spPr>
          <a:xfrm>
            <a:off x="5988306" y="2485822"/>
            <a:ext cx="1733699" cy="5232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SzPct val="25000"/>
              <a:buNone/>
            </a:pPr>
            <a:r>
              <a:rPr lang="en-US" sz="1400" b="0" i="0" strike="noStrike" cap="none">
                <a:latin typeface="Arial"/>
                <a:ea typeface="Arial"/>
                <a:cs typeface="Arial"/>
                <a:sym typeface="Arial"/>
              </a:rPr>
              <a:t>Log Aggregation and Ops Metrics</a:t>
            </a:r>
          </a:p>
        </p:txBody>
      </p:sp>
      <p:pic>
        <p:nvPicPr>
          <p:cNvPr id="220" name="Shape 220"/>
          <p:cNvPicPr preferRelativeResize="0"/>
          <p:nvPr/>
        </p:nvPicPr>
        <p:blipFill rotWithShape="1">
          <a:blip r:embed="rId3">
            <a:alphaModFix/>
          </a:blip>
          <a:srcRect/>
          <a:stretch/>
        </p:blipFill>
        <p:spPr>
          <a:xfrm>
            <a:off x="7492839" y="1178191"/>
            <a:ext cx="1119300" cy="773099"/>
          </a:xfrm>
          <a:prstGeom prst="rect">
            <a:avLst/>
          </a:prstGeom>
          <a:noFill/>
          <a:ln>
            <a:noFill/>
          </a:ln>
        </p:spPr>
      </p:pic>
      <p:grpSp>
        <p:nvGrpSpPr>
          <p:cNvPr id="221" name="Shape 221"/>
          <p:cNvGrpSpPr/>
          <p:nvPr/>
        </p:nvGrpSpPr>
        <p:grpSpPr>
          <a:xfrm>
            <a:off x="2420559" y="1338746"/>
            <a:ext cx="551246" cy="472435"/>
            <a:chOff x="0" y="0"/>
            <a:chExt cx="2147483647" cy="2147483647"/>
          </a:xfrm>
        </p:grpSpPr>
        <p:pic>
          <p:nvPicPr>
            <p:cNvPr id="222" name="Shape 222"/>
            <p:cNvPicPr preferRelativeResize="0"/>
            <p:nvPr/>
          </p:nvPicPr>
          <p:blipFill rotWithShape="1">
            <a:blip r:embed="rId4">
              <a:alphaModFix/>
            </a:blip>
            <a:srcRect/>
            <a:stretch/>
          </p:blipFill>
          <p:spPr>
            <a:xfrm>
              <a:off x="83593258" y="717215248"/>
              <a:ext cx="2063890387" cy="1430268398"/>
            </a:xfrm>
            <a:prstGeom prst="rect">
              <a:avLst/>
            </a:prstGeom>
            <a:noFill/>
            <a:ln>
              <a:noFill/>
            </a:ln>
          </p:spPr>
        </p:pic>
        <p:pic>
          <p:nvPicPr>
            <p:cNvPr id="223" name="Shape 223"/>
            <p:cNvPicPr preferRelativeResize="0"/>
            <p:nvPr/>
          </p:nvPicPr>
          <p:blipFill rotWithShape="1">
            <a:blip r:embed="rId4">
              <a:alphaModFix/>
            </a:blip>
            <a:srcRect/>
            <a:stretch/>
          </p:blipFill>
          <p:spPr>
            <a:xfrm>
              <a:off x="0" y="0"/>
              <a:ext cx="2063890387" cy="1430268398"/>
            </a:xfrm>
            <a:prstGeom prst="rect">
              <a:avLst/>
            </a:prstGeom>
            <a:noFill/>
            <a:ln>
              <a:noFill/>
            </a:ln>
          </p:spPr>
        </p:pic>
      </p:grpSp>
      <p:grpSp>
        <p:nvGrpSpPr>
          <p:cNvPr id="224" name="Shape 224"/>
          <p:cNvGrpSpPr/>
          <p:nvPr/>
        </p:nvGrpSpPr>
        <p:grpSpPr>
          <a:xfrm>
            <a:off x="4629713" y="3564093"/>
            <a:ext cx="1288490" cy="644245"/>
            <a:chOff x="0" y="0"/>
            <a:chExt cx="2147483647" cy="2147483647"/>
          </a:xfrm>
        </p:grpSpPr>
        <p:pic>
          <p:nvPicPr>
            <p:cNvPr id="225" name="Shape 225"/>
            <p:cNvPicPr preferRelativeResize="0"/>
            <p:nvPr/>
          </p:nvPicPr>
          <p:blipFill rotWithShape="1">
            <a:blip r:embed="rId5">
              <a:alphaModFix/>
            </a:blip>
            <a:srcRect/>
            <a:stretch/>
          </p:blipFill>
          <p:spPr>
            <a:xfrm>
              <a:off x="0" y="279242281"/>
              <a:ext cx="764712824" cy="1595676669"/>
            </a:xfrm>
            <a:prstGeom prst="rect">
              <a:avLst/>
            </a:prstGeom>
            <a:noFill/>
            <a:ln>
              <a:noFill/>
            </a:ln>
          </p:spPr>
        </p:pic>
        <p:pic>
          <p:nvPicPr>
            <p:cNvPr id="226" name="Shape 226"/>
            <p:cNvPicPr preferRelativeResize="0"/>
            <p:nvPr/>
          </p:nvPicPr>
          <p:blipFill rotWithShape="1">
            <a:blip r:embed="rId6">
              <a:alphaModFix/>
            </a:blip>
            <a:srcRect/>
            <a:stretch/>
          </p:blipFill>
          <p:spPr>
            <a:xfrm>
              <a:off x="1164767170" y="0"/>
              <a:ext cx="924500677" cy="558485012"/>
            </a:xfrm>
            <a:prstGeom prst="rect">
              <a:avLst/>
            </a:prstGeom>
            <a:noFill/>
            <a:ln>
              <a:noFill/>
            </a:ln>
          </p:spPr>
        </p:pic>
        <p:pic>
          <p:nvPicPr>
            <p:cNvPr id="227" name="Shape 227"/>
            <p:cNvPicPr preferRelativeResize="0"/>
            <p:nvPr/>
          </p:nvPicPr>
          <p:blipFill rotWithShape="1">
            <a:blip r:embed="rId6">
              <a:alphaModFix/>
            </a:blip>
            <a:srcRect/>
            <a:stretch/>
          </p:blipFill>
          <p:spPr>
            <a:xfrm>
              <a:off x="1222982969" y="751291316"/>
              <a:ext cx="924500677" cy="558485012"/>
            </a:xfrm>
            <a:prstGeom prst="rect">
              <a:avLst/>
            </a:prstGeom>
            <a:noFill/>
            <a:ln>
              <a:noFill/>
            </a:ln>
          </p:spPr>
        </p:pic>
        <p:pic>
          <p:nvPicPr>
            <p:cNvPr id="228" name="Shape 228"/>
            <p:cNvPicPr preferRelativeResize="0"/>
            <p:nvPr/>
          </p:nvPicPr>
          <p:blipFill rotWithShape="1">
            <a:blip r:embed="rId6">
              <a:alphaModFix/>
            </a:blip>
            <a:srcRect/>
            <a:stretch/>
          </p:blipFill>
          <p:spPr>
            <a:xfrm>
              <a:off x="1181894970" y="1588998634"/>
              <a:ext cx="924500677" cy="558485012"/>
            </a:xfrm>
            <a:prstGeom prst="rect">
              <a:avLst/>
            </a:prstGeom>
            <a:noFill/>
            <a:ln>
              <a:noFill/>
            </a:ln>
          </p:spPr>
        </p:pic>
        <p:cxnSp>
          <p:nvCxnSpPr>
            <p:cNvPr id="229" name="Shape 229"/>
            <p:cNvCxnSpPr/>
            <p:nvPr/>
          </p:nvCxnSpPr>
          <p:spPr>
            <a:xfrm rot="10800000" flipH="1">
              <a:off x="763849430" y="277072229"/>
              <a:ext cx="400813969" cy="799250993"/>
            </a:xfrm>
            <a:prstGeom prst="straightConnector1">
              <a:avLst/>
            </a:prstGeom>
            <a:noFill/>
            <a:ln w="12700" cap="rnd" cmpd="sng">
              <a:solidFill>
                <a:srgbClr val="0070C0"/>
              </a:solidFill>
              <a:prstDash val="solid"/>
              <a:miter/>
              <a:headEnd type="none" w="med" len="med"/>
              <a:tailEnd type="stealth" w="lg" len="lg"/>
            </a:ln>
          </p:spPr>
        </p:cxnSp>
        <p:cxnSp>
          <p:nvCxnSpPr>
            <p:cNvPr id="230" name="Shape 230"/>
            <p:cNvCxnSpPr/>
            <p:nvPr/>
          </p:nvCxnSpPr>
          <p:spPr>
            <a:xfrm rot="10800000" flipH="1">
              <a:off x="763849430" y="1028370292"/>
              <a:ext cx="458466784" cy="47956330"/>
            </a:xfrm>
            <a:prstGeom prst="straightConnector1">
              <a:avLst/>
            </a:prstGeom>
            <a:noFill/>
            <a:ln w="12700" cap="rnd" cmpd="sng">
              <a:solidFill>
                <a:srgbClr val="0070C0"/>
              </a:solidFill>
              <a:prstDash val="solid"/>
              <a:miter/>
              <a:headEnd type="none" w="med" len="med"/>
              <a:tailEnd type="stealth" w="lg" len="lg"/>
            </a:ln>
          </p:spPr>
        </p:cxnSp>
        <p:cxnSp>
          <p:nvCxnSpPr>
            <p:cNvPr id="231" name="Shape 231"/>
            <p:cNvCxnSpPr/>
            <p:nvPr/>
          </p:nvCxnSpPr>
          <p:spPr>
            <a:xfrm>
              <a:off x="763849430" y="1076326623"/>
              <a:ext cx="417287189" cy="793923265"/>
            </a:xfrm>
            <a:prstGeom prst="straightConnector1">
              <a:avLst/>
            </a:prstGeom>
            <a:noFill/>
            <a:ln w="12700" cap="rnd" cmpd="sng">
              <a:solidFill>
                <a:srgbClr val="0070C0"/>
              </a:solidFill>
              <a:prstDash val="solid"/>
              <a:miter/>
              <a:headEnd type="none" w="med" len="med"/>
              <a:tailEnd type="stealth" w="lg" len="lg"/>
            </a:ln>
          </p:spPr>
        </p:cxnSp>
      </p:grpSp>
      <p:grpSp>
        <p:nvGrpSpPr>
          <p:cNvPr id="232" name="Shape 232"/>
          <p:cNvGrpSpPr/>
          <p:nvPr/>
        </p:nvGrpSpPr>
        <p:grpSpPr>
          <a:xfrm>
            <a:off x="2231174" y="2390194"/>
            <a:ext cx="794866" cy="642164"/>
            <a:chOff x="0" y="0"/>
            <a:chExt cx="2147483647" cy="2147483647"/>
          </a:xfrm>
        </p:grpSpPr>
        <p:pic>
          <p:nvPicPr>
            <p:cNvPr id="233" name="Shape 233"/>
            <p:cNvPicPr preferRelativeResize="0"/>
            <p:nvPr/>
          </p:nvPicPr>
          <p:blipFill rotWithShape="1">
            <a:blip r:embed="rId7">
              <a:alphaModFix/>
            </a:blip>
            <a:srcRect/>
            <a:stretch/>
          </p:blipFill>
          <p:spPr>
            <a:xfrm>
              <a:off x="0" y="763344892"/>
              <a:ext cx="1073742070" cy="1225826556"/>
            </a:xfrm>
            <a:prstGeom prst="rect">
              <a:avLst/>
            </a:prstGeom>
            <a:noFill/>
            <a:ln>
              <a:noFill/>
            </a:ln>
          </p:spPr>
        </p:pic>
        <p:pic>
          <p:nvPicPr>
            <p:cNvPr id="234" name="Shape 234"/>
            <p:cNvPicPr preferRelativeResize="0"/>
            <p:nvPr/>
          </p:nvPicPr>
          <p:blipFill rotWithShape="1">
            <a:blip r:embed="rId7">
              <a:alphaModFix/>
            </a:blip>
            <a:srcRect/>
            <a:stretch/>
          </p:blipFill>
          <p:spPr>
            <a:xfrm>
              <a:off x="1073741576" y="921657090"/>
              <a:ext cx="1073742070" cy="1225826556"/>
            </a:xfrm>
            <a:prstGeom prst="rect">
              <a:avLst/>
            </a:prstGeom>
            <a:noFill/>
            <a:ln>
              <a:noFill/>
            </a:ln>
          </p:spPr>
        </p:pic>
        <p:pic>
          <p:nvPicPr>
            <p:cNvPr id="235" name="Shape 235"/>
            <p:cNvPicPr preferRelativeResize="0"/>
            <p:nvPr/>
          </p:nvPicPr>
          <p:blipFill rotWithShape="1">
            <a:blip r:embed="rId7">
              <a:alphaModFix/>
            </a:blip>
            <a:srcRect/>
            <a:stretch/>
          </p:blipFill>
          <p:spPr>
            <a:xfrm>
              <a:off x="536869488" y="0"/>
              <a:ext cx="1073742070" cy="1225826556"/>
            </a:xfrm>
            <a:prstGeom prst="rect">
              <a:avLst/>
            </a:prstGeom>
            <a:noFill/>
            <a:ln>
              <a:noFill/>
            </a:ln>
          </p:spPr>
        </p:pic>
      </p:grpSp>
      <p:grpSp>
        <p:nvGrpSpPr>
          <p:cNvPr id="236" name="Shape 236"/>
          <p:cNvGrpSpPr/>
          <p:nvPr/>
        </p:nvGrpSpPr>
        <p:grpSpPr>
          <a:xfrm>
            <a:off x="4937055" y="1166709"/>
            <a:ext cx="882593" cy="768956"/>
            <a:chOff x="0" y="0"/>
            <a:chExt cx="2147483620" cy="2147483633"/>
          </a:xfrm>
        </p:grpSpPr>
        <p:pic>
          <p:nvPicPr>
            <p:cNvPr id="237" name="Shape 237"/>
            <p:cNvPicPr preferRelativeResize="0"/>
            <p:nvPr/>
          </p:nvPicPr>
          <p:blipFill rotWithShape="1">
            <a:blip r:embed="rId8">
              <a:alphaModFix/>
            </a:blip>
            <a:srcRect/>
            <a:stretch/>
          </p:blipFill>
          <p:spPr>
            <a:xfrm>
              <a:off x="1005317300" y="0"/>
              <a:ext cx="1142166320" cy="1063800933"/>
            </a:xfrm>
            <a:prstGeom prst="rect">
              <a:avLst/>
            </a:prstGeom>
            <a:noFill/>
            <a:ln>
              <a:noFill/>
            </a:ln>
          </p:spPr>
        </p:pic>
        <p:pic>
          <p:nvPicPr>
            <p:cNvPr id="238" name="Shape 238"/>
            <p:cNvPicPr preferRelativeResize="0"/>
            <p:nvPr/>
          </p:nvPicPr>
          <p:blipFill rotWithShape="1">
            <a:blip r:embed="rId8">
              <a:alphaModFix/>
            </a:blip>
            <a:srcRect/>
            <a:stretch/>
          </p:blipFill>
          <p:spPr>
            <a:xfrm>
              <a:off x="500746950" y="526484750"/>
              <a:ext cx="1142166320" cy="1063800933"/>
            </a:xfrm>
            <a:prstGeom prst="rect">
              <a:avLst/>
            </a:prstGeom>
            <a:noFill/>
            <a:ln>
              <a:noFill/>
            </a:ln>
          </p:spPr>
        </p:pic>
        <p:pic>
          <p:nvPicPr>
            <p:cNvPr id="239" name="Shape 239"/>
            <p:cNvPicPr preferRelativeResize="0"/>
            <p:nvPr/>
          </p:nvPicPr>
          <p:blipFill rotWithShape="1">
            <a:blip r:embed="rId8">
              <a:alphaModFix/>
            </a:blip>
            <a:srcRect/>
            <a:stretch/>
          </p:blipFill>
          <p:spPr>
            <a:xfrm>
              <a:off x="0" y="1083682700"/>
              <a:ext cx="1142166320" cy="1063800933"/>
            </a:xfrm>
            <a:prstGeom prst="rect">
              <a:avLst/>
            </a:prstGeom>
            <a:noFill/>
            <a:ln>
              <a:noFill/>
            </a:ln>
          </p:spPr>
        </p:pic>
      </p:grpSp>
      <p:pic>
        <p:nvPicPr>
          <p:cNvPr id="240" name="Shape 240"/>
          <p:cNvPicPr preferRelativeResize="0"/>
          <p:nvPr/>
        </p:nvPicPr>
        <p:blipFill rotWithShape="1">
          <a:blip r:embed="rId9">
            <a:alphaModFix/>
          </a:blip>
          <a:srcRect/>
          <a:stretch/>
        </p:blipFill>
        <p:spPr>
          <a:xfrm>
            <a:off x="1909650" y="3491698"/>
            <a:ext cx="1062000" cy="825600"/>
          </a:xfrm>
          <a:prstGeom prst="rect">
            <a:avLst/>
          </a:prstGeom>
          <a:noFill/>
          <a:ln>
            <a:noFill/>
          </a:ln>
        </p:spPr>
      </p:pic>
      <p:pic>
        <p:nvPicPr>
          <p:cNvPr id="241" name="Shape 241"/>
          <p:cNvPicPr preferRelativeResize="0"/>
          <p:nvPr/>
        </p:nvPicPr>
        <p:blipFill rotWithShape="1">
          <a:blip r:embed="rId10">
            <a:alphaModFix/>
          </a:blip>
          <a:srcRect/>
          <a:stretch/>
        </p:blipFill>
        <p:spPr>
          <a:xfrm>
            <a:off x="7692399" y="2437575"/>
            <a:ext cx="911100" cy="627000"/>
          </a:xfrm>
          <a:prstGeom prst="rect">
            <a:avLst/>
          </a:prstGeom>
          <a:noFill/>
          <a:ln>
            <a:noFill/>
          </a:ln>
        </p:spPr>
      </p:pic>
      <p:pic>
        <p:nvPicPr>
          <p:cNvPr id="242" name="Shape 242"/>
          <p:cNvPicPr preferRelativeResize="0"/>
          <p:nvPr/>
        </p:nvPicPr>
        <p:blipFill rotWithShape="1">
          <a:blip r:embed="rId11">
            <a:alphaModFix/>
          </a:blip>
          <a:srcRect/>
          <a:stretch/>
        </p:blipFill>
        <p:spPr>
          <a:xfrm>
            <a:off x="5164539" y="2720494"/>
            <a:ext cx="551248" cy="352934"/>
          </a:xfrm>
          <a:prstGeom prst="rect">
            <a:avLst/>
          </a:prstGeom>
          <a:noFill/>
          <a:ln>
            <a:noFill/>
          </a:ln>
        </p:spPr>
      </p:pic>
      <p:pic>
        <p:nvPicPr>
          <p:cNvPr id="243" name="Shape 243"/>
          <p:cNvPicPr preferRelativeResize="0"/>
          <p:nvPr/>
        </p:nvPicPr>
        <p:blipFill rotWithShape="1">
          <a:blip r:embed="rId12">
            <a:alphaModFix/>
          </a:blip>
          <a:srcRect/>
          <a:stretch/>
        </p:blipFill>
        <p:spPr>
          <a:xfrm>
            <a:off x="5142857" y="2390194"/>
            <a:ext cx="603300" cy="330300"/>
          </a:xfrm>
          <a:prstGeom prst="rect">
            <a:avLst/>
          </a:prstGeom>
          <a:noFill/>
          <a:ln>
            <a:noFill/>
          </a:ln>
        </p:spPr>
      </p:pic>
      <p:grpSp>
        <p:nvGrpSpPr>
          <p:cNvPr id="244" name="Shape 244"/>
          <p:cNvGrpSpPr/>
          <p:nvPr/>
        </p:nvGrpSpPr>
        <p:grpSpPr>
          <a:xfrm>
            <a:off x="7860260" y="3534502"/>
            <a:ext cx="714374" cy="712787"/>
            <a:chOff x="1197844" y="2932424"/>
            <a:chExt cx="934972" cy="934972"/>
          </a:xfrm>
        </p:grpSpPr>
        <p:pic>
          <p:nvPicPr>
            <p:cNvPr id="245" name="Shape 245"/>
            <p:cNvPicPr preferRelativeResize="0"/>
            <p:nvPr/>
          </p:nvPicPr>
          <p:blipFill rotWithShape="1">
            <a:blip r:embed="rId13">
              <a:alphaModFix/>
            </a:blip>
            <a:srcRect/>
            <a:stretch/>
          </p:blipFill>
          <p:spPr>
            <a:xfrm flipH="1">
              <a:off x="1197844" y="2932424"/>
              <a:ext cx="630172" cy="630172"/>
            </a:xfrm>
            <a:prstGeom prst="rect">
              <a:avLst/>
            </a:prstGeom>
            <a:noFill/>
            <a:ln>
              <a:noFill/>
            </a:ln>
          </p:spPr>
        </p:pic>
        <p:pic>
          <p:nvPicPr>
            <p:cNvPr id="246" name="Shape 246"/>
            <p:cNvPicPr preferRelativeResize="0"/>
            <p:nvPr/>
          </p:nvPicPr>
          <p:blipFill rotWithShape="1">
            <a:blip r:embed="rId13">
              <a:alphaModFix/>
            </a:blip>
            <a:srcRect/>
            <a:stretch/>
          </p:blipFill>
          <p:spPr>
            <a:xfrm flipH="1">
              <a:off x="1350244" y="3084824"/>
              <a:ext cx="630172" cy="630172"/>
            </a:xfrm>
            <a:prstGeom prst="rect">
              <a:avLst/>
            </a:prstGeom>
            <a:noFill/>
            <a:ln>
              <a:noFill/>
            </a:ln>
          </p:spPr>
        </p:pic>
        <p:pic>
          <p:nvPicPr>
            <p:cNvPr id="247" name="Shape 247"/>
            <p:cNvPicPr preferRelativeResize="0"/>
            <p:nvPr/>
          </p:nvPicPr>
          <p:blipFill rotWithShape="1">
            <a:blip r:embed="rId13">
              <a:alphaModFix/>
            </a:blip>
            <a:srcRect/>
            <a:stretch/>
          </p:blipFill>
          <p:spPr>
            <a:xfrm flipH="1">
              <a:off x="1502644" y="3237224"/>
              <a:ext cx="630172" cy="630172"/>
            </a:xfrm>
            <a:prstGeom prst="rect">
              <a:avLst/>
            </a:prstGeom>
            <a:noFill/>
            <a:ln>
              <a:noFill/>
            </a:ln>
          </p:spPr>
        </p:pic>
      </p:grpSp>
    </p:spTree>
  </p:cSld>
  <p:clrMapOvr>
    <a:masterClrMapping/>
  </p:clrMapOvr>
  <p:transition xmlns:p14="http://schemas.microsoft.com/office/powerpoint/2010/mai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Shape 252"/>
          <p:cNvPicPr preferRelativeResize="0"/>
          <p:nvPr/>
        </p:nvPicPr>
        <p:blipFill rotWithShape="1">
          <a:blip r:embed="rId3">
            <a:alphaModFix/>
          </a:blip>
          <a:srcRect/>
          <a:stretch/>
        </p:blipFill>
        <p:spPr>
          <a:xfrm>
            <a:off x="909787" y="3396298"/>
            <a:ext cx="568026" cy="268600"/>
          </a:xfrm>
          <a:prstGeom prst="rect">
            <a:avLst/>
          </a:prstGeom>
          <a:noFill/>
          <a:ln>
            <a:noFill/>
          </a:ln>
        </p:spPr>
      </p:pic>
      <p:sp>
        <p:nvSpPr>
          <p:cNvPr id="253" name="Shape 253"/>
          <p:cNvSpPr txBox="1"/>
          <p:nvPr/>
        </p:nvSpPr>
        <p:spPr>
          <a:xfrm>
            <a:off x="366712" y="325437"/>
            <a:ext cx="8468908" cy="460373"/>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8881"/>
              </a:buClr>
              <a:buSzPct val="25000"/>
              <a:buFont typeface="Arial"/>
              <a:buNone/>
            </a:pPr>
            <a:r>
              <a:rPr lang="en-US" sz="2800">
                <a:solidFill>
                  <a:srgbClr val="008881"/>
                </a:solidFill>
                <a:latin typeface="Arial"/>
                <a:ea typeface="Arial"/>
                <a:cs typeface="Arial"/>
                <a:sym typeface="Arial"/>
                <a:rtl val="0"/>
              </a:rPr>
              <a:t>Cloud Foundry: The Industry’s Open Standard</a:t>
            </a:r>
          </a:p>
        </p:txBody>
      </p:sp>
      <p:sp>
        <p:nvSpPr>
          <p:cNvPr id="254" name="Shape 254"/>
          <p:cNvSpPr/>
          <p:nvPr/>
        </p:nvSpPr>
        <p:spPr>
          <a:xfrm>
            <a:off x="328453" y="927928"/>
            <a:ext cx="8539783" cy="746014"/>
          </a:xfrm>
          <a:prstGeom prst="rect">
            <a:avLst/>
          </a:prstGeom>
          <a:noFill/>
          <a:ln w="9525" cap="flat" cmpd="sng">
            <a:solidFill>
              <a:srgbClr val="9EB2B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rtl val="0"/>
            </a:endParaRPr>
          </a:p>
        </p:txBody>
      </p:sp>
      <p:sp>
        <p:nvSpPr>
          <p:cNvPr id="255" name="Shape 255"/>
          <p:cNvSpPr/>
          <p:nvPr/>
        </p:nvSpPr>
        <p:spPr>
          <a:xfrm>
            <a:off x="328453" y="1853060"/>
            <a:ext cx="8539783" cy="1101787"/>
          </a:xfrm>
          <a:prstGeom prst="rect">
            <a:avLst/>
          </a:prstGeom>
          <a:noFill/>
          <a:ln w="9525" cap="flat" cmpd="sng">
            <a:solidFill>
              <a:srgbClr val="9EB2B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rtl val="0"/>
            </a:endParaRPr>
          </a:p>
        </p:txBody>
      </p:sp>
      <p:sp>
        <p:nvSpPr>
          <p:cNvPr id="256" name="Shape 256"/>
          <p:cNvSpPr/>
          <p:nvPr/>
        </p:nvSpPr>
        <p:spPr>
          <a:xfrm>
            <a:off x="328453" y="3192357"/>
            <a:ext cx="8539783" cy="1463108"/>
          </a:xfrm>
          <a:prstGeom prst="rect">
            <a:avLst/>
          </a:prstGeom>
          <a:noFill/>
          <a:ln w="9525" cap="flat" cmpd="sng">
            <a:solidFill>
              <a:srgbClr val="9EB2B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rtl val="0"/>
            </a:endParaRPr>
          </a:p>
        </p:txBody>
      </p:sp>
      <p:sp>
        <p:nvSpPr>
          <p:cNvPr id="257" name="Shape 257"/>
          <p:cNvSpPr txBox="1"/>
          <p:nvPr/>
        </p:nvSpPr>
        <p:spPr>
          <a:xfrm>
            <a:off x="419499" y="978499"/>
            <a:ext cx="1135177" cy="235627"/>
          </a:xfrm>
          <a:prstGeom prst="rect">
            <a:avLst/>
          </a:prstGeom>
          <a:noFill/>
          <a:ln>
            <a:noFill/>
          </a:ln>
        </p:spPr>
        <p:txBody>
          <a:bodyPr lIns="0" tIns="0" rIns="0" bIns="0" anchor="t" anchorCtr="0">
            <a:noAutofit/>
          </a:bodyPr>
          <a:lstStyle/>
          <a:p>
            <a:pPr marL="0" marR="0" lvl="0" indent="0" algn="l" rtl="0">
              <a:lnSpc>
                <a:spcPct val="110000"/>
              </a:lnSpc>
              <a:spcBef>
                <a:spcPts val="0"/>
              </a:spcBef>
              <a:buClr>
                <a:srgbClr val="33928A"/>
              </a:buClr>
              <a:buSzPct val="25000"/>
              <a:buFont typeface="Noto Sans Symbols"/>
              <a:buNone/>
            </a:pPr>
            <a:r>
              <a:rPr lang="en-US" sz="1000" b="1">
                <a:solidFill>
                  <a:srgbClr val="182730"/>
                </a:solidFill>
                <a:latin typeface="Arial"/>
                <a:ea typeface="Arial"/>
                <a:cs typeface="Arial"/>
                <a:sym typeface="Arial"/>
                <a:rtl val="0"/>
              </a:rPr>
              <a:t>PLATINUM</a:t>
            </a:r>
          </a:p>
        </p:txBody>
      </p:sp>
      <p:sp>
        <p:nvSpPr>
          <p:cNvPr id="258" name="Shape 258"/>
          <p:cNvSpPr txBox="1"/>
          <p:nvPr/>
        </p:nvSpPr>
        <p:spPr>
          <a:xfrm>
            <a:off x="419499" y="1996960"/>
            <a:ext cx="1135177" cy="235627"/>
          </a:xfrm>
          <a:prstGeom prst="rect">
            <a:avLst/>
          </a:prstGeom>
          <a:noFill/>
          <a:ln>
            <a:noFill/>
          </a:ln>
        </p:spPr>
        <p:txBody>
          <a:bodyPr lIns="0" tIns="0" rIns="0" bIns="0" anchor="t" anchorCtr="0">
            <a:noAutofit/>
          </a:bodyPr>
          <a:lstStyle/>
          <a:p>
            <a:pPr marL="0" marR="0" lvl="0" indent="0" algn="l" rtl="0">
              <a:lnSpc>
                <a:spcPct val="110000"/>
              </a:lnSpc>
              <a:spcBef>
                <a:spcPts val="0"/>
              </a:spcBef>
              <a:buClr>
                <a:srgbClr val="33928A"/>
              </a:buClr>
              <a:buSzPct val="25000"/>
              <a:buFont typeface="Noto Sans Symbols"/>
              <a:buNone/>
            </a:pPr>
            <a:r>
              <a:rPr lang="en-US" sz="1000" b="1">
                <a:solidFill>
                  <a:srgbClr val="182730"/>
                </a:solidFill>
                <a:latin typeface="Arial"/>
                <a:ea typeface="Arial"/>
                <a:cs typeface="Arial"/>
                <a:sym typeface="Arial"/>
                <a:rtl val="0"/>
              </a:rPr>
              <a:t>GOLD</a:t>
            </a:r>
          </a:p>
        </p:txBody>
      </p:sp>
      <p:sp>
        <p:nvSpPr>
          <p:cNvPr id="259" name="Shape 259"/>
          <p:cNvSpPr txBox="1"/>
          <p:nvPr/>
        </p:nvSpPr>
        <p:spPr>
          <a:xfrm>
            <a:off x="434266" y="3250575"/>
            <a:ext cx="1135177" cy="235627"/>
          </a:xfrm>
          <a:prstGeom prst="rect">
            <a:avLst/>
          </a:prstGeom>
          <a:noFill/>
          <a:ln>
            <a:noFill/>
          </a:ln>
        </p:spPr>
        <p:txBody>
          <a:bodyPr lIns="0" tIns="0" rIns="0" bIns="0" anchor="t" anchorCtr="0">
            <a:noAutofit/>
          </a:bodyPr>
          <a:lstStyle/>
          <a:p>
            <a:pPr marL="0" marR="0" lvl="0" indent="0" algn="l" rtl="0">
              <a:lnSpc>
                <a:spcPct val="110000"/>
              </a:lnSpc>
              <a:spcBef>
                <a:spcPts val="0"/>
              </a:spcBef>
              <a:buClr>
                <a:srgbClr val="33928A"/>
              </a:buClr>
              <a:buSzPct val="25000"/>
              <a:buFont typeface="Noto Sans Symbols"/>
              <a:buNone/>
            </a:pPr>
            <a:r>
              <a:rPr lang="en-US" sz="1000" b="1">
                <a:solidFill>
                  <a:srgbClr val="182730"/>
                </a:solidFill>
                <a:latin typeface="Arial"/>
                <a:ea typeface="Arial"/>
                <a:cs typeface="Arial"/>
                <a:sym typeface="Arial"/>
                <a:rtl val="0"/>
              </a:rPr>
              <a:t>SILVER</a:t>
            </a:r>
          </a:p>
        </p:txBody>
      </p:sp>
      <p:sp>
        <p:nvSpPr>
          <p:cNvPr id="260" name="Shape 260"/>
          <p:cNvSpPr/>
          <p:nvPr/>
        </p:nvSpPr>
        <p:spPr>
          <a:xfrm>
            <a:off x="329018" y="1851985"/>
            <a:ext cx="34350" cy="1092242"/>
          </a:xfrm>
          <a:prstGeom prst="rect">
            <a:avLst/>
          </a:prstGeom>
          <a:solidFill>
            <a:srgbClr val="F27127"/>
          </a:solidFill>
          <a:ln w="9525" cap="flat" cmpd="sng">
            <a:solidFill>
              <a:srgbClr val="F2712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rtl val="0"/>
            </a:endParaRPr>
          </a:p>
        </p:txBody>
      </p:sp>
      <p:sp>
        <p:nvSpPr>
          <p:cNvPr id="261" name="Shape 261"/>
          <p:cNvSpPr/>
          <p:nvPr/>
        </p:nvSpPr>
        <p:spPr>
          <a:xfrm>
            <a:off x="329018" y="928525"/>
            <a:ext cx="34350" cy="746014"/>
          </a:xfrm>
          <a:prstGeom prst="rect">
            <a:avLst/>
          </a:prstGeom>
          <a:solidFill>
            <a:srgbClr val="1F84C4"/>
          </a:solidFill>
          <a:ln w="9525" cap="flat" cmpd="sng">
            <a:solidFill>
              <a:srgbClr val="1F84C4"/>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rtl val="0"/>
            </a:endParaRPr>
          </a:p>
        </p:txBody>
      </p:sp>
      <p:sp>
        <p:nvSpPr>
          <p:cNvPr id="262" name="Shape 262"/>
          <p:cNvSpPr/>
          <p:nvPr/>
        </p:nvSpPr>
        <p:spPr>
          <a:xfrm flipH="1">
            <a:off x="325771" y="3194875"/>
            <a:ext cx="31227" cy="1464542"/>
          </a:xfrm>
          <a:prstGeom prst="rect">
            <a:avLst/>
          </a:prstGeom>
          <a:solidFill>
            <a:srgbClr val="9EB2BC"/>
          </a:solidFill>
          <a:ln w="9525" cap="flat" cmpd="sng">
            <a:solidFill>
              <a:srgbClr val="9EB2BC"/>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FFFFFF"/>
              </a:solidFill>
              <a:latin typeface="Arial"/>
              <a:ea typeface="Arial"/>
              <a:cs typeface="Arial"/>
              <a:sym typeface="Arial"/>
              <a:rtl val="0"/>
            </a:endParaRPr>
          </a:p>
        </p:txBody>
      </p:sp>
      <p:pic>
        <p:nvPicPr>
          <p:cNvPr id="263" name="Shape 263"/>
          <p:cNvPicPr preferRelativeResize="0"/>
          <p:nvPr/>
        </p:nvPicPr>
        <p:blipFill rotWithShape="1">
          <a:blip r:embed="rId4">
            <a:alphaModFix/>
          </a:blip>
          <a:srcRect/>
          <a:stretch/>
        </p:blipFill>
        <p:spPr>
          <a:xfrm>
            <a:off x="850062" y="1255495"/>
            <a:ext cx="663340" cy="233494"/>
          </a:xfrm>
          <a:prstGeom prst="rect">
            <a:avLst/>
          </a:prstGeom>
          <a:noFill/>
          <a:ln>
            <a:noFill/>
          </a:ln>
        </p:spPr>
      </p:pic>
      <p:pic>
        <p:nvPicPr>
          <p:cNvPr id="264" name="Shape 264"/>
          <p:cNvPicPr preferRelativeResize="0"/>
          <p:nvPr/>
        </p:nvPicPr>
        <p:blipFill rotWithShape="1">
          <a:blip r:embed="rId5">
            <a:alphaModFix/>
          </a:blip>
          <a:srcRect/>
          <a:stretch/>
        </p:blipFill>
        <p:spPr>
          <a:xfrm>
            <a:off x="2000892" y="1264937"/>
            <a:ext cx="536532" cy="214614"/>
          </a:xfrm>
          <a:prstGeom prst="rect">
            <a:avLst/>
          </a:prstGeom>
          <a:noFill/>
          <a:ln>
            <a:noFill/>
          </a:ln>
        </p:spPr>
      </p:pic>
      <p:pic>
        <p:nvPicPr>
          <p:cNvPr id="265" name="Shape 265"/>
          <p:cNvPicPr preferRelativeResize="0"/>
          <p:nvPr/>
        </p:nvPicPr>
        <p:blipFill rotWithShape="1">
          <a:blip r:embed="rId6">
            <a:alphaModFix/>
          </a:blip>
          <a:srcRect/>
          <a:stretch/>
        </p:blipFill>
        <p:spPr>
          <a:xfrm>
            <a:off x="3024917" y="1201262"/>
            <a:ext cx="516563" cy="341963"/>
          </a:xfrm>
          <a:prstGeom prst="rect">
            <a:avLst/>
          </a:prstGeom>
          <a:noFill/>
          <a:ln>
            <a:noFill/>
          </a:ln>
        </p:spPr>
      </p:pic>
      <p:pic>
        <p:nvPicPr>
          <p:cNvPr id="266" name="Shape 266"/>
          <p:cNvPicPr preferRelativeResize="0"/>
          <p:nvPr/>
        </p:nvPicPr>
        <p:blipFill rotWithShape="1">
          <a:blip r:embed="rId7">
            <a:alphaModFix/>
          </a:blip>
          <a:srcRect/>
          <a:stretch/>
        </p:blipFill>
        <p:spPr>
          <a:xfrm>
            <a:off x="4028973" y="1157415"/>
            <a:ext cx="1098016" cy="429658"/>
          </a:xfrm>
          <a:prstGeom prst="rect">
            <a:avLst/>
          </a:prstGeom>
          <a:noFill/>
          <a:ln>
            <a:noFill/>
          </a:ln>
        </p:spPr>
      </p:pic>
      <p:pic>
        <p:nvPicPr>
          <p:cNvPr id="267" name="Shape 267"/>
          <p:cNvPicPr preferRelativeResize="0"/>
          <p:nvPr/>
        </p:nvPicPr>
        <p:blipFill rotWithShape="1">
          <a:blip r:embed="rId8">
            <a:alphaModFix/>
          </a:blip>
          <a:srcRect/>
          <a:stretch/>
        </p:blipFill>
        <p:spPr>
          <a:xfrm>
            <a:off x="5614482" y="1176075"/>
            <a:ext cx="392333" cy="392333"/>
          </a:xfrm>
          <a:prstGeom prst="rect">
            <a:avLst/>
          </a:prstGeom>
          <a:noFill/>
          <a:ln>
            <a:noFill/>
          </a:ln>
        </p:spPr>
      </p:pic>
      <p:pic>
        <p:nvPicPr>
          <p:cNvPr id="268" name="Shape 268"/>
          <p:cNvPicPr preferRelativeResize="0"/>
          <p:nvPr/>
        </p:nvPicPr>
        <p:blipFill rotWithShape="1">
          <a:blip r:embed="rId9">
            <a:alphaModFix/>
          </a:blip>
          <a:srcRect/>
          <a:stretch/>
        </p:blipFill>
        <p:spPr>
          <a:xfrm>
            <a:off x="7866389" y="1217595"/>
            <a:ext cx="606458" cy="309293"/>
          </a:xfrm>
          <a:prstGeom prst="rect">
            <a:avLst/>
          </a:prstGeom>
          <a:noFill/>
          <a:ln>
            <a:noFill/>
          </a:ln>
        </p:spPr>
      </p:pic>
      <p:pic>
        <p:nvPicPr>
          <p:cNvPr id="269" name="Shape 269"/>
          <p:cNvPicPr preferRelativeResize="0"/>
          <p:nvPr/>
        </p:nvPicPr>
        <p:blipFill rotWithShape="1">
          <a:blip r:embed="rId10">
            <a:alphaModFix/>
          </a:blip>
          <a:srcRect/>
          <a:stretch/>
        </p:blipFill>
        <p:spPr>
          <a:xfrm>
            <a:off x="1064848" y="2043839"/>
            <a:ext cx="312135" cy="312135"/>
          </a:xfrm>
          <a:prstGeom prst="rect">
            <a:avLst/>
          </a:prstGeom>
          <a:noFill/>
          <a:ln>
            <a:noFill/>
          </a:ln>
        </p:spPr>
      </p:pic>
      <p:pic>
        <p:nvPicPr>
          <p:cNvPr id="270" name="Shape 270"/>
          <p:cNvPicPr preferRelativeResize="0"/>
          <p:nvPr/>
        </p:nvPicPr>
        <p:blipFill rotWithShape="1">
          <a:blip r:embed="rId11">
            <a:alphaModFix/>
          </a:blip>
          <a:srcRect/>
          <a:stretch/>
        </p:blipFill>
        <p:spPr>
          <a:xfrm>
            <a:off x="933445" y="2457449"/>
            <a:ext cx="571852" cy="428887"/>
          </a:xfrm>
          <a:prstGeom prst="rect">
            <a:avLst/>
          </a:prstGeom>
          <a:noFill/>
          <a:ln>
            <a:noFill/>
          </a:ln>
        </p:spPr>
      </p:pic>
      <p:pic>
        <p:nvPicPr>
          <p:cNvPr id="271" name="Shape 271"/>
          <p:cNvPicPr preferRelativeResize="0"/>
          <p:nvPr/>
        </p:nvPicPr>
        <p:blipFill rotWithShape="1">
          <a:blip r:embed="rId12">
            <a:alphaModFix/>
          </a:blip>
          <a:srcRect/>
          <a:stretch/>
        </p:blipFill>
        <p:spPr>
          <a:xfrm>
            <a:off x="2050135" y="2009301"/>
            <a:ext cx="762412" cy="288174"/>
          </a:xfrm>
          <a:prstGeom prst="rect">
            <a:avLst/>
          </a:prstGeom>
          <a:noFill/>
          <a:ln>
            <a:noFill/>
          </a:ln>
        </p:spPr>
      </p:pic>
      <p:pic>
        <p:nvPicPr>
          <p:cNvPr id="272" name="Shape 272"/>
          <p:cNvPicPr preferRelativeResize="0"/>
          <p:nvPr/>
        </p:nvPicPr>
        <p:blipFill rotWithShape="1">
          <a:blip r:embed="rId13">
            <a:alphaModFix/>
          </a:blip>
          <a:srcRect/>
          <a:stretch/>
        </p:blipFill>
        <p:spPr>
          <a:xfrm>
            <a:off x="3509319" y="2069147"/>
            <a:ext cx="784425" cy="180785"/>
          </a:xfrm>
          <a:prstGeom prst="rect">
            <a:avLst/>
          </a:prstGeom>
          <a:noFill/>
          <a:ln>
            <a:noFill/>
          </a:ln>
        </p:spPr>
      </p:pic>
      <p:pic>
        <p:nvPicPr>
          <p:cNvPr id="273" name="Shape 273"/>
          <p:cNvPicPr preferRelativeResize="0"/>
          <p:nvPr/>
        </p:nvPicPr>
        <p:blipFill rotWithShape="1">
          <a:blip r:embed="rId14">
            <a:alphaModFix/>
          </a:blip>
          <a:srcRect/>
          <a:stretch/>
        </p:blipFill>
        <p:spPr>
          <a:xfrm>
            <a:off x="1992473" y="2517857"/>
            <a:ext cx="860534" cy="308072"/>
          </a:xfrm>
          <a:prstGeom prst="rect">
            <a:avLst/>
          </a:prstGeom>
          <a:noFill/>
          <a:ln>
            <a:noFill/>
          </a:ln>
        </p:spPr>
      </p:pic>
      <p:pic>
        <p:nvPicPr>
          <p:cNvPr id="274" name="Shape 274"/>
          <p:cNvPicPr preferRelativeResize="0"/>
          <p:nvPr/>
        </p:nvPicPr>
        <p:blipFill rotWithShape="1">
          <a:blip r:embed="rId15">
            <a:alphaModFix/>
          </a:blip>
          <a:srcRect/>
          <a:stretch/>
        </p:blipFill>
        <p:spPr>
          <a:xfrm>
            <a:off x="4987930" y="2070605"/>
            <a:ext cx="710710" cy="249060"/>
          </a:xfrm>
          <a:prstGeom prst="rect">
            <a:avLst/>
          </a:prstGeom>
          <a:noFill/>
          <a:ln>
            <a:noFill/>
          </a:ln>
        </p:spPr>
      </p:pic>
      <p:pic>
        <p:nvPicPr>
          <p:cNvPr id="275" name="Shape 275"/>
          <p:cNvPicPr preferRelativeResize="0"/>
          <p:nvPr/>
        </p:nvPicPr>
        <p:blipFill rotWithShape="1">
          <a:blip r:embed="rId16">
            <a:alphaModFix/>
          </a:blip>
          <a:srcRect/>
          <a:stretch/>
        </p:blipFill>
        <p:spPr>
          <a:xfrm>
            <a:off x="6390341" y="2020652"/>
            <a:ext cx="734724" cy="254947"/>
          </a:xfrm>
          <a:prstGeom prst="rect">
            <a:avLst/>
          </a:prstGeom>
          <a:noFill/>
          <a:ln>
            <a:noFill/>
          </a:ln>
        </p:spPr>
      </p:pic>
      <p:pic>
        <p:nvPicPr>
          <p:cNvPr id="276" name="Shape 276"/>
          <p:cNvPicPr preferRelativeResize="0"/>
          <p:nvPr/>
        </p:nvPicPr>
        <p:blipFill rotWithShape="1">
          <a:blip r:embed="rId17">
            <a:alphaModFix/>
          </a:blip>
          <a:srcRect/>
          <a:stretch/>
        </p:blipFill>
        <p:spPr>
          <a:xfrm>
            <a:off x="7611521" y="2563125"/>
            <a:ext cx="1016499" cy="217532"/>
          </a:xfrm>
          <a:prstGeom prst="rect">
            <a:avLst/>
          </a:prstGeom>
          <a:noFill/>
          <a:ln>
            <a:noFill/>
          </a:ln>
        </p:spPr>
      </p:pic>
      <p:pic>
        <p:nvPicPr>
          <p:cNvPr id="277" name="Shape 277"/>
          <p:cNvPicPr preferRelativeResize="0"/>
          <p:nvPr/>
        </p:nvPicPr>
        <p:blipFill rotWithShape="1">
          <a:blip r:embed="rId18">
            <a:alphaModFix/>
          </a:blip>
          <a:srcRect/>
          <a:stretch/>
        </p:blipFill>
        <p:spPr>
          <a:xfrm>
            <a:off x="3464591" y="2546655"/>
            <a:ext cx="840011" cy="250476"/>
          </a:xfrm>
          <a:prstGeom prst="rect">
            <a:avLst/>
          </a:prstGeom>
          <a:noFill/>
          <a:ln>
            <a:noFill/>
          </a:ln>
        </p:spPr>
      </p:pic>
      <p:pic>
        <p:nvPicPr>
          <p:cNvPr id="278" name="Shape 278"/>
          <p:cNvPicPr preferRelativeResize="0"/>
          <p:nvPr/>
        </p:nvPicPr>
        <p:blipFill rotWithShape="1">
          <a:blip r:embed="rId19">
            <a:alphaModFix/>
          </a:blip>
          <a:srcRect/>
          <a:stretch/>
        </p:blipFill>
        <p:spPr>
          <a:xfrm>
            <a:off x="7809803" y="2079843"/>
            <a:ext cx="571492" cy="234630"/>
          </a:xfrm>
          <a:prstGeom prst="rect">
            <a:avLst/>
          </a:prstGeom>
          <a:noFill/>
          <a:ln>
            <a:noFill/>
          </a:ln>
        </p:spPr>
      </p:pic>
      <p:pic>
        <p:nvPicPr>
          <p:cNvPr id="279" name="Shape 279"/>
          <p:cNvPicPr preferRelativeResize="0"/>
          <p:nvPr/>
        </p:nvPicPr>
        <p:blipFill rotWithShape="1">
          <a:blip r:embed="rId20">
            <a:alphaModFix/>
          </a:blip>
          <a:srcRect/>
          <a:stretch/>
        </p:blipFill>
        <p:spPr>
          <a:xfrm>
            <a:off x="2982790" y="3399914"/>
            <a:ext cx="486016" cy="261370"/>
          </a:xfrm>
          <a:prstGeom prst="rect">
            <a:avLst/>
          </a:prstGeom>
          <a:noFill/>
          <a:ln>
            <a:noFill/>
          </a:ln>
        </p:spPr>
      </p:pic>
      <p:pic>
        <p:nvPicPr>
          <p:cNvPr id="280" name="Shape 280"/>
          <p:cNvPicPr preferRelativeResize="0"/>
          <p:nvPr/>
        </p:nvPicPr>
        <p:blipFill rotWithShape="1">
          <a:blip r:embed="rId21">
            <a:alphaModFix/>
          </a:blip>
          <a:srcRect/>
          <a:stretch/>
        </p:blipFill>
        <p:spPr>
          <a:xfrm>
            <a:off x="7112989" y="3855103"/>
            <a:ext cx="455219" cy="160667"/>
          </a:xfrm>
          <a:prstGeom prst="rect">
            <a:avLst/>
          </a:prstGeom>
          <a:noFill/>
          <a:ln>
            <a:noFill/>
          </a:ln>
        </p:spPr>
      </p:pic>
      <p:pic>
        <p:nvPicPr>
          <p:cNvPr id="281" name="Shape 281"/>
          <p:cNvPicPr preferRelativeResize="0"/>
          <p:nvPr/>
        </p:nvPicPr>
        <p:blipFill rotWithShape="1">
          <a:blip r:embed="rId22">
            <a:alphaModFix/>
          </a:blip>
          <a:srcRect t="22789" b="17180"/>
          <a:stretch/>
        </p:blipFill>
        <p:spPr>
          <a:xfrm>
            <a:off x="4874207" y="2559451"/>
            <a:ext cx="1021185" cy="265895"/>
          </a:xfrm>
          <a:prstGeom prst="rect">
            <a:avLst/>
          </a:prstGeom>
          <a:noFill/>
          <a:ln>
            <a:noFill/>
          </a:ln>
        </p:spPr>
      </p:pic>
      <p:pic>
        <p:nvPicPr>
          <p:cNvPr id="282" name="Shape 282"/>
          <p:cNvPicPr preferRelativeResize="0"/>
          <p:nvPr/>
        </p:nvPicPr>
        <p:blipFill rotWithShape="1">
          <a:blip r:embed="rId23">
            <a:alphaModFix/>
          </a:blip>
          <a:srcRect/>
          <a:stretch/>
        </p:blipFill>
        <p:spPr>
          <a:xfrm>
            <a:off x="6478226" y="2452683"/>
            <a:ext cx="594445" cy="356666"/>
          </a:xfrm>
          <a:prstGeom prst="rect">
            <a:avLst/>
          </a:prstGeom>
          <a:noFill/>
          <a:ln>
            <a:noFill/>
          </a:ln>
        </p:spPr>
      </p:pic>
      <p:pic>
        <p:nvPicPr>
          <p:cNvPr id="283" name="Shape 283"/>
          <p:cNvPicPr preferRelativeResize="0"/>
          <p:nvPr/>
        </p:nvPicPr>
        <p:blipFill rotWithShape="1">
          <a:blip r:embed="rId24">
            <a:alphaModFix/>
          </a:blip>
          <a:srcRect/>
          <a:stretch/>
        </p:blipFill>
        <p:spPr>
          <a:xfrm>
            <a:off x="6427691" y="1291875"/>
            <a:ext cx="928350" cy="151321"/>
          </a:xfrm>
          <a:prstGeom prst="rect">
            <a:avLst/>
          </a:prstGeom>
          <a:noFill/>
          <a:ln>
            <a:noFill/>
          </a:ln>
        </p:spPr>
      </p:pic>
      <p:pic>
        <p:nvPicPr>
          <p:cNvPr id="284" name="Shape 284"/>
          <p:cNvPicPr preferRelativeResize="0"/>
          <p:nvPr/>
        </p:nvPicPr>
        <p:blipFill rotWithShape="1">
          <a:blip r:embed="rId25">
            <a:alphaModFix/>
          </a:blip>
          <a:srcRect/>
          <a:stretch/>
        </p:blipFill>
        <p:spPr>
          <a:xfrm>
            <a:off x="1909205" y="3364655"/>
            <a:ext cx="567323" cy="331885"/>
          </a:xfrm>
          <a:prstGeom prst="rect">
            <a:avLst/>
          </a:prstGeom>
          <a:noFill/>
          <a:ln>
            <a:noFill/>
          </a:ln>
        </p:spPr>
      </p:pic>
      <p:pic>
        <p:nvPicPr>
          <p:cNvPr id="285" name="Shape 285"/>
          <p:cNvPicPr preferRelativeResize="0"/>
          <p:nvPr/>
        </p:nvPicPr>
        <p:blipFill rotWithShape="1">
          <a:blip r:embed="rId26">
            <a:alphaModFix/>
          </a:blip>
          <a:srcRect/>
          <a:stretch/>
        </p:blipFill>
        <p:spPr>
          <a:xfrm>
            <a:off x="2026633" y="3827989"/>
            <a:ext cx="332467" cy="317584"/>
          </a:xfrm>
          <a:prstGeom prst="rect">
            <a:avLst/>
          </a:prstGeom>
          <a:noFill/>
          <a:ln>
            <a:noFill/>
          </a:ln>
        </p:spPr>
      </p:pic>
      <p:pic>
        <p:nvPicPr>
          <p:cNvPr id="286" name="Shape 286"/>
          <p:cNvPicPr preferRelativeResize="0"/>
          <p:nvPr/>
        </p:nvPicPr>
        <p:blipFill rotWithShape="1">
          <a:blip r:embed="rId27">
            <a:alphaModFix/>
          </a:blip>
          <a:srcRect/>
          <a:stretch/>
        </p:blipFill>
        <p:spPr>
          <a:xfrm>
            <a:off x="1778283" y="4314223"/>
            <a:ext cx="829167" cy="176887"/>
          </a:xfrm>
          <a:prstGeom prst="rect">
            <a:avLst/>
          </a:prstGeom>
          <a:noFill/>
          <a:ln>
            <a:noFill/>
          </a:ln>
        </p:spPr>
      </p:pic>
      <p:pic>
        <p:nvPicPr>
          <p:cNvPr id="287" name="Shape 287"/>
          <p:cNvPicPr preferRelativeResize="0"/>
          <p:nvPr/>
        </p:nvPicPr>
        <p:blipFill rotWithShape="1">
          <a:blip r:embed="rId28">
            <a:alphaModFix/>
          </a:blip>
          <a:srcRect/>
          <a:stretch/>
        </p:blipFill>
        <p:spPr>
          <a:xfrm>
            <a:off x="794095" y="3890153"/>
            <a:ext cx="799412" cy="191060"/>
          </a:xfrm>
          <a:prstGeom prst="rect">
            <a:avLst/>
          </a:prstGeom>
          <a:noFill/>
          <a:ln>
            <a:noFill/>
          </a:ln>
        </p:spPr>
      </p:pic>
      <p:pic>
        <p:nvPicPr>
          <p:cNvPr id="288" name="Shape 288"/>
          <p:cNvPicPr preferRelativeResize="0"/>
          <p:nvPr/>
        </p:nvPicPr>
        <p:blipFill rotWithShape="1">
          <a:blip r:embed="rId29">
            <a:alphaModFix/>
          </a:blip>
          <a:srcRect/>
          <a:stretch/>
        </p:blipFill>
        <p:spPr>
          <a:xfrm>
            <a:off x="876762" y="4324221"/>
            <a:ext cx="634075" cy="135299"/>
          </a:xfrm>
          <a:prstGeom prst="rect">
            <a:avLst/>
          </a:prstGeom>
          <a:noFill/>
          <a:ln>
            <a:noFill/>
          </a:ln>
        </p:spPr>
      </p:pic>
      <p:pic>
        <p:nvPicPr>
          <p:cNvPr id="289" name="Shape 289"/>
          <p:cNvPicPr preferRelativeResize="0"/>
          <p:nvPr/>
        </p:nvPicPr>
        <p:blipFill rotWithShape="1">
          <a:blip r:embed="rId30">
            <a:alphaModFix/>
          </a:blip>
          <a:srcRect/>
          <a:stretch/>
        </p:blipFill>
        <p:spPr>
          <a:xfrm>
            <a:off x="2923755" y="3799023"/>
            <a:ext cx="604085" cy="377553"/>
          </a:xfrm>
          <a:prstGeom prst="rect">
            <a:avLst/>
          </a:prstGeom>
          <a:noFill/>
          <a:ln>
            <a:noFill/>
          </a:ln>
        </p:spPr>
      </p:pic>
      <p:pic>
        <p:nvPicPr>
          <p:cNvPr id="290" name="Shape 290"/>
          <p:cNvPicPr preferRelativeResize="0"/>
          <p:nvPr/>
        </p:nvPicPr>
        <p:blipFill rotWithShape="1">
          <a:blip r:embed="rId31">
            <a:alphaModFix/>
          </a:blip>
          <a:srcRect/>
          <a:stretch/>
        </p:blipFill>
        <p:spPr>
          <a:xfrm>
            <a:off x="2904875" y="4346035"/>
            <a:ext cx="641843" cy="113265"/>
          </a:xfrm>
          <a:prstGeom prst="rect">
            <a:avLst/>
          </a:prstGeom>
          <a:noFill/>
          <a:ln>
            <a:noFill/>
          </a:ln>
        </p:spPr>
      </p:pic>
      <p:pic>
        <p:nvPicPr>
          <p:cNvPr id="291" name="Shape 291"/>
          <p:cNvPicPr preferRelativeResize="0"/>
          <p:nvPr/>
        </p:nvPicPr>
        <p:blipFill rotWithShape="1">
          <a:blip r:embed="rId32">
            <a:alphaModFix/>
          </a:blip>
          <a:srcRect/>
          <a:stretch/>
        </p:blipFill>
        <p:spPr>
          <a:xfrm>
            <a:off x="3801816" y="3487757"/>
            <a:ext cx="829167" cy="85679"/>
          </a:xfrm>
          <a:prstGeom prst="rect">
            <a:avLst/>
          </a:prstGeom>
          <a:noFill/>
          <a:ln>
            <a:noFill/>
          </a:ln>
        </p:spPr>
      </p:pic>
      <p:pic>
        <p:nvPicPr>
          <p:cNvPr id="292" name="Shape 292"/>
          <p:cNvPicPr preferRelativeResize="0"/>
          <p:nvPr/>
        </p:nvPicPr>
        <p:blipFill rotWithShape="1">
          <a:blip r:embed="rId33">
            <a:alphaModFix/>
          </a:blip>
          <a:srcRect/>
          <a:stretch/>
        </p:blipFill>
        <p:spPr>
          <a:xfrm>
            <a:off x="3980964" y="3909457"/>
            <a:ext cx="538604" cy="156684"/>
          </a:xfrm>
          <a:prstGeom prst="rect">
            <a:avLst/>
          </a:prstGeom>
          <a:noFill/>
          <a:ln>
            <a:noFill/>
          </a:ln>
        </p:spPr>
      </p:pic>
      <p:pic>
        <p:nvPicPr>
          <p:cNvPr id="293" name="Shape 293"/>
          <p:cNvPicPr preferRelativeResize="0"/>
          <p:nvPr/>
        </p:nvPicPr>
        <p:blipFill rotWithShape="1">
          <a:blip r:embed="rId34">
            <a:alphaModFix/>
          </a:blip>
          <a:srcRect/>
          <a:stretch/>
        </p:blipFill>
        <p:spPr>
          <a:xfrm>
            <a:off x="3858182" y="4247139"/>
            <a:ext cx="767232" cy="218883"/>
          </a:xfrm>
          <a:prstGeom prst="rect">
            <a:avLst/>
          </a:prstGeom>
          <a:noFill/>
          <a:ln>
            <a:noFill/>
          </a:ln>
        </p:spPr>
      </p:pic>
      <p:pic>
        <p:nvPicPr>
          <p:cNvPr id="294" name="Shape 294"/>
          <p:cNvPicPr preferRelativeResize="0"/>
          <p:nvPr/>
        </p:nvPicPr>
        <p:blipFill rotWithShape="1">
          <a:blip r:embed="rId35">
            <a:alphaModFix/>
          </a:blip>
          <a:srcRect/>
          <a:stretch/>
        </p:blipFill>
        <p:spPr>
          <a:xfrm>
            <a:off x="4886623" y="3414555"/>
            <a:ext cx="843955" cy="232086"/>
          </a:xfrm>
          <a:prstGeom prst="rect">
            <a:avLst/>
          </a:prstGeom>
          <a:noFill/>
          <a:ln>
            <a:noFill/>
          </a:ln>
        </p:spPr>
      </p:pic>
      <p:pic>
        <p:nvPicPr>
          <p:cNvPr id="295" name="Shape 295"/>
          <p:cNvPicPr preferRelativeResize="0"/>
          <p:nvPr/>
        </p:nvPicPr>
        <p:blipFill rotWithShape="1">
          <a:blip r:embed="rId36">
            <a:alphaModFix/>
          </a:blip>
          <a:srcRect/>
          <a:stretch/>
        </p:blipFill>
        <p:spPr>
          <a:xfrm>
            <a:off x="4958505" y="3876592"/>
            <a:ext cx="700192" cy="171614"/>
          </a:xfrm>
          <a:prstGeom prst="rect">
            <a:avLst/>
          </a:prstGeom>
          <a:noFill/>
          <a:ln>
            <a:noFill/>
          </a:ln>
        </p:spPr>
      </p:pic>
      <p:pic>
        <p:nvPicPr>
          <p:cNvPr id="296" name="Shape 296"/>
          <p:cNvPicPr preferRelativeResize="0"/>
          <p:nvPr/>
        </p:nvPicPr>
        <p:blipFill rotWithShape="1">
          <a:blip r:embed="rId37">
            <a:alphaModFix/>
          </a:blip>
          <a:srcRect b="44260"/>
          <a:stretch/>
        </p:blipFill>
        <p:spPr>
          <a:xfrm>
            <a:off x="4966844" y="4341228"/>
            <a:ext cx="683513" cy="114411"/>
          </a:xfrm>
          <a:prstGeom prst="rect">
            <a:avLst/>
          </a:prstGeom>
          <a:noFill/>
          <a:ln>
            <a:noFill/>
          </a:ln>
        </p:spPr>
      </p:pic>
      <p:pic>
        <p:nvPicPr>
          <p:cNvPr id="297" name="Shape 297"/>
          <p:cNvPicPr preferRelativeResize="0"/>
          <p:nvPr/>
        </p:nvPicPr>
        <p:blipFill rotWithShape="1">
          <a:blip r:embed="rId38">
            <a:alphaModFix/>
          </a:blip>
          <a:srcRect/>
          <a:stretch/>
        </p:blipFill>
        <p:spPr>
          <a:xfrm>
            <a:off x="6046789" y="3462442"/>
            <a:ext cx="589489" cy="136313"/>
          </a:xfrm>
          <a:prstGeom prst="rect">
            <a:avLst/>
          </a:prstGeom>
          <a:noFill/>
          <a:ln>
            <a:noFill/>
          </a:ln>
        </p:spPr>
      </p:pic>
      <p:pic>
        <p:nvPicPr>
          <p:cNvPr id="298" name="Shape 298"/>
          <p:cNvPicPr preferRelativeResize="0"/>
          <p:nvPr/>
        </p:nvPicPr>
        <p:blipFill rotWithShape="1">
          <a:blip r:embed="rId39">
            <a:alphaModFix/>
          </a:blip>
          <a:srcRect/>
          <a:stretch/>
        </p:blipFill>
        <p:spPr>
          <a:xfrm>
            <a:off x="6997970" y="3444942"/>
            <a:ext cx="685263" cy="171315"/>
          </a:xfrm>
          <a:prstGeom prst="rect">
            <a:avLst/>
          </a:prstGeom>
          <a:noFill/>
          <a:ln>
            <a:noFill/>
          </a:ln>
        </p:spPr>
      </p:pic>
      <p:pic>
        <p:nvPicPr>
          <p:cNvPr id="299" name="Shape 299"/>
          <p:cNvPicPr preferRelativeResize="0"/>
          <p:nvPr/>
        </p:nvPicPr>
        <p:blipFill rotWithShape="1">
          <a:blip r:embed="rId40">
            <a:alphaModFix/>
          </a:blip>
          <a:srcRect t="22913" b="22913"/>
          <a:stretch/>
        </p:blipFill>
        <p:spPr>
          <a:xfrm>
            <a:off x="7936271" y="3369732"/>
            <a:ext cx="742367" cy="321734"/>
          </a:xfrm>
          <a:prstGeom prst="rect">
            <a:avLst/>
          </a:prstGeom>
          <a:noFill/>
          <a:ln>
            <a:noFill/>
          </a:ln>
        </p:spPr>
      </p:pic>
      <p:pic>
        <p:nvPicPr>
          <p:cNvPr id="300" name="Shape 300"/>
          <p:cNvPicPr preferRelativeResize="0"/>
          <p:nvPr/>
        </p:nvPicPr>
        <p:blipFill rotWithShape="1">
          <a:blip r:embed="rId41">
            <a:alphaModFix/>
          </a:blip>
          <a:srcRect l="14374" t="36399" r="15609" b="37733"/>
          <a:stretch/>
        </p:blipFill>
        <p:spPr>
          <a:xfrm>
            <a:off x="7941700" y="3843400"/>
            <a:ext cx="731510" cy="178732"/>
          </a:xfrm>
          <a:prstGeom prst="rect">
            <a:avLst/>
          </a:prstGeom>
          <a:noFill/>
          <a:ln>
            <a:noFill/>
          </a:ln>
        </p:spPr>
      </p:pic>
      <p:pic>
        <p:nvPicPr>
          <p:cNvPr id="301" name="Shape 301"/>
          <p:cNvPicPr preferRelativeResize="0"/>
          <p:nvPr/>
        </p:nvPicPr>
        <p:blipFill rotWithShape="1">
          <a:blip r:embed="rId42">
            <a:alphaModFix/>
          </a:blip>
          <a:srcRect/>
          <a:stretch/>
        </p:blipFill>
        <p:spPr>
          <a:xfrm>
            <a:off x="7958713" y="4219237"/>
            <a:ext cx="697484" cy="271737"/>
          </a:xfrm>
          <a:prstGeom prst="rect">
            <a:avLst/>
          </a:prstGeom>
          <a:noFill/>
          <a:ln>
            <a:noFill/>
          </a:ln>
        </p:spPr>
      </p:pic>
      <p:pic>
        <p:nvPicPr>
          <p:cNvPr id="302" name="Shape 302"/>
          <p:cNvPicPr preferRelativeResize="0"/>
          <p:nvPr/>
        </p:nvPicPr>
        <p:blipFill rotWithShape="1">
          <a:blip r:embed="rId43">
            <a:alphaModFix/>
          </a:blip>
          <a:srcRect/>
          <a:stretch/>
        </p:blipFill>
        <p:spPr>
          <a:xfrm>
            <a:off x="6904317" y="4285594"/>
            <a:ext cx="872566" cy="162178"/>
          </a:xfrm>
          <a:prstGeom prst="rect">
            <a:avLst/>
          </a:prstGeom>
          <a:noFill/>
          <a:ln>
            <a:noFill/>
          </a:ln>
        </p:spPr>
      </p:pic>
      <p:pic>
        <p:nvPicPr>
          <p:cNvPr id="303" name="Shape 303"/>
          <p:cNvPicPr preferRelativeResize="0"/>
          <p:nvPr/>
        </p:nvPicPr>
        <p:blipFill rotWithShape="1">
          <a:blip r:embed="rId44">
            <a:alphaModFix/>
          </a:blip>
          <a:srcRect/>
          <a:stretch/>
        </p:blipFill>
        <p:spPr>
          <a:xfrm>
            <a:off x="5936489" y="3860239"/>
            <a:ext cx="843955" cy="177232"/>
          </a:xfrm>
          <a:prstGeom prst="rect">
            <a:avLst/>
          </a:prstGeom>
          <a:noFill/>
          <a:ln>
            <a:noFill/>
          </a:ln>
        </p:spPr>
      </p:pic>
      <p:pic>
        <p:nvPicPr>
          <p:cNvPr id="304" name="Shape 304"/>
          <p:cNvPicPr preferRelativeResize="0"/>
          <p:nvPr/>
        </p:nvPicPr>
        <p:blipFill rotWithShape="1">
          <a:blip r:embed="rId45">
            <a:alphaModFix/>
          </a:blip>
          <a:srcRect/>
          <a:stretch/>
        </p:blipFill>
        <p:spPr>
          <a:xfrm>
            <a:off x="6036121" y="4210207"/>
            <a:ext cx="644686" cy="317185"/>
          </a:xfrm>
          <a:prstGeom prst="rect">
            <a:avLst/>
          </a:prstGeom>
          <a:noFill/>
          <a:ln>
            <a:noFill/>
          </a:ln>
        </p:spPr>
      </p:pic>
    </p:spTree>
  </p:cSld>
  <p:clrMapOvr>
    <a:masterClrMapping/>
  </p:clrMapOvr>
  <p:transition xmlns:p14="http://schemas.microsoft.com/office/powerpoint/2010/main" spd="med">
    <p:fade/>
  </p:transition>
</p:sld>
</file>

<file path=ppt/theme/theme1.xml><?xml version="1.0" encoding="utf-8"?>
<a:theme xmlns:a="http://schemas.openxmlformats.org/drawingml/2006/main" name="Office Theme">
  <a:themeElements>
    <a:clrScheme name="Pivotal">
      <a:dk1>
        <a:srgbClr val="000000"/>
      </a:dk1>
      <a:lt1>
        <a:srgbClr val="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Pivotal Company HD template">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4.xml><?xml version="1.0" encoding="utf-8"?>
<a:theme xmlns:a="http://schemas.openxmlformats.org/drawingml/2006/main"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7.xml><?xml version="1.0" encoding="utf-8"?>
<a:theme xmlns:a="http://schemas.openxmlformats.org/drawingml/2006/main" name="1_Pivotal_interim_040113_template_">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TotalTime>
  <Words>3632</Words>
  <Application>Microsoft Macintosh PowerPoint</Application>
  <PresentationFormat>On-screen Show (16:9)</PresentationFormat>
  <Paragraphs>635</Paragraphs>
  <Slides>53</Slides>
  <Notes>46</Notes>
  <HiddenSlides>0</HiddenSlides>
  <MMClips>0</MMClips>
  <ScaleCrop>false</ScaleCrop>
  <HeadingPairs>
    <vt:vector size="4" baseType="variant">
      <vt:variant>
        <vt:lpstr>Theme</vt:lpstr>
      </vt:variant>
      <vt:variant>
        <vt:i4>7</vt:i4>
      </vt:variant>
      <vt:variant>
        <vt:lpstr>Slide Titles</vt:lpstr>
      </vt:variant>
      <vt:variant>
        <vt:i4>53</vt:i4>
      </vt:variant>
    </vt:vector>
  </HeadingPairs>
  <TitlesOfParts>
    <vt:vector size="60" baseType="lpstr">
      <vt:lpstr>Office Theme</vt:lpstr>
      <vt:lpstr>Office Theme</vt:lpstr>
      <vt:lpstr>Pivotal Company HD template</vt:lpstr>
      <vt:lpstr>Pivotal_2014</vt:lpstr>
      <vt:lpstr>1_Pivotal_2014</vt:lpstr>
      <vt:lpstr>Pivotal_interim_040113_template_</vt:lpstr>
      <vt:lpstr>1_Pivotal_interim_040113_template_</vt:lpstr>
      <vt:lpstr>PowerPoint Presentation</vt:lpstr>
      <vt:lpstr>PowerPoint Presentation</vt:lpstr>
      <vt:lpstr>PowerPoint Presentation</vt:lpstr>
      <vt:lpstr>DIY Platforms</vt:lpstr>
      <vt:lpstr>PowerPoint Presentation</vt:lpstr>
      <vt:lpstr>PowerPoint Presentation</vt:lpstr>
      <vt:lpstr>PowerPoint Presentation</vt:lpstr>
      <vt:lpstr>Pivotal CF Capabilities At A Glance </vt:lpstr>
      <vt:lpstr>PowerPoint Presentation</vt:lpstr>
      <vt:lpstr>PowerPoint Presentation</vt:lpstr>
      <vt:lpstr>PowerPoint Presentation</vt:lpstr>
      <vt:lpstr>Pushing an application</vt:lpstr>
      <vt:lpstr>Developer Options when Pushing an App</vt:lpstr>
      <vt:lpstr>Cloud Foundry Architecture Stack</vt:lpstr>
      <vt:lpstr>Diego Cells Support Linux, Docker, and Windows</vt:lpstr>
      <vt:lpstr>Application Staging</vt:lpstr>
      <vt:lpstr>Application containers and scaling</vt:lpstr>
      <vt:lpstr>Service create and bind</vt:lpstr>
      <vt:lpstr>PCF Suite</vt:lpstr>
      <vt:lpstr>Security and Operations Pivotal Single Sign-On – Universal Identity Broker</vt:lpstr>
      <vt:lpstr>Complete Toolchain for CI/CD High Quality Software, Faster and Continuously From Idea to Production</vt:lpstr>
      <vt:lpstr>Microservices provide benefits…</vt:lpstr>
      <vt:lpstr>PowerPoint Presentation</vt:lpstr>
      <vt:lpstr>Custom Services</vt:lpstr>
      <vt:lpstr>PowerPoint Presentation</vt:lpstr>
      <vt:lpstr>Multi-IaaS support with deployment options</vt:lpstr>
      <vt:lpstr>CenturyLink Announcement</vt:lpstr>
      <vt:lpstr>Mirantis – Pivotal </vt:lpstr>
      <vt:lpstr>Ops Manager + BOSH</vt:lpstr>
      <vt:lpstr>Multi-Tenant Features:  Orgs, Spaces, Users and Quotas</vt:lpstr>
      <vt:lpstr>Platform Monitoring</vt:lpstr>
      <vt:lpstr>Purpose-built for “Day 2 Operations”</vt:lpstr>
      <vt:lpstr>PowerPoint Presentation</vt:lpstr>
      <vt:lpstr>PCF Hosted Edition Options</vt:lpstr>
      <vt:lpstr>What’s on Pivotal CF for an operator?</vt:lpstr>
      <vt:lpstr>Pivotal CF operations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Pivotal CF way</vt:lpstr>
      <vt:lpstr>The Pivotal CF way</vt:lpstr>
      <vt:lpstr>The operator in the PaaS era</vt:lpstr>
      <vt:lpstr>The operator in the PaaS era</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 Gunter</cp:lastModifiedBy>
  <cp:revision>15</cp:revision>
  <dcterms:modified xsi:type="dcterms:W3CDTF">2016-01-31T19:50:15Z</dcterms:modified>
</cp:coreProperties>
</file>